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46"/>
  </p:notesMasterIdLst>
  <p:handoutMasterIdLst>
    <p:handoutMasterId r:id="rId147"/>
  </p:handoutMasterIdLst>
  <p:sldIdLst>
    <p:sldId id="256" r:id="rId2"/>
    <p:sldId id="389" r:id="rId3"/>
    <p:sldId id="390" r:id="rId4"/>
    <p:sldId id="664" r:id="rId5"/>
    <p:sldId id="665" r:id="rId6"/>
    <p:sldId id="370" r:id="rId7"/>
    <p:sldId id="371" r:id="rId8"/>
    <p:sldId id="372" r:id="rId9"/>
    <p:sldId id="379" r:id="rId10"/>
    <p:sldId id="380" r:id="rId11"/>
    <p:sldId id="381" r:id="rId12"/>
    <p:sldId id="382" r:id="rId13"/>
    <p:sldId id="625" r:id="rId14"/>
    <p:sldId id="626" r:id="rId15"/>
    <p:sldId id="627" r:id="rId16"/>
    <p:sldId id="383" r:id="rId17"/>
    <p:sldId id="384" r:id="rId18"/>
    <p:sldId id="385" r:id="rId19"/>
    <p:sldId id="386" r:id="rId20"/>
    <p:sldId id="401" r:id="rId21"/>
    <p:sldId id="539" r:id="rId22"/>
    <p:sldId id="540" r:id="rId23"/>
    <p:sldId id="488" r:id="rId24"/>
    <p:sldId id="489" r:id="rId25"/>
    <p:sldId id="492" r:id="rId26"/>
    <p:sldId id="493" r:id="rId27"/>
    <p:sldId id="654" r:id="rId28"/>
    <p:sldId id="494" r:id="rId29"/>
    <p:sldId id="521" r:id="rId30"/>
    <p:sldId id="496" r:id="rId31"/>
    <p:sldId id="497" r:id="rId32"/>
    <p:sldId id="517" r:id="rId33"/>
    <p:sldId id="499" r:id="rId34"/>
    <p:sldId id="656" r:id="rId35"/>
    <p:sldId id="655" r:id="rId36"/>
    <p:sldId id="538" r:id="rId37"/>
    <p:sldId id="501" r:id="rId38"/>
    <p:sldId id="502" r:id="rId39"/>
    <p:sldId id="503" r:id="rId40"/>
    <p:sldId id="504" r:id="rId41"/>
    <p:sldId id="505" r:id="rId42"/>
    <p:sldId id="657" r:id="rId43"/>
    <p:sldId id="509" r:id="rId44"/>
    <p:sldId id="510" r:id="rId45"/>
    <p:sldId id="511" r:id="rId46"/>
    <p:sldId id="512" r:id="rId47"/>
    <p:sldId id="514" r:id="rId48"/>
    <p:sldId id="659" r:id="rId49"/>
    <p:sldId id="660" r:id="rId50"/>
    <p:sldId id="661" r:id="rId51"/>
    <p:sldId id="423" r:id="rId52"/>
    <p:sldId id="646" r:id="rId53"/>
    <p:sldId id="658" r:id="rId54"/>
    <p:sldId id="424" r:id="rId55"/>
    <p:sldId id="425" r:id="rId56"/>
    <p:sldId id="549" r:id="rId57"/>
    <p:sldId id="548" r:id="rId58"/>
    <p:sldId id="541" r:id="rId59"/>
    <p:sldId id="663" r:id="rId60"/>
    <p:sldId id="644" r:id="rId61"/>
    <p:sldId id="546" r:id="rId62"/>
    <p:sldId id="645" r:id="rId63"/>
    <p:sldId id="525" r:id="rId64"/>
    <p:sldId id="526" r:id="rId65"/>
    <p:sldId id="527" r:id="rId66"/>
    <p:sldId id="528" r:id="rId67"/>
    <p:sldId id="529" r:id="rId68"/>
    <p:sldId id="530" r:id="rId69"/>
    <p:sldId id="531" r:id="rId70"/>
    <p:sldId id="532" r:id="rId71"/>
    <p:sldId id="533" r:id="rId72"/>
    <p:sldId id="428" r:id="rId73"/>
    <p:sldId id="551" r:id="rId74"/>
    <p:sldId id="445" r:id="rId75"/>
    <p:sldId id="446" r:id="rId76"/>
    <p:sldId id="447" r:id="rId77"/>
    <p:sldId id="448" r:id="rId78"/>
    <p:sldId id="450" r:id="rId79"/>
    <p:sldId id="550" r:id="rId80"/>
    <p:sldId id="451" r:id="rId81"/>
    <p:sldId id="452" r:id="rId82"/>
    <p:sldId id="456" r:id="rId83"/>
    <p:sldId id="552" r:id="rId84"/>
    <p:sldId id="553" r:id="rId85"/>
    <p:sldId id="554" r:id="rId86"/>
    <p:sldId id="555" r:id="rId87"/>
    <p:sldId id="634" r:id="rId88"/>
    <p:sldId id="556" r:id="rId89"/>
    <p:sldId id="472" r:id="rId90"/>
    <p:sldId id="474" r:id="rId91"/>
    <p:sldId id="475" r:id="rId92"/>
    <p:sldId id="594" r:id="rId93"/>
    <p:sldId id="595" r:id="rId94"/>
    <p:sldId id="596" r:id="rId95"/>
    <p:sldId id="597" r:id="rId96"/>
    <p:sldId id="628" r:id="rId97"/>
    <p:sldId id="598" r:id="rId98"/>
    <p:sldId id="561" r:id="rId99"/>
    <p:sldId id="640" r:id="rId100"/>
    <p:sldId id="592" r:id="rId101"/>
    <p:sldId id="635" r:id="rId102"/>
    <p:sldId id="636" r:id="rId103"/>
    <p:sldId id="637" r:id="rId104"/>
    <p:sldId id="638" r:id="rId105"/>
    <p:sldId id="639" r:id="rId106"/>
    <p:sldId id="662" r:id="rId107"/>
    <p:sldId id="630" r:id="rId108"/>
    <p:sldId id="599" r:id="rId109"/>
    <p:sldId id="641" r:id="rId110"/>
    <p:sldId id="631" r:id="rId111"/>
    <p:sldId id="600" r:id="rId112"/>
    <p:sldId id="590" r:id="rId113"/>
    <p:sldId id="583" r:id="rId114"/>
    <p:sldId id="584" r:id="rId115"/>
    <p:sldId id="585" r:id="rId116"/>
    <p:sldId id="632" r:id="rId117"/>
    <p:sldId id="586" r:id="rId118"/>
    <p:sldId id="588" r:id="rId119"/>
    <p:sldId id="589" r:id="rId120"/>
    <p:sldId id="642" r:id="rId121"/>
    <p:sldId id="603" r:id="rId122"/>
    <p:sldId id="604" r:id="rId123"/>
    <p:sldId id="605" r:id="rId124"/>
    <p:sldId id="633" r:id="rId125"/>
    <p:sldId id="607" r:id="rId126"/>
    <p:sldId id="608" r:id="rId127"/>
    <p:sldId id="609" r:id="rId128"/>
    <p:sldId id="610" r:id="rId129"/>
    <p:sldId id="643" r:id="rId130"/>
    <p:sldId id="614" r:id="rId131"/>
    <p:sldId id="615" r:id="rId132"/>
    <p:sldId id="616" r:id="rId133"/>
    <p:sldId id="617" r:id="rId134"/>
    <p:sldId id="618" r:id="rId135"/>
    <p:sldId id="619" r:id="rId136"/>
    <p:sldId id="620" r:id="rId137"/>
    <p:sldId id="622" r:id="rId138"/>
    <p:sldId id="623" r:id="rId139"/>
    <p:sldId id="624" r:id="rId140"/>
    <p:sldId id="649" r:id="rId141"/>
    <p:sldId id="650" r:id="rId142"/>
    <p:sldId id="651" r:id="rId143"/>
    <p:sldId id="652" r:id="rId144"/>
    <p:sldId id="653" r:id="rId145"/>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96633"/>
    <a:srgbClr val="336699"/>
    <a:srgbClr val="0066CC"/>
    <a:srgbClr val="0066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71469" autoAdjust="0"/>
  </p:normalViewPr>
  <p:slideViewPr>
    <p:cSldViewPr>
      <p:cViewPr varScale="1">
        <p:scale>
          <a:sx n="51" d="100"/>
          <a:sy n="51" d="100"/>
        </p:scale>
        <p:origin x="1626" y="3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p:scale>
        <a:sx n="66" d="100"/>
        <a:sy n="66" d="100"/>
      </p:scale>
      <p:origin x="0" y="286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8" Type="http://schemas.openxmlformats.org/officeDocument/2006/relationships/slide" Target="slides/slide129.xml"/><Relationship Id="rId13" Type="http://schemas.openxmlformats.org/officeDocument/2006/relationships/slide" Target="slides/slide137.xml"/><Relationship Id="rId3" Type="http://schemas.openxmlformats.org/officeDocument/2006/relationships/slide" Target="slides/slide123.xml"/><Relationship Id="rId7" Type="http://schemas.openxmlformats.org/officeDocument/2006/relationships/slide" Target="slides/slide128.xml"/><Relationship Id="rId12" Type="http://schemas.openxmlformats.org/officeDocument/2006/relationships/slide" Target="slides/slide135.xml"/><Relationship Id="rId2" Type="http://schemas.openxmlformats.org/officeDocument/2006/relationships/slide" Target="slides/slide122.xml"/><Relationship Id="rId1" Type="http://schemas.openxmlformats.org/officeDocument/2006/relationships/slide" Target="slides/slide121.xml"/><Relationship Id="rId6" Type="http://schemas.openxmlformats.org/officeDocument/2006/relationships/slide" Target="slides/slide127.xml"/><Relationship Id="rId11" Type="http://schemas.openxmlformats.org/officeDocument/2006/relationships/slide" Target="slides/slide134.xml"/><Relationship Id="rId5" Type="http://schemas.openxmlformats.org/officeDocument/2006/relationships/slide" Target="slides/slide126.xml"/><Relationship Id="rId10" Type="http://schemas.openxmlformats.org/officeDocument/2006/relationships/slide" Target="slides/slide131.xml"/><Relationship Id="rId4" Type="http://schemas.openxmlformats.org/officeDocument/2006/relationships/slide" Target="slides/slide125.xml"/><Relationship Id="rId9" Type="http://schemas.openxmlformats.org/officeDocument/2006/relationships/slide" Target="slides/slide130.xml"/><Relationship Id="rId14" Type="http://schemas.openxmlformats.org/officeDocument/2006/relationships/slide" Target="slides/slide1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4096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4096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4096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D3C64AD-F714-4D11-BFCD-E685D552F76F}" type="slidenum">
              <a:rPr lang="zh-CN" altLang="en-US"/>
              <a:pPr/>
              <a:t>‹#›</a:t>
            </a:fld>
            <a:endParaRPr lang="en-US" altLang="zh-CN"/>
          </a:p>
        </p:txBody>
      </p:sp>
    </p:spTree>
    <p:extLst>
      <p:ext uri="{BB962C8B-B14F-4D97-AF65-F5344CB8AC3E}">
        <p14:creationId xmlns:p14="http://schemas.microsoft.com/office/powerpoint/2010/main" val="1553892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5BE0CD9-089F-4961-80A0-0DA08A16C136}" type="slidenum">
              <a:rPr lang="zh-CN" altLang="en-US"/>
              <a:pPr/>
              <a:t>‹#›</a:t>
            </a:fld>
            <a:endParaRPr lang="en-US" altLang="zh-CN"/>
          </a:p>
        </p:txBody>
      </p:sp>
    </p:spTree>
    <p:extLst>
      <p:ext uri="{BB962C8B-B14F-4D97-AF65-F5344CB8AC3E}">
        <p14:creationId xmlns:p14="http://schemas.microsoft.com/office/powerpoint/2010/main" val="206622306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192.168.89.7/bob5_admin/execsql.aspx"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E3C34-7C5A-4FE0-BA42-691338FBC94A}" type="slidenum">
              <a:rPr lang="zh-CN" altLang="en-US"/>
              <a:pPr/>
              <a:t>1</a:t>
            </a:fld>
            <a:endParaRPr lang="en-US" altLang="zh-CN"/>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64834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46BD8F-FECA-4550-B605-8CF3E8BB36EE}" type="slidenum">
              <a:rPr lang="zh-CN" altLang="en-US"/>
              <a:pPr/>
              <a:t>11</a:t>
            </a:fld>
            <a:endParaRPr lang="en-US" altLang="zh-CN"/>
          </a:p>
        </p:txBody>
      </p:sp>
      <p:sp>
        <p:nvSpPr>
          <p:cNvPr id="3112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129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9913096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E36ED-60C0-4483-8E19-AA8A7EE8E3F1}" type="slidenum">
              <a:rPr lang="zh-CN" altLang="en-US"/>
              <a:pPr/>
              <a:t>113</a:t>
            </a:fld>
            <a:endParaRPr lang="en-US" altLang="zh-CN"/>
          </a:p>
        </p:txBody>
      </p:sp>
      <p:sp>
        <p:nvSpPr>
          <p:cNvPr id="737282" name="Rectangle 2"/>
          <p:cNvSpPr>
            <a:spLocks noGrp="1" noRot="1" noChangeAspect="1" noChangeArrowheads="1" noTextEdit="1"/>
          </p:cNvSpPr>
          <p:nvPr>
            <p:ph type="sldImg"/>
          </p:nvPr>
        </p:nvSpPr>
        <p:spPr>
          <a:ln/>
        </p:spPr>
      </p:sp>
      <p:sp>
        <p:nvSpPr>
          <p:cNvPr id="7372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469157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83100B-91A9-4F6C-93E2-D3C327208813}" type="slidenum">
              <a:rPr lang="zh-CN" altLang="en-US"/>
              <a:pPr/>
              <a:t>114</a:t>
            </a:fld>
            <a:endParaRPr lang="en-US" altLang="zh-CN"/>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547289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2448DB-2E0A-4942-8DAA-F925493BD690}" type="slidenum">
              <a:rPr lang="zh-CN" altLang="en-US"/>
              <a:pPr/>
              <a:t>115</a:t>
            </a:fld>
            <a:endParaRPr lang="en-US" altLang="zh-CN"/>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625501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EF004-8B8C-44EE-B5DA-3553D22C1D3B}" type="slidenum">
              <a:rPr lang="zh-CN" altLang="en-US"/>
              <a:pPr/>
              <a:t>117</a:t>
            </a:fld>
            <a:endParaRPr lang="en-US" altLang="zh-CN"/>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253222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E05A4-96C3-4640-BC8F-57A814E6DA03}" type="slidenum">
              <a:rPr lang="zh-CN" altLang="en-US"/>
              <a:pPr/>
              <a:t>118</a:t>
            </a:fld>
            <a:endParaRPr lang="en-US" altLang="zh-CN"/>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906364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B0205E-0221-474A-BC14-0731D457DE6A}" type="slidenum">
              <a:rPr lang="zh-CN" altLang="en-US"/>
              <a:pPr/>
              <a:t>119</a:t>
            </a:fld>
            <a:endParaRPr lang="en-US" altLang="zh-CN"/>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535276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1F9790-7EAB-4FFF-AC4D-EC023A1DB91F}" type="slidenum">
              <a:rPr lang="zh-CN" altLang="en-US"/>
              <a:pPr/>
              <a:t>121</a:t>
            </a:fld>
            <a:endParaRPr lang="en-US" altLang="zh-CN"/>
          </a:p>
        </p:txBody>
      </p:sp>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40376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247402-88EC-4E08-839A-CA961E6BCFED}" type="slidenum">
              <a:rPr lang="zh-CN" altLang="en-US"/>
              <a:pPr/>
              <a:t>122</a:t>
            </a:fld>
            <a:endParaRPr lang="en-US" altLang="zh-CN"/>
          </a:p>
        </p:txBody>
      </p:sp>
      <p:sp>
        <p:nvSpPr>
          <p:cNvPr id="781314" name="Rectangle 2"/>
          <p:cNvSpPr>
            <a:spLocks noGrp="1" noRot="1" noChangeAspect="1" noChangeArrowheads="1" noTextEdit="1"/>
          </p:cNvSpPr>
          <p:nvPr>
            <p:ph type="sldImg"/>
          </p:nvPr>
        </p:nvSpPr>
        <p:spPr>
          <a:ln/>
        </p:spPr>
      </p:sp>
      <p:sp>
        <p:nvSpPr>
          <p:cNvPr id="78131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42353004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0A2B66-2E50-4171-808A-A018D0D364FF}" type="slidenum">
              <a:rPr lang="zh-CN" altLang="en-US"/>
              <a:pPr/>
              <a:t>123</a:t>
            </a:fld>
            <a:endParaRPr lang="en-US" altLang="zh-CN"/>
          </a:p>
        </p:txBody>
      </p:sp>
      <p:sp>
        <p:nvSpPr>
          <p:cNvPr id="783362" name="Rectangle 2"/>
          <p:cNvSpPr>
            <a:spLocks noGrp="1" noRot="1" noChangeAspect="1" noChangeArrowheads="1" noTextEdit="1"/>
          </p:cNvSpPr>
          <p:nvPr>
            <p:ph type="sldImg"/>
          </p:nvPr>
        </p:nvSpPr>
        <p:spPr>
          <a:ln/>
        </p:spPr>
      </p:sp>
      <p:sp>
        <p:nvSpPr>
          <p:cNvPr id="783363"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5017377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A41BBE-B11D-445E-BD46-D6D6A6BEADD1}" type="slidenum">
              <a:rPr lang="zh-CN" altLang="en-US"/>
              <a:pPr/>
              <a:t>125</a:t>
            </a:fld>
            <a:endParaRPr lang="en-US" altLang="zh-CN"/>
          </a:p>
        </p:txBody>
      </p:sp>
      <p:sp>
        <p:nvSpPr>
          <p:cNvPr id="787458" name="Rectangle 2"/>
          <p:cNvSpPr>
            <a:spLocks noGrp="1" noRot="1" noChangeAspect="1" noChangeArrowheads="1" noTextEdit="1"/>
          </p:cNvSpPr>
          <p:nvPr>
            <p:ph type="sldImg"/>
          </p:nvPr>
        </p:nvSpPr>
        <p:spPr>
          <a:ln/>
        </p:spPr>
      </p:sp>
      <p:sp>
        <p:nvSpPr>
          <p:cNvPr id="787459"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3324624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B13BF-4D51-4A4E-B5DC-FFA6708EB0C1}" type="slidenum">
              <a:rPr lang="zh-CN" altLang="en-US"/>
              <a:pPr/>
              <a:t>12</a:t>
            </a:fld>
            <a:endParaRPr lang="en-US" altLang="zh-CN"/>
          </a:p>
        </p:txBody>
      </p:sp>
      <p:sp>
        <p:nvSpPr>
          <p:cNvPr id="3133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33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0711917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0C3067-A115-48CF-96ED-C31874F67330}" type="slidenum">
              <a:rPr lang="zh-CN" altLang="en-US"/>
              <a:pPr/>
              <a:t>126</a:t>
            </a:fld>
            <a:endParaRPr lang="en-US" altLang="zh-CN"/>
          </a:p>
        </p:txBody>
      </p:sp>
      <p:sp>
        <p:nvSpPr>
          <p:cNvPr id="789506" name="Rectangle 2"/>
          <p:cNvSpPr>
            <a:spLocks noGrp="1" noRot="1" noChangeAspect="1" noChangeArrowheads="1" noTextEdit="1"/>
          </p:cNvSpPr>
          <p:nvPr>
            <p:ph type="sldImg"/>
          </p:nvPr>
        </p:nvSpPr>
        <p:spPr>
          <a:ln/>
        </p:spPr>
      </p:sp>
      <p:sp>
        <p:nvSpPr>
          <p:cNvPr id="78950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6133875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A981CC-6FCF-4225-9EDA-7DADD90BE545}" type="slidenum">
              <a:rPr lang="zh-CN" altLang="en-US"/>
              <a:pPr/>
              <a:t>127</a:t>
            </a:fld>
            <a:endParaRPr lang="en-US" altLang="zh-CN"/>
          </a:p>
        </p:txBody>
      </p:sp>
      <p:sp>
        <p:nvSpPr>
          <p:cNvPr id="791554" name="Rectangle 2"/>
          <p:cNvSpPr>
            <a:spLocks noGrp="1" noRot="1" noChangeAspect="1" noChangeArrowheads="1" noTextEdit="1"/>
          </p:cNvSpPr>
          <p:nvPr>
            <p:ph type="sldImg"/>
          </p:nvPr>
        </p:nvSpPr>
        <p:spPr>
          <a:ln/>
        </p:spPr>
      </p:sp>
      <p:sp>
        <p:nvSpPr>
          <p:cNvPr id="79155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12568468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2E1208-90D5-4A8A-A966-D39937667A46}" type="slidenum">
              <a:rPr lang="zh-CN" altLang="en-US"/>
              <a:pPr/>
              <a:t>128</a:t>
            </a:fld>
            <a:endParaRPr lang="en-US" altLang="zh-CN"/>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15252865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E31A15-256B-44FF-A9EE-1DE221566499}" type="slidenum">
              <a:rPr lang="zh-CN" altLang="en-US"/>
              <a:pPr/>
              <a:t>129</a:t>
            </a:fld>
            <a:endParaRPr lang="en-US" altLang="zh-CN"/>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9512933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4D596-991E-47C6-89EA-B0A3E9966948}" type="slidenum">
              <a:rPr lang="zh-CN" altLang="en-US"/>
              <a:pPr/>
              <a:t>130</a:t>
            </a:fld>
            <a:endParaRPr lang="en-US" altLang="zh-CN"/>
          </a:p>
        </p:txBody>
      </p:sp>
      <p:sp>
        <p:nvSpPr>
          <p:cNvPr id="801794" name="Rectangle 2"/>
          <p:cNvSpPr>
            <a:spLocks noGrp="1" noRot="1" noChangeAspect="1" noChangeArrowheads="1" noTextEdit="1"/>
          </p:cNvSpPr>
          <p:nvPr>
            <p:ph type="sldImg"/>
          </p:nvPr>
        </p:nvSpPr>
        <p:spPr>
          <a:ln/>
        </p:spPr>
      </p:sp>
      <p:sp>
        <p:nvSpPr>
          <p:cNvPr id="80179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30604519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AB83DB-45F4-484F-B10F-30CD140864C8}" type="slidenum">
              <a:rPr lang="zh-CN" altLang="en-US"/>
              <a:pPr/>
              <a:t>131</a:t>
            </a:fld>
            <a:endParaRPr lang="en-US" altLang="zh-CN"/>
          </a:p>
        </p:txBody>
      </p:sp>
      <p:sp>
        <p:nvSpPr>
          <p:cNvPr id="803842" name="Rectangle 2"/>
          <p:cNvSpPr>
            <a:spLocks noGrp="1" noRot="1" noChangeAspect="1" noChangeArrowheads="1" noTextEdit="1"/>
          </p:cNvSpPr>
          <p:nvPr>
            <p:ph type="sldImg"/>
          </p:nvPr>
        </p:nvSpPr>
        <p:spPr>
          <a:ln/>
        </p:spPr>
      </p:sp>
      <p:sp>
        <p:nvSpPr>
          <p:cNvPr id="803843"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6057598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4E8EA4-EA3D-4F1E-8115-EE1FEAEA882B}" type="slidenum">
              <a:rPr lang="zh-CN" altLang="en-US"/>
              <a:pPr/>
              <a:t>132</a:t>
            </a:fld>
            <a:endParaRPr lang="en-US" altLang="zh-CN"/>
          </a:p>
        </p:txBody>
      </p:sp>
      <p:sp>
        <p:nvSpPr>
          <p:cNvPr id="805890" name="Rectangle 2"/>
          <p:cNvSpPr>
            <a:spLocks noGrp="1" noRot="1" noChangeAspect="1" noChangeArrowheads="1" noTextEdit="1"/>
          </p:cNvSpPr>
          <p:nvPr>
            <p:ph type="sldImg"/>
          </p:nvPr>
        </p:nvSpPr>
        <p:spPr>
          <a:ln/>
        </p:spPr>
      </p:sp>
      <p:sp>
        <p:nvSpPr>
          <p:cNvPr id="805891"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41513890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D222D3-A1A7-40D6-9A90-4A7E2DAC0C7B}" type="slidenum">
              <a:rPr lang="zh-CN" altLang="en-US"/>
              <a:pPr/>
              <a:t>133</a:t>
            </a:fld>
            <a:endParaRPr lang="en-US" altLang="zh-CN"/>
          </a:p>
        </p:txBody>
      </p:sp>
      <p:sp>
        <p:nvSpPr>
          <p:cNvPr id="807938" name="Rectangle 2"/>
          <p:cNvSpPr>
            <a:spLocks noGrp="1" noRot="1" noChangeAspect="1" noChangeArrowheads="1" noTextEdit="1"/>
          </p:cNvSpPr>
          <p:nvPr>
            <p:ph type="sldImg"/>
          </p:nvPr>
        </p:nvSpPr>
        <p:spPr>
          <a:ln/>
        </p:spPr>
      </p:sp>
      <p:sp>
        <p:nvSpPr>
          <p:cNvPr id="807939"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18674593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E59FC6-D45D-4C1F-8970-2A56BDC2855A}" type="slidenum">
              <a:rPr lang="zh-CN" altLang="en-US"/>
              <a:pPr/>
              <a:t>134</a:t>
            </a:fld>
            <a:endParaRPr lang="en-US" altLang="zh-CN"/>
          </a:p>
        </p:txBody>
      </p:sp>
      <p:sp>
        <p:nvSpPr>
          <p:cNvPr id="809986" name="Rectangle 2"/>
          <p:cNvSpPr>
            <a:spLocks noGrp="1" noRot="1" noChangeAspect="1" noChangeArrowheads="1" noTextEdit="1"/>
          </p:cNvSpPr>
          <p:nvPr>
            <p:ph type="sldImg"/>
          </p:nvPr>
        </p:nvSpPr>
        <p:spPr>
          <a:ln/>
        </p:spPr>
      </p:sp>
      <p:sp>
        <p:nvSpPr>
          <p:cNvPr id="80998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30082577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0BF18-733B-4286-A6D1-B7DD10C2E43F}" type="slidenum">
              <a:rPr lang="zh-CN" altLang="en-US"/>
              <a:pPr/>
              <a:t>135</a:t>
            </a:fld>
            <a:endParaRPr lang="en-US" altLang="zh-CN"/>
          </a:p>
        </p:txBody>
      </p:sp>
      <p:sp>
        <p:nvSpPr>
          <p:cNvPr id="812034" name="Rectangle 2"/>
          <p:cNvSpPr>
            <a:spLocks noGrp="1" noRot="1" noChangeAspect="1" noChangeArrowheads="1" noTextEdit="1"/>
          </p:cNvSpPr>
          <p:nvPr>
            <p:ph type="sldImg"/>
          </p:nvPr>
        </p:nvSpPr>
        <p:spPr>
          <a:ln/>
        </p:spPr>
      </p:sp>
      <p:sp>
        <p:nvSpPr>
          <p:cNvPr id="81203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400471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496621-1BA3-4366-9DD0-7372BCBAE039}" type="slidenum">
              <a:rPr lang="zh-CN" altLang="en-US"/>
              <a:pPr/>
              <a:t>14</a:t>
            </a:fld>
            <a:endParaRPr lang="en-US" altLang="zh-CN"/>
          </a:p>
        </p:txBody>
      </p:sp>
      <p:sp>
        <p:nvSpPr>
          <p:cNvPr id="861186" name="Rectangle 2"/>
          <p:cNvSpPr>
            <a:spLocks noGrp="1" noRot="1" noChangeAspect="1" noChangeArrowheads="1" noTextEdit="1"/>
          </p:cNvSpPr>
          <p:nvPr>
            <p:ph type="sldImg"/>
          </p:nvPr>
        </p:nvSpPr>
        <p:spPr>
          <a:ln/>
        </p:spPr>
      </p:sp>
      <p:sp>
        <p:nvSpPr>
          <p:cNvPr id="8611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10636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B83BF-C15F-4D04-AE63-DDC2E7ABC99C}" type="slidenum">
              <a:rPr lang="zh-CN" altLang="en-US"/>
              <a:pPr/>
              <a:t>136</a:t>
            </a:fld>
            <a:endParaRPr lang="en-US" altLang="zh-CN"/>
          </a:p>
        </p:txBody>
      </p:sp>
      <p:sp>
        <p:nvSpPr>
          <p:cNvPr id="814082" name="Rectangle 2"/>
          <p:cNvSpPr>
            <a:spLocks noGrp="1" noRot="1" noChangeAspect="1" noChangeArrowheads="1" noTextEdit="1"/>
          </p:cNvSpPr>
          <p:nvPr>
            <p:ph type="sldImg"/>
          </p:nvPr>
        </p:nvSpPr>
        <p:spPr>
          <a:ln/>
        </p:spPr>
      </p:sp>
      <p:sp>
        <p:nvSpPr>
          <p:cNvPr id="814083"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7292260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D474B-5A0B-4FDE-AF01-FC96F332AA5D}" type="slidenum">
              <a:rPr lang="zh-CN" altLang="en-US"/>
              <a:pPr/>
              <a:t>137</a:t>
            </a:fld>
            <a:endParaRPr lang="en-US" altLang="zh-CN"/>
          </a:p>
        </p:txBody>
      </p:sp>
      <p:sp>
        <p:nvSpPr>
          <p:cNvPr id="818178" name="Rectangle 2"/>
          <p:cNvSpPr>
            <a:spLocks noGrp="1" noRot="1" noChangeAspect="1" noChangeArrowheads="1" noTextEdit="1"/>
          </p:cNvSpPr>
          <p:nvPr>
            <p:ph type="sldImg"/>
          </p:nvPr>
        </p:nvSpPr>
        <p:spPr>
          <a:ln/>
        </p:spPr>
      </p:sp>
      <p:sp>
        <p:nvSpPr>
          <p:cNvPr id="818179"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36283293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553A22-5DBF-4A0C-8D2D-89C6E4369258}" type="slidenum">
              <a:rPr lang="zh-CN" altLang="en-US"/>
              <a:pPr/>
              <a:t>138</a:t>
            </a:fld>
            <a:endParaRPr lang="en-US" altLang="zh-CN"/>
          </a:p>
        </p:txBody>
      </p:sp>
      <p:sp>
        <p:nvSpPr>
          <p:cNvPr id="820226" name="Rectangle 2"/>
          <p:cNvSpPr>
            <a:spLocks noGrp="1" noRot="1" noChangeAspect="1" noChangeArrowheads="1" noTextEdit="1"/>
          </p:cNvSpPr>
          <p:nvPr>
            <p:ph type="sldImg"/>
          </p:nvPr>
        </p:nvSpPr>
        <p:spPr>
          <a:ln/>
        </p:spPr>
      </p:sp>
      <p:sp>
        <p:nvSpPr>
          <p:cNvPr id="82022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8478146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BD35B4-FB42-47C5-B2BE-CCD3CCDE2E82}" type="slidenum">
              <a:rPr lang="zh-CN" altLang="en-US"/>
              <a:pPr/>
              <a:t>139</a:t>
            </a:fld>
            <a:endParaRPr lang="en-US" altLang="zh-CN"/>
          </a:p>
        </p:txBody>
      </p:sp>
      <p:sp>
        <p:nvSpPr>
          <p:cNvPr id="822274" name="Rectangle 2"/>
          <p:cNvSpPr>
            <a:spLocks noGrp="1" noRot="1" noChangeAspect="1" noChangeArrowheads="1" noTextEdit="1"/>
          </p:cNvSpPr>
          <p:nvPr>
            <p:ph type="sldImg"/>
          </p:nvPr>
        </p:nvSpPr>
        <p:spPr>
          <a:ln/>
        </p:spPr>
      </p:sp>
      <p:sp>
        <p:nvSpPr>
          <p:cNvPr id="82227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38250638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A1B63D-109B-40D8-AC6B-6CF2D242CD48}" type="slidenum">
              <a:rPr lang="zh-CN" altLang="en-US"/>
              <a:pPr/>
              <a:t>144</a:t>
            </a:fld>
            <a:endParaRPr lang="en-US" altLang="zh-CN"/>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pPr>
              <a:lnSpc>
                <a:spcPct val="80000"/>
              </a:lnSpc>
            </a:pPr>
            <a:r>
              <a:rPr lang="en-US" altLang="zh-CN" sz="800"/>
              <a:t>4.</a:t>
            </a:r>
            <a:r>
              <a:rPr lang="zh-CN" altLang="en-US" sz="800"/>
              <a:t>用例描述</a:t>
            </a:r>
          </a:p>
          <a:p>
            <a:pPr>
              <a:lnSpc>
                <a:spcPct val="80000"/>
              </a:lnSpc>
            </a:pPr>
            <a:r>
              <a:rPr lang="zh-CN" altLang="en-US" sz="800"/>
              <a:t>用例名称：点击全文链接查看文章</a:t>
            </a:r>
          </a:p>
          <a:p>
            <a:pPr>
              <a:lnSpc>
                <a:spcPct val="80000"/>
              </a:lnSpc>
            </a:pPr>
            <a:r>
              <a:rPr lang="zh-CN" altLang="en-US" sz="800"/>
              <a:t>基本流程：游客在首页点击阅读全文链接，然后进入阅读全文页面，每篇文章要有一个唯一的</a:t>
            </a:r>
            <a:r>
              <a:rPr lang="en-US" altLang="zh-CN" sz="800"/>
              <a:t>id</a:t>
            </a:r>
            <a:r>
              <a:rPr lang="zh-CN" altLang="en-US" sz="800"/>
              <a:t>号，全文页面还显示文章标题、发表时间、所属分类、文章内容，并显示已评论的数目、内容、评论时间。页面下方显示评论输入框及提交重置按钮，游客点击上一篇显示上一篇文章，点击下一篇显示下一篇文章。</a:t>
            </a:r>
          </a:p>
          <a:p>
            <a:pPr>
              <a:lnSpc>
                <a:spcPct val="80000"/>
              </a:lnSpc>
            </a:pPr>
            <a:r>
              <a:rPr lang="zh-CN" altLang="en-US" sz="800"/>
              <a:t>其它流程：</a:t>
            </a:r>
          </a:p>
          <a:p>
            <a:pPr>
              <a:lnSpc>
                <a:spcPct val="80000"/>
              </a:lnSpc>
            </a:pPr>
            <a:r>
              <a:rPr lang="zh-CN" altLang="en-US" sz="800"/>
              <a:t> 如果点击最后一篇文章的下一篇，则显示：“此文章不存在</a:t>
            </a:r>
            <a:r>
              <a:rPr lang="en-US" altLang="zh-CN" sz="800"/>
              <a:t>,</a:t>
            </a:r>
            <a:r>
              <a:rPr lang="zh-CN" altLang="en-US" sz="800"/>
              <a:t>或被管理员删除</a:t>
            </a:r>
            <a:r>
              <a:rPr lang="en-US" altLang="zh-CN" sz="800"/>
              <a:t>,</a:t>
            </a:r>
            <a:r>
              <a:rPr lang="zh-CN" altLang="en-US" sz="800"/>
              <a:t>请见谅”</a:t>
            </a:r>
          </a:p>
          <a:p>
            <a:pPr>
              <a:lnSpc>
                <a:spcPct val="80000"/>
              </a:lnSpc>
            </a:pPr>
            <a:r>
              <a:rPr lang="zh-CN" altLang="en-US" sz="800"/>
              <a:t>如果点击第一篇文章的上一篇，则显示：“此文章不存在</a:t>
            </a:r>
            <a:r>
              <a:rPr lang="en-US" altLang="zh-CN" sz="800"/>
              <a:t>,</a:t>
            </a:r>
            <a:r>
              <a:rPr lang="zh-CN" altLang="en-US" sz="800"/>
              <a:t>或被管理员删除</a:t>
            </a:r>
            <a:r>
              <a:rPr lang="en-US" altLang="zh-CN" sz="800"/>
              <a:t>,</a:t>
            </a:r>
            <a:r>
              <a:rPr lang="zh-CN" altLang="en-US" sz="800"/>
              <a:t>请见谅”。</a:t>
            </a:r>
          </a:p>
          <a:p>
            <a:pPr>
              <a:lnSpc>
                <a:spcPct val="80000"/>
              </a:lnSpc>
            </a:pPr>
            <a:r>
              <a:rPr lang="zh-CN" altLang="en-US" sz="800"/>
              <a:t>如果全文被删除，则显示：“此文章不存在</a:t>
            </a:r>
            <a:r>
              <a:rPr lang="en-US" altLang="zh-CN" sz="800"/>
              <a:t>,</a:t>
            </a:r>
            <a:r>
              <a:rPr lang="zh-CN" altLang="en-US" sz="800"/>
              <a:t>或被管理员删除</a:t>
            </a:r>
            <a:r>
              <a:rPr lang="en-US" altLang="zh-CN" sz="800"/>
              <a:t>,</a:t>
            </a:r>
            <a:r>
              <a:rPr lang="zh-CN" altLang="en-US" sz="800"/>
              <a:t>请见谅”。</a:t>
            </a:r>
          </a:p>
          <a:p>
            <a:pPr>
              <a:lnSpc>
                <a:spcPct val="80000"/>
              </a:lnSpc>
            </a:pPr>
            <a:r>
              <a:rPr lang="zh-CN" altLang="en-US" sz="800"/>
              <a:t> </a:t>
            </a:r>
          </a:p>
          <a:p>
            <a:pPr>
              <a:lnSpc>
                <a:spcPct val="80000"/>
              </a:lnSpc>
            </a:pPr>
            <a:r>
              <a:rPr lang="zh-CN" altLang="en-US" sz="800"/>
              <a:t>用例名称：按类别查看文章</a:t>
            </a:r>
          </a:p>
          <a:p>
            <a:pPr>
              <a:lnSpc>
                <a:spcPct val="80000"/>
              </a:lnSpc>
            </a:pPr>
            <a:r>
              <a:rPr lang="zh-CN" altLang="en-US" sz="800"/>
              <a:t>基本流程：游客在首页点击文章的某个类别，然后进文章列表页面，显示文章标题、发表时间、评论的数目以及所有文章的分页数。然后点击文章标题，进入阅读全文页面，每篇文章要有一个唯一的</a:t>
            </a:r>
            <a:r>
              <a:rPr lang="en-US" altLang="zh-CN" sz="800"/>
              <a:t>id</a:t>
            </a:r>
            <a:r>
              <a:rPr lang="zh-CN" altLang="en-US" sz="800"/>
              <a:t>号，全文页面还显示文章标题、发表时间、所属分类、文章内容，并显示已评论的数目、内容、评论时间。页面下方显示评论输入框及提交重置按钮，游客点击上一篇显示上一篇文章，点击下一篇显示下一篇文章。</a:t>
            </a:r>
          </a:p>
          <a:p>
            <a:pPr>
              <a:lnSpc>
                <a:spcPct val="80000"/>
              </a:lnSpc>
            </a:pPr>
            <a:r>
              <a:rPr lang="zh-CN" altLang="en-US" sz="800"/>
              <a:t> </a:t>
            </a:r>
          </a:p>
          <a:p>
            <a:pPr>
              <a:lnSpc>
                <a:spcPct val="80000"/>
              </a:lnSpc>
            </a:pPr>
            <a:r>
              <a:rPr lang="zh-CN" altLang="en-US" sz="800"/>
              <a:t>其它流程：如果全文被管理员删除，则显示”此文章不存在</a:t>
            </a:r>
            <a:r>
              <a:rPr lang="en-US" altLang="zh-CN" sz="800"/>
              <a:t>,</a:t>
            </a:r>
            <a:r>
              <a:rPr lang="zh-CN" altLang="en-US" sz="800"/>
              <a:t>或被管理员删除</a:t>
            </a:r>
            <a:r>
              <a:rPr lang="en-US" altLang="zh-CN" sz="800"/>
              <a:t>,</a:t>
            </a:r>
            <a:r>
              <a:rPr lang="zh-CN" altLang="en-US" sz="800"/>
              <a:t>请见谅”。</a:t>
            </a:r>
          </a:p>
          <a:p>
            <a:pPr>
              <a:lnSpc>
                <a:spcPct val="80000"/>
              </a:lnSpc>
            </a:pPr>
            <a:r>
              <a:rPr lang="zh-CN" altLang="en-US" sz="800"/>
              <a:t> </a:t>
            </a:r>
          </a:p>
          <a:p>
            <a:pPr>
              <a:lnSpc>
                <a:spcPct val="80000"/>
              </a:lnSpc>
            </a:pPr>
            <a:r>
              <a:rPr lang="zh-CN" altLang="en-US" sz="800"/>
              <a:t>用例名称：发表评论</a:t>
            </a:r>
          </a:p>
          <a:p>
            <a:pPr>
              <a:lnSpc>
                <a:spcPct val="80000"/>
              </a:lnSpc>
            </a:pPr>
            <a:r>
              <a:rPr lang="zh-CN" altLang="en-US" sz="800"/>
              <a:t>基本流程：游客在阅读全文页面中，输入评论内容（不超过</a:t>
            </a:r>
            <a:r>
              <a:rPr lang="en-US" altLang="zh-CN" sz="800"/>
              <a:t>250</a:t>
            </a:r>
            <a:r>
              <a:rPr lang="zh-CN" altLang="en-US" sz="800"/>
              <a:t>字），然后点击提交按钮，系统则自动保存到评论列表中</a:t>
            </a:r>
            <a:r>
              <a:rPr lang="en-US" altLang="zh-CN" sz="800"/>
              <a:t>,</a:t>
            </a:r>
            <a:r>
              <a:rPr lang="zh-CN" altLang="en-US" sz="800"/>
              <a:t>包括评论内容，评论</a:t>
            </a:r>
            <a:r>
              <a:rPr lang="en-US" altLang="zh-CN" sz="800"/>
              <a:t>id</a:t>
            </a:r>
            <a:r>
              <a:rPr lang="zh-CN" altLang="en-US" sz="800"/>
              <a:t>号，评论所对应的文章</a:t>
            </a:r>
            <a:r>
              <a:rPr lang="en-US" altLang="zh-CN" sz="800"/>
              <a:t>id</a:t>
            </a:r>
            <a:r>
              <a:rPr lang="zh-CN" altLang="en-US" sz="800"/>
              <a:t>号，评论时间</a:t>
            </a:r>
            <a:r>
              <a:rPr lang="en-US" altLang="zh-CN" sz="800"/>
              <a:t>, </a:t>
            </a:r>
            <a:r>
              <a:rPr lang="zh-CN" altLang="en-US" sz="800"/>
              <a:t>然后在阅读全文页面中的全文下面更新刚才发表的评论。</a:t>
            </a:r>
          </a:p>
          <a:p>
            <a:pPr>
              <a:lnSpc>
                <a:spcPct val="80000"/>
              </a:lnSpc>
            </a:pPr>
            <a:r>
              <a:rPr lang="zh-CN" altLang="en-US" sz="800"/>
              <a:t>其它流程：如果用户的评论内容超过</a:t>
            </a:r>
            <a:r>
              <a:rPr lang="en-US" altLang="zh-CN" sz="800"/>
              <a:t>250</a:t>
            </a:r>
            <a:r>
              <a:rPr lang="zh-CN" altLang="en-US" sz="800"/>
              <a:t>字，则截取前面</a:t>
            </a:r>
            <a:r>
              <a:rPr lang="en-US" altLang="zh-CN" sz="800"/>
              <a:t>250</a:t>
            </a:r>
            <a:r>
              <a:rPr lang="zh-CN" altLang="en-US" sz="800"/>
              <a:t>字。</a:t>
            </a:r>
          </a:p>
          <a:p>
            <a:pPr>
              <a:lnSpc>
                <a:spcPct val="80000"/>
              </a:lnSpc>
            </a:pPr>
            <a:r>
              <a:rPr lang="zh-CN" altLang="en-US" sz="800"/>
              <a:t>如果用户点击重置按钮，则清空输入评论输入框内容。</a:t>
            </a:r>
          </a:p>
          <a:p>
            <a:pPr>
              <a:lnSpc>
                <a:spcPct val="80000"/>
              </a:lnSpc>
            </a:pPr>
            <a:r>
              <a:rPr lang="zh-CN" altLang="en-US" sz="800"/>
              <a:t>          如果用户的输入内容为空，则以*号的形式提醒用户继续输入。</a:t>
            </a:r>
          </a:p>
          <a:p>
            <a:pPr>
              <a:lnSpc>
                <a:spcPct val="80000"/>
              </a:lnSpc>
            </a:pPr>
            <a:r>
              <a:rPr lang="zh-CN" altLang="en-US" sz="800"/>
              <a:t>          如果用户的提交失败，提示：“很抱歉</a:t>
            </a:r>
            <a:r>
              <a:rPr lang="en-US" altLang="zh-CN" sz="800"/>
              <a:t>,</a:t>
            </a:r>
            <a:r>
              <a:rPr lang="zh-CN" altLang="en-US" sz="800"/>
              <a:t>你的评论发表失败</a:t>
            </a:r>
            <a:r>
              <a:rPr lang="en-US" altLang="zh-CN" sz="800"/>
              <a:t>,</a:t>
            </a:r>
            <a:r>
              <a:rPr lang="zh-CN" altLang="en-US" sz="800"/>
              <a:t>请重新尝试</a:t>
            </a:r>
            <a:r>
              <a:rPr lang="en-US" altLang="zh-CN" sz="800"/>
              <a:t>!”</a:t>
            </a:r>
          </a:p>
          <a:p>
            <a:pPr>
              <a:lnSpc>
                <a:spcPct val="80000"/>
              </a:lnSpc>
            </a:pPr>
            <a:r>
              <a:rPr lang="en-US" altLang="zh-CN" sz="800"/>
              <a:t>           </a:t>
            </a:r>
            <a:r>
              <a:rPr lang="zh-CN" altLang="en-US" sz="800"/>
              <a:t>如果全文被删除，则显示：“此文章不存在</a:t>
            </a:r>
            <a:r>
              <a:rPr lang="en-US" altLang="zh-CN" sz="800"/>
              <a:t>,</a:t>
            </a:r>
            <a:r>
              <a:rPr lang="zh-CN" altLang="en-US" sz="800"/>
              <a:t>不允许发表评论”。</a:t>
            </a:r>
          </a:p>
          <a:p>
            <a:pPr>
              <a:lnSpc>
                <a:spcPct val="80000"/>
              </a:lnSpc>
            </a:pPr>
            <a:r>
              <a:rPr lang="zh-CN" altLang="en-US" sz="800"/>
              <a:t> </a:t>
            </a:r>
          </a:p>
          <a:p>
            <a:pPr>
              <a:lnSpc>
                <a:spcPct val="80000"/>
              </a:lnSpc>
            </a:pPr>
            <a:r>
              <a:rPr lang="zh-CN" altLang="en-US" sz="800"/>
              <a:t> </a:t>
            </a:r>
          </a:p>
          <a:p>
            <a:pPr>
              <a:lnSpc>
                <a:spcPct val="80000"/>
              </a:lnSpc>
            </a:pPr>
            <a:r>
              <a:rPr lang="zh-CN" altLang="en-US" sz="800"/>
              <a:t>用例名称：发表留言</a:t>
            </a:r>
          </a:p>
          <a:p>
            <a:pPr>
              <a:lnSpc>
                <a:spcPct val="80000"/>
              </a:lnSpc>
            </a:pPr>
            <a:r>
              <a:rPr lang="zh-CN" altLang="en-US" sz="800"/>
              <a:t>基本流程：游客在首页点击“给我留言”链接，然后进入留言页面，页面中间显示留言者的昵称、头像、内容、评论时间、管理员回复内容、以及留言的分页数，下方显示留言输入框、提交重置按钮，然后输入内容，点击提交，系统自动保存到留言列表中，包括留言者的昵称、性别、留言内容、时间、管理员回复内容，然后在留言页面中的全文下面更新刚才发表的留言。</a:t>
            </a:r>
          </a:p>
          <a:p>
            <a:pPr>
              <a:lnSpc>
                <a:spcPct val="80000"/>
              </a:lnSpc>
            </a:pPr>
            <a:r>
              <a:rPr lang="zh-CN" altLang="en-US" sz="800"/>
              <a:t>其它流程：如果提交失败，则提示”发表失败”。</a:t>
            </a:r>
          </a:p>
          <a:p>
            <a:pPr>
              <a:lnSpc>
                <a:spcPct val="80000"/>
              </a:lnSpc>
            </a:pPr>
            <a:r>
              <a:rPr lang="zh-CN" altLang="en-US" sz="800"/>
              <a:t>          如果内容大于</a:t>
            </a:r>
            <a:r>
              <a:rPr lang="en-US" altLang="zh-CN" sz="800"/>
              <a:t>500</a:t>
            </a:r>
            <a:r>
              <a:rPr lang="zh-CN" altLang="en-US" sz="800"/>
              <a:t>字，则截取前</a:t>
            </a:r>
            <a:r>
              <a:rPr lang="en-US" altLang="zh-CN" sz="800"/>
              <a:t>500</a:t>
            </a:r>
            <a:r>
              <a:rPr lang="zh-CN" altLang="en-US" sz="800"/>
              <a:t>字。</a:t>
            </a:r>
          </a:p>
          <a:p>
            <a:pPr>
              <a:lnSpc>
                <a:spcPct val="80000"/>
              </a:lnSpc>
            </a:pPr>
            <a:r>
              <a:rPr lang="zh-CN" altLang="en-US" sz="800"/>
              <a:t>          如果用户的输入内容为空，则以*号的形式提醒用户继续输入。</a:t>
            </a:r>
          </a:p>
          <a:p>
            <a:pPr>
              <a:lnSpc>
                <a:spcPct val="80000"/>
              </a:lnSpc>
            </a:pPr>
            <a:r>
              <a:rPr lang="zh-CN" altLang="en-US" sz="800"/>
              <a:t> </a:t>
            </a:r>
          </a:p>
          <a:p>
            <a:pPr>
              <a:lnSpc>
                <a:spcPct val="80000"/>
              </a:lnSpc>
            </a:pPr>
            <a:r>
              <a:rPr lang="zh-CN" altLang="en-US" sz="800"/>
              <a:t> </a:t>
            </a:r>
          </a:p>
          <a:p>
            <a:pPr>
              <a:lnSpc>
                <a:spcPct val="80000"/>
              </a:lnSpc>
            </a:pPr>
            <a:r>
              <a:rPr lang="zh-CN" altLang="en-US" sz="800"/>
              <a:t>用例名称：搜索文章</a:t>
            </a:r>
          </a:p>
          <a:p>
            <a:pPr>
              <a:lnSpc>
                <a:spcPct val="80000"/>
              </a:lnSpc>
            </a:pPr>
            <a:r>
              <a:rPr lang="zh-CN" altLang="en-US" sz="800"/>
              <a:t>基本流程：游客在网站首页或留言页面输入搜索关键词，点击搜索按钮，进入搜索页面，显示所搜索到的文章标题、发表时间、评论数目以及文章的分页数。</a:t>
            </a:r>
          </a:p>
          <a:p>
            <a:pPr>
              <a:lnSpc>
                <a:spcPct val="80000"/>
              </a:lnSpc>
            </a:pPr>
            <a:r>
              <a:rPr lang="zh-CN" altLang="en-US" sz="800"/>
              <a:t>分支流程：如果输入关键词为空，则以*号的形式提示游客要输入关键词。</a:t>
            </a:r>
          </a:p>
          <a:p>
            <a:pPr>
              <a:lnSpc>
                <a:spcPct val="80000"/>
              </a:lnSpc>
            </a:pPr>
            <a:r>
              <a:rPr lang="zh-CN" altLang="en-US" sz="800"/>
              <a:t> </a:t>
            </a:r>
          </a:p>
          <a:p>
            <a:pPr>
              <a:lnSpc>
                <a:spcPct val="80000"/>
              </a:lnSpc>
            </a:pPr>
            <a:r>
              <a:rPr lang="zh-CN" altLang="en-US" sz="800"/>
              <a:t>用例名称：登录系统</a:t>
            </a:r>
          </a:p>
          <a:p>
            <a:pPr>
              <a:lnSpc>
                <a:spcPct val="80000"/>
              </a:lnSpc>
            </a:pPr>
            <a:r>
              <a:rPr lang="zh-CN" altLang="en-US" sz="800"/>
              <a:t>基本流程：管理员输入用户名和密码，然后点击登陆按钮，页面加载管理员操作页面，包括发表文章、文章管理、分类管理、</a:t>
            </a:r>
            <a:r>
              <a:rPr lang="en-US" altLang="zh-CN" sz="800">
                <a:hlinkClick r:id="rId3"/>
              </a:rPr>
              <a:t>EXECSQL</a:t>
            </a:r>
            <a:r>
              <a:rPr lang="zh-CN" altLang="en-US" sz="800"/>
              <a:t>等，下方显示退出按钮。</a:t>
            </a:r>
          </a:p>
          <a:p>
            <a:pPr>
              <a:lnSpc>
                <a:spcPct val="80000"/>
              </a:lnSpc>
            </a:pPr>
            <a:r>
              <a:rPr lang="zh-CN" altLang="en-US" sz="800"/>
              <a:t>分支流程：如果输入的用户名和密码不正确，则提示“对不起</a:t>
            </a:r>
            <a:r>
              <a:rPr lang="en-US" altLang="zh-CN" sz="800"/>
              <a:t>,</a:t>
            </a:r>
            <a:r>
              <a:rPr lang="zh-CN" altLang="en-US" sz="800"/>
              <a:t>登陆失败</a:t>
            </a:r>
            <a:r>
              <a:rPr lang="en-US" altLang="zh-CN" sz="800"/>
              <a:t>!”</a:t>
            </a:r>
            <a:r>
              <a:rPr lang="zh-CN" altLang="en-US" sz="800"/>
              <a:t>页面显示重登录按钮！</a:t>
            </a:r>
          </a:p>
          <a:p>
            <a:pPr>
              <a:lnSpc>
                <a:spcPct val="80000"/>
              </a:lnSpc>
            </a:pPr>
            <a:r>
              <a:rPr lang="zh-CN" altLang="en-US" sz="800"/>
              <a:t>用例名称：发表文章</a:t>
            </a:r>
          </a:p>
          <a:p>
            <a:pPr>
              <a:lnSpc>
                <a:spcPct val="80000"/>
              </a:lnSpc>
            </a:pPr>
            <a:r>
              <a:rPr lang="zh-CN" altLang="en-US" sz="800"/>
              <a:t>前置条件：管理员已登录系统</a:t>
            </a:r>
          </a:p>
          <a:p>
            <a:pPr>
              <a:lnSpc>
                <a:spcPct val="80000"/>
              </a:lnSpc>
            </a:pPr>
            <a:r>
              <a:rPr lang="zh-CN" altLang="en-US" sz="800"/>
              <a:t>基本流程：管理员在管理员操作面板上点击发表文章链接，然后进入发表文章页面，页面显示文章标题、文章分类（用下拉列表自动从文章分类列表调出）、文章内容以及发表和重轩按钮。然后管理员输入文章标题，选择文章分类，输入内容后，然后点击发表按钮，系统自动保存到文章列表中，包括标题、内容、发表时间。并提示恭喜你</a:t>
            </a:r>
            <a:r>
              <a:rPr lang="en-US" altLang="zh-CN" sz="800"/>
              <a:t>,</a:t>
            </a:r>
            <a:r>
              <a:rPr lang="zh-CN" altLang="en-US" sz="800"/>
              <a:t>发表成功，然后进入首页，并在首页上更新刚刚发表的文章。</a:t>
            </a:r>
          </a:p>
          <a:p>
            <a:pPr>
              <a:lnSpc>
                <a:spcPct val="80000"/>
              </a:lnSpc>
            </a:pPr>
            <a:r>
              <a:rPr lang="zh-CN" altLang="en-US" sz="800"/>
              <a:t>其它流程：如果登录用户不是管理员用户，则提示：对不起</a:t>
            </a:r>
            <a:r>
              <a:rPr lang="en-US" altLang="zh-CN" sz="800"/>
              <a:t>,</a:t>
            </a:r>
            <a:r>
              <a:rPr lang="zh-CN" altLang="en-US" sz="800"/>
              <a:t>只有管理员才能登陆发表文章</a:t>
            </a:r>
            <a:r>
              <a:rPr lang="en-US" altLang="zh-CN" sz="800"/>
              <a:t>!</a:t>
            </a:r>
          </a:p>
          <a:p>
            <a:pPr>
              <a:lnSpc>
                <a:spcPct val="80000"/>
              </a:lnSpc>
            </a:pPr>
            <a:r>
              <a:rPr lang="en-US" altLang="zh-CN" sz="800"/>
              <a:t>          </a:t>
            </a:r>
            <a:r>
              <a:rPr lang="zh-CN" altLang="en-US" sz="800"/>
              <a:t>如果发表失败，则提示：很遗憾</a:t>
            </a:r>
            <a:r>
              <a:rPr lang="en-US" altLang="zh-CN" sz="800"/>
              <a:t>,</a:t>
            </a:r>
            <a:r>
              <a:rPr lang="zh-CN" altLang="en-US" sz="800"/>
              <a:t>发表失败</a:t>
            </a:r>
            <a:r>
              <a:rPr lang="en-US" altLang="zh-CN" sz="800"/>
              <a:t>,</a:t>
            </a:r>
            <a:r>
              <a:rPr lang="zh-CN" altLang="en-US" sz="800"/>
              <a:t>请重新尝试</a:t>
            </a:r>
            <a:r>
              <a:rPr lang="en-US" altLang="zh-CN" sz="800"/>
              <a:t>!</a:t>
            </a:r>
          </a:p>
          <a:p>
            <a:pPr>
              <a:lnSpc>
                <a:spcPct val="80000"/>
              </a:lnSpc>
            </a:pPr>
            <a:r>
              <a:rPr lang="en-US" altLang="zh-CN" sz="800"/>
              <a:t>          </a:t>
            </a:r>
            <a:r>
              <a:rPr lang="zh-CN" altLang="en-US" sz="800"/>
              <a:t>如果点击重置，则清空内容。</a:t>
            </a:r>
          </a:p>
          <a:p>
            <a:pPr>
              <a:lnSpc>
                <a:spcPct val="80000"/>
              </a:lnSpc>
            </a:pPr>
            <a:r>
              <a:rPr lang="zh-CN" altLang="en-US" sz="800"/>
              <a:t> </a:t>
            </a:r>
          </a:p>
          <a:p>
            <a:pPr>
              <a:lnSpc>
                <a:spcPct val="80000"/>
              </a:lnSpc>
            </a:pPr>
            <a:r>
              <a:rPr lang="zh-CN" altLang="en-US" sz="800"/>
              <a:t>用例名称：编辑文章</a:t>
            </a:r>
          </a:p>
          <a:p>
            <a:pPr>
              <a:lnSpc>
                <a:spcPct val="80000"/>
              </a:lnSpc>
            </a:pPr>
            <a:r>
              <a:rPr lang="zh-CN" altLang="en-US" sz="800"/>
              <a:t>前置条件：管理员已登录系统</a:t>
            </a:r>
          </a:p>
          <a:p>
            <a:pPr>
              <a:lnSpc>
                <a:spcPct val="80000"/>
              </a:lnSpc>
            </a:pPr>
            <a:r>
              <a:rPr lang="zh-CN" altLang="en-US" sz="800"/>
              <a:t>基本流程：管理员在管理员操作面板上点击文章管理链接，然后进入管理文章页面，页面显示每篇文章的发表时间、标题、评论总数、每篇文章都显示编辑和删除链接，下方显示文章的分页数。然后管理员点击编辑链接，进入到这篇文章的编辑页面，然后点击提交按钮，系统自动保存到文章列表中，包括标题、内容、更新时间。并提示恭喜你</a:t>
            </a:r>
            <a:r>
              <a:rPr lang="en-US" altLang="zh-CN" sz="800"/>
              <a:t>,</a:t>
            </a:r>
            <a:r>
              <a:rPr lang="zh-CN" altLang="en-US" sz="800"/>
              <a:t>更新成功，然后进入首页，并在首页上更新刚刚更新的文章。</a:t>
            </a:r>
          </a:p>
          <a:p>
            <a:pPr>
              <a:lnSpc>
                <a:spcPct val="80000"/>
              </a:lnSpc>
            </a:pPr>
            <a:r>
              <a:rPr lang="zh-CN" altLang="en-US" sz="800"/>
              <a:t> </a:t>
            </a:r>
          </a:p>
          <a:p>
            <a:pPr>
              <a:lnSpc>
                <a:spcPct val="80000"/>
              </a:lnSpc>
            </a:pPr>
            <a:r>
              <a:rPr lang="zh-CN" altLang="en-US" sz="800"/>
              <a:t>其它流程：如果登录用户不是管理员用户，则提示：对不起</a:t>
            </a:r>
            <a:r>
              <a:rPr lang="en-US" altLang="zh-CN" sz="800"/>
              <a:t>,</a:t>
            </a:r>
            <a:r>
              <a:rPr lang="zh-CN" altLang="en-US" sz="800"/>
              <a:t>只有管理员才能对文章进行相关的操作</a:t>
            </a:r>
            <a:r>
              <a:rPr lang="en-US" altLang="zh-CN" sz="800"/>
              <a:t>!</a:t>
            </a:r>
          </a:p>
          <a:p>
            <a:pPr>
              <a:lnSpc>
                <a:spcPct val="80000"/>
              </a:lnSpc>
            </a:pPr>
            <a:r>
              <a:rPr lang="en-US" altLang="zh-CN" sz="800"/>
              <a:t>          </a:t>
            </a:r>
            <a:r>
              <a:rPr lang="zh-CN" altLang="en-US" sz="800"/>
              <a:t>如果无法显示文章列表，则提示：显示出错</a:t>
            </a:r>
            <a:r>
              <a:rPr lang="en-US" altLang="zh-CN" sz="800"/>
              <a:t>,</a:t>
            </a:r>
            <a:r>
              <a:rPr lang="zh-CN" altLang="en-US" sz="800"/>
              <a:t>请稍候尝试</a:t>
            </a:r>
            <a:r>
              <a:rPr lang="en-US" altLang="zh-CN" sz="800"/>
              <a:t>!</a:t>
            </a:r>
          </a:p>
          <a:p>
            <a:pPr>
              <a:lnSpc>
                <a:spcPct val="80000"/>
              </a:lnSpc>
            </a:pPr>
            <a:r>
              <a:rPr lang="en-US" altLang="zh-CN" sz="800"/>
              <a:t>          </a:t>
            </a:r>
            <a:r>
              <a:rPr lang="zh-CN" altLang="en-US" sz="800"/>
              <a:t>如果进入编辑页面时，文章已被管理员删除，则提示：此文章不存在</a:t>
            </a:r>
            <a:r>
              <a:rPr lang="en-US" altLang="zh-CN" sz="800"/>
              <a:t>,</a:t>
            </a:r>
            <a:r>
              <a:rPr lang="zh-CN" altLang="en-US" sz="800"/>
              <a:t>或被管理员删除</a:t>
            </a:r>
            <a:r>
              <a:rPr lang="en-US" altLang="zh-CN" sz="800"/>
              <a:t>,</a:t>
            </a:r>
            <a:r>
              <a:rPr lang="zh-CN" altLang="en-US" sz="800"/>
              <a:t>请见谅</a:t>
            </a:r>
            <a:r>
              <a:rPr lang="en-US" altLang="zh-CN" sz="800"/>
              <a:t>!</a:t>
            </a:r>
          </a:p>
          <a:p>
            <a:pPr>
              <a:lnSpc>
                <a:spcPct val="80000"/>
              </a:lnSpc>
            </a:pPr>
            <a:r>
              <a:rPr lang="en-US" altLang="zh-CN" sz="800"/>
              <a:t> </a:t>
            </a:r>
          </a:p>
          <a:p>
            <a:pPr>
              <a:lnSpc>
                <a:spcPct val="80000"/>
              </a:lnSpc>
            </a:pPr>
            <a:r>
              <a:rPr lang="zh-CN" altLang="en-US" sz="800"/>
              <a:t>用例名称：删除文章</a:t>
            </a:r>
          </a:p>
          <a:p>
            <a:pPr>
              <a:lnSpc>
                <a:spcPct val="80000"/>
              </a:lnSpc>
            </a:pPr>
            <a:r>
              <a:rPr lang="zh-CN" altLang="en-US" sz="800"/>
              <a:t>前置条件：管理员已登录系统</a:t>
            </a:r>
          </a:p>
          <a:p>
            <a:pPr>
              <a:lnSpc>
                <a:spcPct val="80000"/>
              </a:lnSpc>
            </a:pPr>
            <a:r>
              <a:rPr lang="zh-CN" altLang="en-US" sz="800"/>
              <a:t>基本流程：管理员在管理员操作面板上点击文章管理链接，然后进入管理文章页面，页面显示每篇文章的发表时间、标题、评论总数、每篇文章都显示编辑和删除链接，下方显示文章的分页数。然后管理员点击删除链接，进入到这篇文章的删除页面，并提示文章删除成功，然后进入首页，并在首页上更新已删除的文章。</a:t>
            </a:r>
          </a:p>
          <a:p>
            <a:pPr>
              <a:lnSpc>
                <a:spcPct val="80000"/>
              </a:lnSpc>
            </a:pPr>
            <a:r>
              <a:rPr lang="zh-CN" altLang="en-US" sz="800"/>
              <a:t> </a:t>
            </a:r>
          </a:p>
          <a:p>
            <a:pPr>
              <a:lnSpc>
                <a:spcPct val="80000"/>
              </a:lnSpc>
            </a:pPr>
            <a:r>
              <a:rPr lang="zh-CN" altLang="en-US" sz="800"/>
              <a:t>其它流程：如果登录用户不是管理员用户，则提示：对不起</a:t>
            </a:r>
            <a:r>
              <a:rPr lang="en-US" altLang="zh-CN" sz="800"/>
              <a:t>,</a:t>
            </a:r>
            <a:r>
              <a:rPr lang="zh-CN" altLang="en-US" sz="800"/>
              <a:t>只有管理员才能对文章进行相关的操作</a:t>
            </a:r>
            <a:r>
              <a:rPr lang="en-US" altLang="zh-CN" sz="800"/>
              <a:t>!</a:t>
            </a:r>
          </a:p>
          <a:p>
            <a:pPr>
              <a:lnSpc>
                <a:spcPct val="80000"/>
              </a:lnSpc>
            </a:pPr>
            <a:r>
              <a:rPr lang="en-US" altLang="zh-CN" sz="800"/>
              <a:t>          </a:t>
            </a:r>
            <a:r>
              <a:rPr lang="zh-CN" altLang="en-US" sz="800"/>
              <a:t>如果点击删除链接失败，则提示：文章删除失败</a:t>
            </a:r>
            <a:r>
              <a:rPr lang="en-US" altLang="zh-CN" sz="800"/>
              <a:t>!</a:t>
            </a:r>
          </a:p>
          <a:p>
            <a:pPr>
              <a:lnSpc>
                <a:spcPct val="80000"/>
              </a:lnSpc>
            </a:pPr>
            <a:r>
              <a:rPr lang="en-US" altLang="zh-CN" sz="800"/>
              <a:t>         </a:t>
            </a:r>
          </a:p>
          <a:p>
            <a:pPr>
              <a:lnSpc>
                <a:spcPct val="80000"/>
              </a:lnSpc>
            </a:pPr>
            <a:r>
              <a:rPr lang="en-US" altLang="zh-CN" sz="800"/>
              <a:t> </a:t>
            </a:r>
          </a:p>
          <a:p>
            <a:pPr>
              <a:lnSpc>
                <a:spcPct val="80000"/>
              </a:lnSpc>
            </a:pPr>
            <a:r>
              <a:rPr lang="zh-CN" altLang="en-US" sz="800"/>
              <a:t>用例名称：增加文章类型</a:t>
            </a:r>
          </a:p>
          <a:p>
            <a:pPr>
              <a:lnSpc>
                <a:spcPct val="80000"/>
              </a:lnSpc>
            </a:pPr>
            <a:r>
              <a:rPr lang="zh-CN" altLang="en-US" sz="800"/>
              <a:t>前置条件：管理员已登录系统</a:t>
            </a:r>
          </a:p>
          <a:p>
            <a:pPr>
              <a:lnSpc>
                <a:spcPct val="80000"/>
              </a:lnSpc>
            </a:pPr>
            <a:r>
              <a:rPr lang="zh-CN" altLang="en-US" sz="800"/>
              <a:t>基本流程：管理员在管理员操作面板上点击分类管理链接，然后进入分类管理页面，页面显示每种文章类型的分类</a:t>
            </a:r>
            <a:r>
              <a:rPr lang="en-US" altLang="zh-CN" sz="800"/>
              <a:t>ID</a:t>
            </a:r>
            <a:r>
              <a:rPr lang="zh-CN" altLang="en-US" sz="800"/>
              <a:t>、分类名、分类描述、每种文章类型都显示编辑链接，然后管理员在下方的文本输入框里输入分类名，分类描述，然后点击提交按钮。系统自动保存到文章分类列表中，包括分类</a:t>
            </a:r>
            <a:r>
              <a:rPr lang="en-US" altLang="zh-CN" sz="800"/>
              <a:t>ID</a:t>
            </a:r>
            <a:r>
              <a:rPr lang="zh-CN" altLang="en-US" sz="800"/>
              <a:t>、分类名称、分类描述，然后分类管理页面以及文章分类面板更新刚刚文章分类列表</a:t>
            </a:r>
          </a:p>
          <a:p>
            <a:pPr>
              <a:lnSpc>
                <a:spcPct val="80000"/>
              </a:lnSpc>
            </a:pPr>
            <a:r>
              <a:rPr lang="zh-CN" altLang="en-US" sz="800"/>
              <a:t>其它流程：如果登录用户不是管理员用户，则提示：对不起</a:t>
            </a:r>
            <a:r>
              <a:rPr lang="en-US" altLang="zh-CN" sz="800"/>
              <a:t>,</a:t>
            </a:r>
            <a:r>
              <a:rPr lang="zh-CN" altLang="en-US" sz="800"/>
              <a:t>只有管理员才能对文章进行相关的操作</a:t>
            </a:r>
            <a:r>
              <a:rPr lang="en-US" altLang="zh-CN" sz="800"/>
              <a:t>!</a:t>
            </a:r>
          </a:p>
          <a:p>
            <a:pPr>
              <a:lnSpc>
                <a:spcPct val="80000"/>
              </a:lnSpc>
            </a:pPr>
            <a:r>
              <a:rPr lang="en-US" altLang="zh-CN" sz="800"/>
              <a:t>          </a:t>
            </a:r>
            <a:r>
              <a:rPr lang="zh-CN" altLang="en-US" sz="800"/>
              <a:t>如果点击提交按钮失败的话，则提示：添加失败</a:t>
            </a:r>
            <a:r>
              <a:rPr lang="en-US" altLang="zh-CN" sz="800"/>
              <a:t>!</a:t>
            </a:r>
          </a:p>
          <a:p>
            <a:pPr>
              <a:lnSpc>
                <a:spcPct val="80000"/>
              </a:lnSpc>
            </a:pPr>
            <a:r>
              <a:rPr lang="en-US" altLang="zh-CN" sz="800"/>
              <a:t> </a:t>
            </a:r>
          </a:p>
          <a:p>
            <a:pPr>
              <a:lnSpc>
                <a:spcPct val="80000"/>
              </a:lnSpc>
            </a:pPr>
            <a:r>
              <a:rPr lang="zh-CN" altLang="en-US" sz="800"/>
              <a:t>用例名称：编辑文章类型</a:t>
            </a:r>
          </a:p>
          <a:p>
            <a:pPr>
              <a:lnSpc>
                <a:spcPct val="80000"/>
              </a:lnSpc>
            </a:pPr>
            <a:r>
              <a:rPr lang="zh-CN" altLang="en-US" sz="800"/>
              <a:t>前置条件：管理员已登录系统</a:t>
            </a:r>
          </a:p>
          <a:p>
            <a:pPr>
              <a:lnSpc>
                <a:spcPct val="80000"/>
              </a:lnSpc>
            </a:pPr>
            <a:r>
              <a:rPr lang="zh-CN" altLang="en-US" sz="800"/>
              <a:t>基本流程：管理员在管理员操作面板上点击分类管理链接，然后进入分类管理页面，页面显示每种文章类型的分类</a:t>
            </a:r>
            <a:r>
              <a:rPr lang="en-US" altLang="zh-CN" sz="800"/>
              <a:t>ID</a:t>
            </a:r>
            <a:r>
              <a:rPr lang="zh-CN" altLang="en-US" sz="800"/>
              <a:t>、分类名、分类描述、每种文章类型都显示编辑链接，然后管理员点击编辑链接，页面的编辑链接变为更新和取消链接，然后管理员可以修改分类名，分类描述，然后点击更新链接。系统自动更新到文章分类列表中，包括分类名称、分类描述，然后分类管理页面以及文章分类面板更新刚刚文章分类列表</a:t>
            </a:r>
          </a:p>
          <a:p>
            <a:pPr>
              <a:lnSpc>
                <a:spcPct val="80000"/>
              </a:lnSpc>
            </a:pPr>
            <a:r>
              <a:rPr lang="zh-CN" altLang="en-US" sz="800"/>
              <a:t>其它流程：如果登录用户不是管理员用户，则提示：对不起</a:t>
            </a:r>
            <a:r>
              <a:rPr lang="en-US" altLang="zh-CN" sz="800"/>
              <a:t>,</a:t>
            </a:r>
            <a:r>
              <a:rPr lang="zh-CN" altLang="en-US" sz="800"/>
              <a:t>只有管理员才能对文章进行相关的操作</a:t>
            </a:r>
            <a:r>
              <a:rPr lang="en-US" altLang="zh-CN" sz="800"/>
              <a:t>!</a:t>
            </a:r>
          </a:p>
          <a:p>
            <a:pPr>
              <a:lnSpc>
                <a:spcPct val="80000"/>
              </a:lnSpc>
            </a:pPr>
            <a:r>
              <a:rPr lang="en-US" altLang="zh-CN" sz="800"/>
              <a:t>          </a:t>
            </a:r>
            <a:r>
              <a:rPr lang="zh-CN" altLang="en-US" sz="800"/>
              <a:t>如果点击更新按钮失败的话，则提示：更新失败</a:t>
            </a:r>
            <a:r>
              <a:rPr lang="en-US" altLang="zh-CN" sz="800"/>
              <a:t>!</a:t>
            </a:r>
          </a:p>
          <a:p>
            <a:pPr>
              <a:lnSpc>
                <a:spcPct val="80000"/>
              </a:lnSpc>
            </a:pPr>
            <a:r>
              <a:rPr lang="en-US" altLang="zh-CN" sz="800"/>
              <a:t>          </a:t>
            </a:r>
            <a:r>
              <a:rPr lang="zh-CN" altLang="en-US" sz="800"/>
              <a:t>如果点击取消链接的话，则返回到编辑页面。</a:t>
            </a:r>
          </a:p>
          <a:p>
            <a:pPr>
              <a:lnSpc>
                <a:spcPct val="80000"/>
              </a:lnSpc>
            </a:pPr>
            <a:r>
              <a:rPr lang="zh-CN" altLang="en-US" sz="800"/>
              <a:t> </a:t>
            </a:r>
          </a:p>
          <a:p>
            <a:pPr>
              <a:lnSpc>
                <a:spcPct val="80000"/>
              </a:lnSpc>
            </a:pPr>
            <a:endParaRPr lang="zh-CN" altLang="en-US" sz="800"/>
          </a:p>
        </p:txBody>
      </p:sp>
    </p:spTree>
    <p:extLst>
      <p:ext uri="{BB962C8B-B14F-4D97-AF65-F5344CB8AC3E}">
        <p14:creationId xmlns:p14="http://schemas.microsoft.com/office/powerpoint/2010/main" val="289411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B535C5-9320-4B15-886D-C7E43B2333CB}" type="slidenum">
              <a:rPr lang="zh-CN" altLang="en-US"/>
              <a:pPr/>
              <a:t>16</a:t>
            </a:fld>
            <a:endParaRPr lang="en-US" altLang="zh-CN"/>
          </a:p>
        </p:txBody>
      </p:sp>
      <p:sp>
        <p:nvSpPr>
          <p:cNvPr id="3153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53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979748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12E5B1-5C13-4301-99DF-6A79BA6F9236}" type="slidenum">
              <a:rPr lang="zh-CN" altLang="en-US"/>
              <a:pPr/>
              <a:t>17</a:t>
            </a:fld>
            <a:endParaRPr lang="en-US" altLang="zh-CN"/>
          </a:p>
        </p:txBody>
      </p:sp>
      <p:sp>
        <p:nvSpPr>
          <p:cNvPr id="3174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908474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F88EE6-C1B3-4739-A329-BB28ECFACC15}" type="slidenum">
              <a:rPr lang="zh-CN" altLang="en-US"/>
              <a:pPr/>
              <a:t>18</a:t>
            </a:fld>
            <a:endParaRPr lang="en-US" altLang="zh-CN"/>
          </a:p>
        </p:txBody>
      </p:sp>
      <p:sp>
        <p:nvSpPr>
          <p:cNvPr id="31949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949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80268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5ED21F-D0D1-424C-A7AA-0AB42592E014}" type="slidenum">
              <a:rPr lang="zh-CN" altLang="en-US"/>
              <a:pPr/>
              <a:t>19</a:t>
            </a:fld>
            <a:endParaRPr lang="en-US" altLang="zh-CN"/>
          </a:p>
        </p:txBody>
      </p:sp>
      <p:sp>
        <p:nvSpPr>
          <p:cNvPr id="32153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153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016882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BBCEE3-8873-40B5-992C-D77D387CDC12}" type="slidenum">
              <a:rPr lang="zh-CN" altLang="en-US"/>
              <a:pPr/>
              <a:t>20</a:t>
            </a:fld>
            <a:endParaRPr lang="en-US" altLang="zh-CN"/>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008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AE63F5-6D0C-4175-8CB4-9544E2AFAD1D}" type="slidenum">
              <a:rPr lang="zh-CN" altLang="en-US"/>
              <a:pPr/>
              <a:t>21</a:t>
            </a:fld>
            <a:endParaRPr lang="en-US" altLang="zh-CN"/>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564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C8D883-D29C-4ADB-B36F-DD9E84FC8E17}" type="slidenum">
              <a:rPr lang="zh-CN" altLang="en-US"/>
              <a:pPr/>
              <a:t>22</a:t>
            </a:fld>
            <a:endParaRPr lang="en-US" altLang="zh-CN"/>
          </a:p>
        </p:txBody>
      </p:sp>
      <p:sp>
        <p:nvSpPr>
          <p:cNvPr id="643074" name="Rectangle 2"/>
          <p:cNvSpPr>
            <a:spLocks noGrp="1" noRot="1" noChangeAspect="1" noChangeArrowheads="1" noTextEdit="1"/>
          </p:cNvSpPr>
          <p:nvPr>
            <p:ph type="sldImg"/>
          </p:nvPr>
        </p:nvSpPr>
        <p:spPr>
          <a:ln/>
        </p:spPr>
      </p:sp>
      <p:sp>
        <p:nvSpPr>
          <p:cNvPr id="643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7898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65029C-064C-488C-8CC4-7101D3680F25}" type="slidenum">
              <a:rPr lang="zh-CN" altLang="en-US"/>
              <a:pPr/>
              <a:t>2</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383026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459776-301D-47E1-BCFD-122A7B47078E}" type="slidenum">
              <a:rPr lang="zh-CN" altLang="en-US"/>
              <a:pPr/>
              <a:t>23</a:t>
            </a:fld>
            <a:endParaRPr lang="en-US" altLang="zh-CN"/>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a:xfrm>
            <a:off x="914400" y="4343400"/>
            <a:ext cx="5029200" cy="4114800"/>
          </a:xfrm>
        </p:spPr>
        <p:txBody>
          <a:bodyPr/>
          <a:lstStyle/>
          <a:p>
            <a:r>
              <a:rPr lang="zh-CN" altLang="en-US"/>
              <a:t>过去描述需求采用了许多方法，除严格的形式化方法外，普遍的缺点是粒度太粗、精度不够，大多停留在用户要求和特性这一层次上 ，例如，“打印报表”。这句话只描述了静态输入</a:t>
            </a:r>
            <a:r>
              <a:rPr lang="en-US" altLang="zh-CN"/>
              <a:t>/</a:t>
            </a:r>
            <a:r>
              <a:rPr lang="zh-CN" altLang="en-US"/>
              <a:t>输出是不够的；还应该描述用户打印报表的具体过程：有哪些特殊条件、选项、设置以及与其它需求的关系。如果未细化到这一层次就匆匆编码就会导致大量需求风险。而准确地抓住用例这一关键，可以在不失实用性、灵活性的情况下，有效地避免项目后期大量的非正常需求变化，为进度越来越紧的项目赢得宝贵时间，提高项目成功率。</a:t>
            </a:r>
          </a:p>
        </p:txBody>
      </p:sp>
    </p:spTree>
    <p:extLst>
      <p:ext uri="{BB962C8B-B14F-4D97-AF65-F5344CB8AC3E}">
        <p14:creationId xmlns:p14="http://schemas.microsoft.com/office/powerpoint/2010/main" val="4074483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320882-5DAC-49E3-A587-2E2F3AF18876}" type="slidenum">
              <a:rPr lang="zh-CN" altLang="en-US"/>
              <a:pPr/>
              <a:t>24</a:t>
            </a:fld>
            <a:endParaRPr lang="en-US" altLang="zh-CN"/>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50828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33B23A-4B37-4B92-90F8-6578946D5A08}" type="slidenum">
              <a:rPr lang="zh-CN" altLang="en-US"/>
              <a:pPr/>
              <a:t>25</a:t>
            </a:fld>
            <a:endParaRPr lang="en-US" altLang="zh-CN"/>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3443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7DEB80-B662-4348-8BCD-1715F23E5363}" type="slidenum">
              <a:rPr lang="zh-CN" altLang="en-US"/>
              <a:pPr/>
              <a:t>26</a:t>
            </a:fld>
            <a:endParaRPr lang="en-US" altLang="zh-CN"/>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altLang="zh-CN"/>
              <a:t>Actor</a:t>
            </a:r>
            <a:r>
              <a:rPr lang="zh-CN" altLang="en-US"/>
              <a:t>（参与者</a:t>
            </a:r>
            <a:r>
              <a:rPr lang="en-US" altLang="zh-CN"/>
              <a:t>/</a:t>
            </a:r>
            <a:r>
              <a:rPr lang="zh-CN" altLang="en-US"/>
              <a:t>角色）是系统外部的一个实体（可以是任何的事务或人），它以某种方式参与了用例的执行过程。参与者通过向系统输入或请求系统输入某些事件来触发系统的执行。</a:t>
            </a:r>
          </a:p>
          <a:p>
            <a:r>
              <a:rPr lang="zh-CN" altLang="en-US"/>
              <a:t>换句话说：</a:t>
            </a:r>
            <a:r>
              <a:rPr lang="en-US" altLang="zh-CN"/>
              <a:t>Actor</a:t>
            </a:r>
            <a:r>
              <a:rPr lang="zh-CN" altLang="en-US"/>
              <a:t>是系统之外，透过系统边界与系统进行有意义交互的任何事物。（人或事物）</a:t>
            </a:r>
          </a:p>
        </p:txBody>
      </p:sp>
    </p:spTree>
    <p:extLst>
      <p:ext uri="{BB962C8B-B14F-4D97-AF65-F5344CB8AC3E}">
        <p14:creationId xmlns:p14="http://schemas.microsoft.com/office/powerpoint/2010/main" val="1754795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CB9E5-F2F9-4091-BEAB-8CDD882EBF60}" type="slidenum">
              <a:rPr lang="zh-CN" altLang="en-US"/>
              <a:pPr/>
              <a:t>27</a:t>
            </a:fld>
            <a:endParaRPr lang="en-US" altLang="zh-CN"/>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02635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1DA8C-FB04-4261-9DA7-DDF063925330}" type="slidenum">
              <a:rPr lang="zh-CN" altLang="en-US"/>
              <a:pPr/>
              <a:t>28</a:t>
            </a:fld>
            <a:endParaRPr lang="en-US" altLang="zh-CN"/>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4985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93E07B-7AFB-4FE1-8B26-69603CBE8C7D}" type="slidenum">
              <a:rPr lang="zh-CN" altLang="en-US"/>
              <a:pPr/>
              <a:t>29</a:t>
            </a:fld>
            <a:endParaRPr lang="en-US" altLang="zh-CN"/>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78514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FC70D0-D24B-4B5C-A319-063E57672B16}" type="slidenum">
              <a:rPr lang="zh-CN" altLang="en-US"/>
              <a:pPr/>
              <a:t>30</a:t>
            </a:fld>
            <a:endParaRPr lang="en-US" altLang="zh-CN"/>
          </a:p>
        </p:txBody>
      </p:sp>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54106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ACA38F-25EE-46AE-978B-8DF7CFE73296}" type="slidenum">
              <a:rPr lang="zh-CN" altLang="en-US"/>
              <a:pPr/>
              <a:t>31</a:t>
            </a:fld>
            <a:endParaRPr lang="en-US" altLang="zh-CN"/>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3139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1BCDC-F1EC-40B0-AF3D-45CF50466C9D}" type="slidenum">
              <a:rPr lang="zh-CN" altLang="en-US"/>
              <a:pPr/>
              <a:t>32</a:t>
            </a:fld>
            <a:endParaRPr lang="en-US" altLang="zh-CN"/>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173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F43C04-995F-4B54-914E-D6F20D0BFD2F}" type="slidenum">
              <a:rPr lang="zh-CN" altLang="en-US"/>
              <a:pPr/>
              <a:t>3</a:t>
            </a:fld>
            <a:endParaRPr lang="en-US" altLang="zh-CN"/>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844144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EC8A75-F171-4FE7-98FE-6A7F5DB2936F}" type="slidenum">
              <a:rPr lang="zh-CN" altLang="en-US"/>
              <a:pPr/>
              <a:t>33</a:t>
            </a:fld>
            <a:endParaRPr lang="en-US" altLang="zh-CN"/>
          </a:p>
        </p:txBody>
      </p:sp>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58581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DE3E42-CF76-47CE-ACAE-144683AFFC11}" type="slidenum">
              <a:rPr lang="zh-CN" altLang="en-US"/>
              <a:pPr/>
              <a:t>34</a:t>
            </a:fld>
            <a:endParaRPr lang="en-US" altLang="zh-CN"/>
          </a:p>
        </p:txBody>
      </p:sp>
      <p:sp>
        <p:nvSpPr>
          <p:cNvPr id="930818" name="Rectangle 2"/>
          <p:cNvSpPr>
            <a:spLocks noGrp="1" noRot="1" noChangeAspect="1" noChangeArrowheads="1" noTextEdit="1"/>
          </p:cNvSpPr>
          <p:nvPr>
            <p:ph type="sldImg"/>
          </p:nvPr>
        </p:nvSpPr>
        <p:spPr>
          <a:ln/>
        </p:spPr>
      </p:sp>
      <p:sp>
        <p:nvSpPr>
          <p:cNvPr id="9308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36882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C9C980-953C-4CD8-B379-78B17AF311B3}" type="slidenum">
              <a:rPr lang="zh-CN" altLang="en-US"/>
              <a:pPr/>
              <a:t>35</a:t>
            </a:fld>
            <a:endParaRPr lang="en-US" altLang="zh-CN"/>
          </a:p>
        </p:txBody>
      </p:sp>
      <p:sp>
        <p:nvSpPr>
          <p:cNvPr id="928770" name="Rectangle 2"/>
          <p:cNvSpPr>
            <a:spLocks noGrp="1" noRot="1" noChangeAspect="1" noChangeArrowheads="1" noTextEdit="1"/>
          </p:cNvSpPr>
          <p:nvPr>
            <p:ph type="sldImg"/>
          </p:nvPr>
        </p:nvSpPr>
        <p:spPr>
          <a:ln/>
        </p:spPr>
      </p:sp>
      <p:sp>
        <p:nvSpPr>
          <p:cNvPr id="9287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34609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2BA113-5853-4C78-ACD1-BDB5899C8AA5}" type="slidenum">
              <a:rPr lang="zh-CN" altLang="en-US"/>
              <a:pPr/>
              <a:t>36</a:t>
            </a:fld>
            <a:endParaRPr lang="en-US" altLang="zh-CN"/>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71275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700F54-90AA-4FC7-B8AF-C1EFE755F368}" type="slidenum">
              <a:rPr lang="zh-CN" altLang="en-US"/>
              <a:pPr/>
              <a:t>37</a:t>
            </a:fld>
            <a:endParaRPr lang="en-US" altLang="zh-CN"/>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75738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D9A9B5-4A33-4C35-8450-1B7BD0DCF6E6}" type="slidenum">
              <a:rPr lang="zh-CN" altLang="en-US"/>
              <a:pPr/>
              <a:t>38</a:t>
            </a:fld>
            <a:endParaRPr lang="en-US" altLang="zh-CN"/>
          </a:p>
        </p:txBody>
      </p:sp>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p:txBody>
          <a:bodyPr/>
          <a:lstStyle/>
          <a:p>
            <a:r>
              <a:rPr lang="zh-CN" altLang="en-US"/>
              <a:t>用例采用与传统方法不同的方法，将项目分解成用例是面向过程而不是面向实现过程，因此，不同于传统的功能分解法。尽管功能分解法关注如何分解成系统能处理的小块，但用例首先关注用户对系统的需求。以用例为核心，组织需求。</a:t>
            </a:r>
          </a:p>
        </p:txBody>
      </p:sp>
    </p:spTree>
    <p:extLst>
      <p:ext uri="{BB962C8B-B14F-4D97-AF65-F5344CB8AC3E}">
        <p14:creationId xmlns:p14="http://schemas.microsoft.com/office/powerpoint/2010/main" val="4042400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A523C-0A8C-4E27-BC27-FCEDCA6957EF}" type="slidenum">
              <a:rPr lang="zh-CN" altLang="en-US"/>
              <a:pPr/>
              <a:t>39</a:t>
            </a:fld>
            <a:endParaRPr lang="en-US" altLang="zh-CN"/>
          </a:p>
        </p:txBody>
      </p:sp>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9188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A438F-B1D3-41A9-9678-07A60EC9D2C7}" type="slidenum">
              <a:rPr lang="zh-CN" altLang="en-US"/>
              <a:pPr/>
              <a:t>40</a:t>
            </a:fld>
            <a:endParaRPr lang="en-US" altLang="zh-CN"/>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780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510080-BA9A-4606-B28E-187F75C07829}" type="slidenum">
              <a:rPr lang="zh-CN" altLang="en-US"/>
              <a:pPr/>
              <a:t>41</a:t>
            </a:fld>
            <a:endParaRPr lang="en-US" altLang="zh-CN"/>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p:txBody>
          <a:bodyPr/>
          <a:lstStyle/>
          <a:p>
            <a:r>
              <a:rPr lang="zh-CN" altLang="en-US"/>
              <a:t>用例是系统提供的功能块。换句话说，用例演示了人们如何使用系统。有了</a:t>
            </a:r>
            <a:r>
              <a:rPr lang="en-US" altLang="zh-CN"/>
              <a:t>Actor</a:t>
            </a:r>
            <a:r>
              <a:rPr lang="zh-CN" altLang="en-US"/>
              <a:t>之后，需要定义航空订票系统的用例。事实上，先确定角色还是先确定用例都没有关系，通常都是同时进行的。 </a:t>
            </a:r>
          </a:p>
        </p:txBody>
      </p:sp>
    </p:spTree>
    <p:extLst>
      <p:ext uri="{BB962C8B-B14F-4D97-AF65-F5344CB8AC3E}">
        <p14:creationId xmlns:p14="http://schemas.microsoft.com/office/powerpoint/2010/main" val="2126707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7BCAAE-99FA-4879-A8E1-69A6296BE2E0}" type="slidenum">
              <a:rPr lang="zh-CN" altLang="en-US"/>
              <a:pPr/>
              <a:t>43</a:t>
            </a:fld>
            <a:endParaRPr lang="en-US" altLang="zh-CN"/>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4972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fld id="{08129D9D-782F-49ED-8E17-25C807F7E5C4}" type="slidenum">
              <a:rPr lang="zh-CN" altLang="en-US" sz="1200"/>
              <a:pPr eaLnBrk="1" hangingPunct="1"/>
              <a:t>4</a:t>
            </a:fld>
            <a:endParaRPr lang="en-US" altLang="zh-CN" sz="1200"/>
          </a:p>
        </p:txBody>
      </p:sp>
      <p:sp>
        <p:nvSpPr>
          <p:cNvPr id="254979" name="Rectangle 2"/>
          <p:cNvSpPr>
            <a:spLocks noGrp="1" noRot="1" noChangeAspect="1" noChangeArrowheads="1" noTextEdit="1"/>
          </p:cNvSpPr>
          <p:nvPr>
            <p:ph type="sldImg"/>
          </p:nvPr>
        </p:nvSpPr>
        <p:spPr>
          <a:xfrm>
            <a:off x="3429000" y="2400300"/>
            <a:ext cx="0" cy="0"/>
          </a:xfrm>
          <a:ln/>
        </p:spPr>
      </p:sp>
      <p:sp>
        <p:nvSpPr>
          <p:cNvPr id="254980" name="Rectangle 3"/>
          <p:cNvSpPr>
            <a:spLocks noGrp="1" noChangeArrowheads="1"/>
          </p:cNvSpPr>
          <p:nvPr>
            <p:ph type="body" idx="1"/>
          </p:nvPr>
        </p:nvSpPr>
        <p:spPr>
          <a:xfrm>
            <a:off x="914400" y="6262688"/>
            <a:ext cx="1403350" cy="274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221360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7574F0-46C3-4DE3-ADC7-8C9074CF1B93}" type="slidenum">
              <a:rPr lang="zh-CN" altLang="en-US"/>
              <a:pPr/>
              <a:t>44</a:t>
            </a:fld>
            <a:endParaRPr lang="en-US" altLang="zh-CN"/>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23925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6A88D2-2DD1-40D3-AF22-2F55EB395852}" type="slidenum">
              <a:rPr lang="zh-CN" altLang="en-US"/>
              <a:pPr/>
              <a:t>45</a:t>
            </a:fld>
            <a:endParaRPr lang="en-US" altLang="zh-CN"/>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71012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B8885-5007-4658-9D18-B33E9DA4FC08}" type="slidenum">
              <a:rPr lang="zh-CN" altLang="en-US"/>
              <a:pPr/>
              <a:t>46</a:t>
            </a:fld>
            <a:endParaRPr lang="en-US" altLang="zh-CN"/>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88409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AF992-150C-49EA-8989-C8189BCFEAC7}" type="slidenum">
              <a:rPr lang="zh-CN" altLang="en-US"/>
              <a:pPr/>
              <a:t>47</a:t>
            </a:fld>
            <a:endParaRPr lang="en-US" altLang="zh-CN"/>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93804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CBF27-FEC9-47E1-AD95-68F503055125}" type="slidenum">
              <a:rPr lang="zh-CN" altLang="en-US"/>
              <a:pPr/>
              <a:t>51</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85046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0D514-85DB-4E48-BB27-2E516CD8202E}" type="slidenum">
              <a:rPr lang="zh-CN" altLang="en-US"/>
              <a:pPr/>
              <a:t>52</a:t>
            </a:fld>
            <a:endParaRPr lang="en-US" altLang="zh-CN"/>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894664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52FC45-BDF5-4AC5-9150-C8E90205C7A3}" type="slidenum">
              <a:rPr lang="zh-CN" altLang="en-US"/>
              <a:pPr/>
              <a:t>54</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567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2C3E3-27EB-4188-AC54-17297E1A2546}" type="slidenum">
              <a:rPr lang="zh-CN" altLang="en-US"/>
              <a:pPr/>
              <a:t>55</a:t>
            </a:fld>
            <a:endParaRPr lang="en-US" altLang="zh-CN"/>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26566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E9F987-D067-4C64-A272-D859D187C0DC}" type="slidenum">
              <a:rPr lang="zh-CN" altLang="en-US"/>
              <a:pPr/>
              <a:t>56</a:t>
            </a:fld>
            <a:endParaRPr lang="en-US" altLang="zh-CN"/>
          </a:p>
        </p:txBody>
      </p:sp>
      <p:sp>
        <p:nvSpPr>
          <p:cNvPr id="661506" name="Rectangle 2"/>
          <p:cNvSpPr>
            <a:spLocks noGrp="1" noRot="1" noChangeAspect="1" noChangeArrowheads="1" noTextEdit="1"/>
          </p:cNvSpPr>
          <p:nvPr>
            <p:ph type="sldImg"/>
          </p:nvPr>
        </p:nvSpPr>
        <p:spPr>
          <a:ln/>
        </p:spPr>
      </p:sp>
      <p:sp>
        <p:nvSpPr>
          <p:cNvPr id="661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09419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64006-76F2-4098-8722-864EFF5D7B4B}" type="slidenum">
              <a:rPr lang="zh-CN" altLang="en-US"/>
              <a:pPr/>
              <a:t>57</a:t>
            </a:fld>
            <a:endParaRPr lang="en-US" altLang="zh-CN"/>
          </a:p>
        </p:txBody>
      </p:sp>
      <p:sp>
        <p:nvSpPr>
          <p:cNvPr id="659458" name="Rectangle 2"/>
          <p:cNvSpPr>
            <a:spLocks noGrp="1" noRot="1" noChangeAspect="1" noChangeArrowheads="1" noTextEdit="1"/>
          </p:cNvSpPr>
          <p:nvPr>
            <p:ph type="sldImg"/>
          </p:nvPr>
        </p:nvSpPr>
        <p:spPr>
          <a:ln/>
        </p:spPr>
      </p:sp>
      <p:sp>
        <p:nvSpPr>
          <p:cNvPr id="659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84740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C3BDCA-B919-4A0C-A9E4-A354C83D825C}" type="slidenum">
              <a:rPr lang="zh-CN" altLang="en-US"/>
              <a:pPr/>
              <a:t>6</a:t>
            </a:fld>
            <a:endParaRPr lang="en-US" altLang="zh-CN"/>
          </a:p>
        </p:txBody>
      </p:sp>
      <p:sp>
        <p:nvSpPr>
          <p:cNvPr id="2887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87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171347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3E4558-24DB-4B4E-A852-1A851BA2A9E4}" type="slidenum">
              <a:rPr lang="zh-CN" altLang="en-US"/>
              <a:pPr/>
              <a:t>58</a:t>
            </a:fld>
            <a:endParaRPr lang="en-US" altLang="zh-CN"/>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10953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25D74A-E5EA-4933-8D57-A05A45E7FFEC}" type="slidenum">
              <a:rPr lang="zh-CN" altLang="en-US"/>
              <a:pPr/>
              <a:t>61</a:t>
            </a:fld>
            <a:endParaRPr lang="en-US" altLang="zh-CN"/>
          </a:p>
        </p:txBody>
      </p:sp>
      <p:sp>
        <p:nvSpPr>
          <p:cNvPr id="655362" name="Rectangle 2"/>
          <p:cNvSpPr>
            <a:spLocks noGrp="1" noRot="1" noChangeAspect="1" noChangeArrowheads="1" noTextEdit="1"/>
          </p:cNvSpPr>
          <p:nvPr>
            <p:ph type="sldImg"/>
          </p:nvPr>
        </p:nvSpPr>
        <p:spPr>
          <a:ln/>
        </p:spPr>
      </p:sp>
      <p:sp>
        <p:nvSpPr>
          <p:cNvPr id="6553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64458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5CF92-EA79-4429-9CF7-BC4CB44DA394}" type="slidenum">
              <a:rPr lang="zh-CN" altLang="en-US"/>
              <a:pPr/>
              <a:t>63</a:t>
            </a:fld>
            <a:endParaRPr lang="en-US" altLang="zh-CN"/>
          </a:p>
        </p:txBody>
      </p:sp>
      <p:sp>
        <p:nvSpPr>
          <p:cNvPr id="612354" name="Rectangle 2"/>
          <p:cNvSpPr>
            <a:spLocks noGrp="1" noRot="1" noChangeAspect="1" noChangeArrowheads="1" noTextEdit="1"/>
          </p:cNvSpPr>
          <p:nvPr>
            <p:ph type="sldImg"/>
          </p:nvPr>
        </p:nvSpPr>
        <p:spPr>
          <a:ln/>
        </p:spPr>
      </p:sp>
      <p:sp>
        <p:nvSpPr>
          <p:cNvPr id="6123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18751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FA3D3-514E-498F-9102-B8FB92961867}" type="slidenum">
              <a:rPr lang="zh-CN" altLang="en-US"/>
              <a:pPr/>
              <a:t>64</a:t>
            </a:fld>
            <a:endParaRPr lang="en-US" altLang="zh-CN"/>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344641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146308-A2C2-4EDA-8B2E-794F89B7516F}" type="slidenum">
              <a:rPr lang="zh-CN" altLang="en-US"/>
              <a:pPr/>
              <a:t>65</a:t>
            </a:fld>
            <a:endParaRPr lang="en-US" altLang="zh-CN"/>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21836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DA6533-1340-4884-B73E-E08DA443EB2C}" type="slidenum">
              <a:rPr lang="zh-CN" altLang="en-US"/>
              <a:pPr/>
              <a:t>66</a:t>
            </a:fld>
            <a:endParaRPr lang="en-US" altLang="zh-CN"/>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20724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51879-8C9F-49E2-A9D7-547374317D35}" type="slidenum">
              <a:rPr lang="zh-CN" altLang="en-US"/>
              <a:pPr/>
              <a:t>67</a:t>
            </a:fld>
            <a:endParaRPr lang="en-US" altLang="zh-CN"/>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41481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19B8E-0EFD-463E-B41D-16CAC4B2F769}" type="slidenum">
              <a:rPr lang="zh-CN" altLang="en-US"/>
              <a:pPr/>
              <a:t>68</a:t>
            </a:fld>
            <a:endParaRPr lang="en-US" altLang="zh-CN"/>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269275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E39041-BF11-489B-A594-B778FB58E527}" type="slidenum">
              <a:rPr lang="zh-CN" altLang="en-US"/>
              <a:pPr/>
              <a:t>69</a:t>
            </a:fld>
            <a:endParaRPr lang="en-US" altLang="zh-CN"/>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17284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3EC25C-2D0D-49DD-ABCA-8841B5AEB12F}" type="slidenum">
              <a:rPr lang="zh-CN" altLang="en-US"/>
              <a:pPr/>
              <a:t>70</a:t>
            </a:fld>
            <a:endParaRPr lang="en-US" altLang="zh-CN"/>
          </a:p>
        </p:txBody>
      </p:sp>
      <p:sp>
        <p:nvSpPr>
          <p:cNvPr id="626690" name="Rectangle 2"/>
          <p:cNvSpPr>
            <a:spLocks noGrp="1" noRot="1" noChangeAspect="1" noChangeArrowheads="1" noTextEdit="1"/>
          </p:cNvSpPr>
          <p:nvPr>
            <p:ph type="sldImg"/>
          </p:nvPr>
        </p:nvSpPr>
        <p:spPr>
          <a:ln/>
        </p:spPr>
      </p:sp>
      <p:sp>
        <p:nvSpPr>
          <p:cNvPr id="626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2109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727226-68E1-4AC7-947F-63E25C9F7224}" type="slidenum">
              <a:rPr lang="zh-CN" altLang="en-US"/>
              <a:pPr/>
              <a:t>7</a:t>
            </a:fld>
            <a:endParaRPr lang="en-US" altLang="zh-CN"/>
          </a:p>
        </p:txBody>
      </p:sp>
      <p:sp>
        <p:nvSpPr>
          <p:cNvPr id="2908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081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729345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F95A16-F457-4CF5-8E2C-01B69B7034E6}" type="slidenum">
              <a:rPr lang="zh-CN" altLang="en-US"/>
              <a:pPr/>
              <a:t>71</a:t>
            </a:fld>
            <a:endParaRPr lang="en-US" altLang="zh-CN"/>
          </a:p>
        </p:txBody>
      </p:sp>
      <p:sp>
        <p:nvSpPr>
          <p:cNvPr id="628738" name="Rectangle 2"/>
          <p:cNvSpPr>
            <a:spLocks noGrp="1" noRot="1" noChangeAspect="1" noChangeArrowheads="1" noTextEdit="1"/>
          </p:cNvSpPr>
          <p:nvPr>
            <p:ph type="sldImg"/>
          </p:nvPr>
        </p:nvSpPr>
        <p:spPr>
          <a:ln/>
        </p:spPr>
      </p:sp>
      <p:sp>
        <p:nvSpPr>
          <p:cNvPr id="6287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25070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029EA5-EEC0-47B5-9975-7FC971D3B87B}" type="slidenum">
              <a:rPr lang="zh-CN" altLang="en-US"/>
              <a:pPr/>
              <a:t>72</a:t>
            </a:fld>
            <a:endParaRPr lang="en-US" altLang="zh-CN"/>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817250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C59550-5278-45F5-9FD4-237AF4301E41}" type="slidenum">
              <a:rPr lang="zh-CN" altLang="en-US"/>
              <a:pPr/>
              <a:t>73</a:t>
            </a:fld>
            <a:endParaRPr lang="en-US" altLang="zh-CN"/>
          </a:p>
        </p:txBody>
      </p:sp>
      <p:sp>
        <p:nvSpPr>
          <p:cNvPr id="665602" name="Rectangle 2"/>
          <p:cNvSpPr>
            <a:spLocks noGrp="1" noRot="1" noChangeAspect="1" noChangeArrowheads="1" noTextEdit="1"/>
          </p:cNvSpPr>
          <p:nvPr>
            <p:ph type="sldImg"/>
          </p:nvPr>
        </p:nvSpPr>
        <p:spPr>
          <a:xfrm>
            <a:off x="1144588" y="684213"/>
            <a:ext cx="4573587" cy="3430587"/>
          </a:xfrm>
          <a:ln/>
        </p:spPr>
      </p:sp>
      <p:sp>
        <p:nvSpPr>
          <p:cNvPr id="665603" name="Rectangle 3"/>
          <p:cNvSpPr>
            <a:spLocks noGrp="1" noChangeArrowheads="1"/>
          </p:cNvSpPr>
          <p:nvPr>
            <p:ph type="body" idx="1"/>
          </p:nvPr>
        </p:nvSpPr>
        <p:spPr>
          <a:xfrm>
            <a:off x="914400" y="4343400"/>
            <a:ext cx="5029200" cy="4116388"/>
          </a:xfrm>
        </p:spPr>
        <p:txBody>
          <a:bodyPr/>
          <a:lstStyle/>
          <a:p>
            <a:endParaRPr lang="zh-CN" altLang="en-US"/>
          </a:p>
        </p:txBody>
      </p:sp>
    </p:spTree>
    <p:extLst>
      <p:ext uri="{BB962C8B-B14F-4D97-AF65-F5344CB8AC3E}">
        <p14:creationId xmlns:p14="http://schemas.microsoft.com/office/powerpoint/2010/main" val="1568737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6396F-2B33-4E36-9E65-850E697A99D0}" type="slidenum">
              <a:rPr lang="zh-CN" altLang="en-US"/>
              <a:pPr/>
              <a:t>74</a:t>
            </a:fld>
            <a:endParaRPr lang="en-US" altLang="zh-CN"/>
          </a:p>
        </p:txBody>
      </p:sp>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277173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7FACB4-0C16-47CB-99DE-42C5FAAF983E}" type="slidenum">
              <a:rPr lang="zh-CN" altLang="en-US"/>
              <a:pPr/>
              <a:t>75</a:t>
            </a:fld>
            <a:endParaRPr lang="en-US" altLang="zh-CN"/>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6582902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93ABAC-B4DF-40BB-BFF2-4215C7338B15}" type="slidenum">
              <a:rPr lang="zh-CN" altLang="en-US"/>
              <a:pPr/>
              <a:t>76</a:t>
            </a:fld>
            <a:endParaRPr lang="en-US" altLang="zh-CN"/>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a:xfrm>
            <a:off x="914400" y="4343400"/>
            <a:ext cx="5029200" cy="4114800"/>
          </a:xfrm>
        </p:spPr>
        <p:txBody>
          <a:bodyPr/>
          <a:lstStyle/>
          <a:p>
            <a:r>
              <a:rPr lang="zh-CN" altLang="en-US"/>
              <a:t>在任何情况下需求文档都是一种主要制品，但不必成为冗长且正式的大部头的书。不要把它当成一成不变的，而应看作是用户和开发人员之间的一种实时性的契约，说明双方的责任，并留有商讨的余地。</a:t>
            </a:r>
          </a:p>
        </p:txBody>
      </p:sp>
    </p:spTree>
    <p:extLst>
      <p:ext uri="{BB962C8B-B14F-4D97-AF65-F5344CB8AC3E}">
        <p14:creationId xmlns:p14="http://schemas.microsoft.com/office/powerpoint/2010/main" val="1699229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3E04C-B16A-4E5C-8396-44466EC933FA}" type="slidenum">
              <a:rPr lang="zh-CN" altLang="en-US"/>
              <a:pPr/>
              <a:t>77</a:t>
            </a:fld>
            <a:endParaRPr lang="en-US" altLang="zh-CN"/>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15531433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48371A-7DF4-4D03-98EE-2D60A947F804}" type="slidenum">
              <a:rPr lang="zh-CN" altLang="en-US"/>
              <a:pPr/>
              <a:t>78</a:t>
            </a:fld>
            <a:endParaRPr lang="en-US" altLang="zh-CN"/>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199629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6C9512-6FB9-4C41-AE72-6AE2805436EF}" type="slidenum">
              <a:rPr lang="zh-CN" altLang="en-US"/>
              <a:pPr/>
              <a:t>79</a:t>
            </a:fld>
            <a:endParaRPr lang="en-US" altLang="zh-CN"/>
          </a:p>
        </p:txBody>
      </p:sp>
      <p:sp>
        <p:nvSpPr>
          <p:cNvPr id="663554" name="Rectangle 2"/>
          <p:cNvSpPr>
            <a:spLocks noGrp="1" noRot="1" noChangeAspect="1" noChangeArrowheads="1" noTextEdit="1"/>
          </p:cNvSpPr>
          <p:nvPr>
            <p:ph type="sldImg"/>
          </p:nvPr>
        </p:nvSpPr>
        <p:spPr>
          <a:ln/>
        </p:spPr>
      </p:sp>
      <p:sp>
        <p:nvSpPr>
          <p:cNvPr id="663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433869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B68EB9-1279-4D11-90AC-F88A860E6B16}" type="slidenum">
              <a:rPr lang="zh-CN" altLang="en-US"/>
              <a:pPr/>
              <a:t>80</a:t>
            </a:fld>
            <a:endParaRPr lang="en-US" altLang="zh-CN"/>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229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2AF1E0-C5AE-40ED-B7C6-19A21F494988}" type="slidenum">
              <a:rPr lang="zh-CN" altLang="en-US"/>
              <a:pPr/>
              <a:t>8</a:t>
            </a:fld>
            <a:endParaRPr lang="en-US" altLang="zh-CN"/>
          </a:p>
        </p:txBody>
      </p:sp>
      <p:sp>
        <p:nvSpPr>
          <p:cNvPr id="2928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286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029608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FB66E3-B2BA-429D-A3AD-1DE95AC45B3E}" type="slidenum">
              <a:rPr lang="zh-CN" altLang="en-US"/>
              <a:pPr/>
              <a:t>81</a:t>
            </a:fld>
            <a:endParaRPr lang="en-US" altLang="zh-CN"/>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63780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B9353-049A-49D5-ACE3-B20C9FA78B51}" type="slidenum">
              <a:rPr lang="zh-CN" altLang="en-US"/>
              <a:pPr/>
              <a:t>82</a:t>
            </a:fld>
            <a:endParaRPr lang="en-US" altLang="zh-CN"/>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748970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A81E5F-EB7A-4EB8-B4B2-9F5D166C7BBF}" type="slidenum">
              <a:rPr lang="zh-CN" altLang="en-US"/>
              <a:pPr/>
              <a:t>83</a:t>
            </a:fld>
            <a:endParaRPr lang="en-US" altLang="zh-CN"/>
          </a:p>
        </p:txBody>
      </p:sp>
      <p:sp>
        <p:nvSpPr>
          <p:cNvPr id="671746" name="Rectangle 2"/>
          <p:cNvSpPr>
            <a:spLocks noGrp="1" noRot="1" noChangeAspect="1" noChangeArrowheads="1" noTextEdit="1"/>
          </p:cNvSpPr>
          <p:nvPr>
            <p:ph type="sldImg"/>
          </p:nvPr>
        </p:nvSpPr>
        <p:spPr>
          <a:xfrm>
            <a:off x="1144588" y="684213"/>
            <a:ext cx="4573587" cy="3430587"/>
          </a:xfrm>
          <a:ln/>
        </p:spPr>
      </p:sp>
      <p:sp>
        <p:nvSpPr>
          <p:cNvPr id="671747" name="Rectangle 3"/>
          <p:cNvSpPr>
            <a:spLocks noGrp="1" noChangeArrowheads="1"/>
          </p:cNvSpPr>
          <p:nvPr>
            <p:ph type="body" idx="1"/>
          </p:nvPr>
        </p:nvSpPr>
        <p:spPr>
          <a:xfrm>
            <a:off x="914400" y="4343400"/>
            <a:ext cx="5029200" cy="4116388"/>
          </a:xfrm>
        </p:spPr>
        <p:txBody>
          <a:bodyPr/>
          <a:lstStyle/>
          <a:p>
            <a:endParaRPr lang="zh-CN" altLang="en-US"/>
          </a:p>
        </p:txBody>
      </p:sp>
    </p:spTree>
    <p:extLst>
      <p:ext uri="{BB962C8B-B14F-4D97-AF65-F5344CB8AC3E}">
        <p14:creationId xmlns:p14="http://schemas.microsoft.com/office/powerpoint/2010/main" val="11960939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A162B7-047C-4334-982B-17DCA206F436}" type="slidenum">
              <a:rPr lang="zh-CN" altLang="en-US"/>
              <a:pPr/>
              <a:t>84</a:t>
            </a:fld>
            <a:endParaRPr lang="en-US" altLang="zh-CN"/>
          </a:p>
        </p:txBody>
      </p:sp>
      <p:sp>
        <p:nvSpPr>
          <p:cNvPr id="673794" name="Rectangle 2"/>
          <p:cNvSpPr>
            <a:spLocks noGrp="1" noRot="1" noChangeAspect="1" noChangeArrowheads="1" noTextEdit="1"/>
          </p:cNvSpPr>
          <p:nvPr>
            <p:ph type="sldImg"/>
          </p:nvPr>
        </p:nvSpPr>
        <p:spPr>
          <a:xfrm>
            <a:off x="1144588" y="684213"/>
            <a:ext cx="4573587" cy="3430587"/>
          </a:xfrm>
          <a:ln/>
        </p:spPr>
      </p:sp>
      <p:sp>
        <p:nvSpPr>
          <p:cNvPr id="673795" name="Rectangle 3"/>
          <p:cNvSpPr>
            <a:spLocks noGrp="1" noChangeArrowheads="1"/>
          </p:cNvSpPr>
          <p:nvPr>
            <p:ph type="body" idx="1"/>
          </p:nvPr>
        </p:nvSpPr>
        <p:spPr>
          <a:xfrm>
            <a:off x="914400" y="4343400"/>
            <a:ext cx="5029200" cy="4116388"/>
          </a:xfrm>
        </p:spPr>
        <p:txBody>
          <a:bodyPr/>
          <a:lstStyle/>
          <a:p>
            <a:endParaRPr lang="zh-CN" altLang="en-US"/>
          </a:p>
        </p:txBody>
      </p:sp>
    </p:spTree>
    <p:extLst>
      <p:ext uri="{BB962C8B-B14F-4D97-AF65-F5344CB8AC3E}">
        <p14:creationId xmlns:p14="http://schemas.microsoft.com/office/powerpoint/2010/main" val="12875376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3CEA4C-212B-4144-9EF1-6569BB330611}" type="slidenum">
              <a:rPr lang="zh-CN" altLang="en-US"/>
              <a:pPr/>
              <a:t>85</a:t>
            </a:fld>
            <a:endParaRPr lang="en-US" altLang="zh-CN"/>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82004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D6FE38-310D-4736-BB0D-69826CB3F4ED}" type="slidenum">
              <a:rPr lang="zh-CN" altLang="en-US"/>
              <a:pPr/>
              <a:t>86</a:t>
            </a:fld>
            <a:endParaRPr lang="en-US" altLang="zh-CN"/>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977696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38AE7B-8191-4178-B053-EF1D1923863B}" type="slidenum">
              <a:rPr lang="zh-CN" altLang="en-US"/>
              <a:pPr/>
              <a:t>87</a:t>
            </a:fld>
            <a:endParaRPr lang="en-US" altLang="zh-CN"/>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83606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EB3B54-60B8-4467-8850-5B5C5B2075CC}" type="slidenum">
              <a:rPr lang="zh-CN" altLang="en-US"/>
              <a:pPr/>
              <a:t>88</a:t>
            </a:fld>
            <a:endParaRPr lang="en-US" altLang="zh-CN"/>
          </a:p>
        </p:txBody>
      </p:sp>
      <p:sp>
        <p:nvSpPr>
          <p:cNvPr id="679938" name="Rectangle 2"/>
          <p:cNvSpPr>
            <a:spLocks noGrp="1" noRot="1" noChangeAspect="1" noChangeArrowheads="1" noTextEdit="1"/>
          </p:cNvSpPr>
          <p:nvPr>
            <p:ph type="sldImg"/>
          </p:nvPr>
        </p:nvSpPr>
        <p:spPr>
          <a:ln/>
        </p:spPr>
      </p:sp>
      <p:sp>
        <p:nvSpPr>
          <p:cNvPr id="679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789001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305324-84FE-4D2C-925E-23542F56636D}" type="slidenum">
              <a:rPr lang="zh-CN" altLang="en-US"/>
              <a:pPr/>
              <a:t>89</a:t>
            </a:fld>
            <a:endParaRPr lang="en-US" altLang="zh-CN"/>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793562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91AC44-9749-40B2-B9AF-25789FBBB05A}" type="slidenum">
              <a:rPr lang="zh-CN" altLang="en-US"/>
              <a:pPr/>
              <a:t>90</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5484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1257FA-418F-4625-9C2E-4574FB1A80A3}" type="slidenum">
              <a:rPr lang="zh-CN" altLang="en-US"/>
              <a:pPr/>
              <a:t>9</a:t>
            </a:fld>
            <a:endParaRPr lang="en-US" altLang="zh-CN"/>
          </a:p>
        </p:txBody>
      </p:sp>
      <p:sp>
        <p:nvSpPr>
          <p:cNvPr id="3072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0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178424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809BA-D834-4C96-9C8E-2ED93CF2F90B}" type="slidenum">
              <a:rPr lang="zh-CN" altLang="en-US"/>
              <a:pPr/>
              <a:t>91</a:t>
            </a:fld>
            <a:endParaRPr lang="en-US" altLang="zh-CN"/>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911795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2AA983-F4DB-4BFE-9555-8226EB290069}" type="slidenum">
              <a:rPr lang="zh-CN" altLang="en-US"/>
              <a:pPr/>
              <a:t>92</a:t>
            </a:fld>
            <a:endParaRPr lang="en-US" altLang="zh-CN"/>
          </a:p>
        </p:txBody>
      </p:sp>
      <p:sp>
        <p:nvSpPr>
          <p:cNvPr id="760834" name="Rectangle 2"/>
          <p:cNvSpPr>
            <a:spLocks noGrp="1" noRot="1" noChangeAspect="1"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463366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BC272-2373-46F2-B9FD-D86B1CE74231}" type="slidenum">
              <a:rPr lang="zh-CN" altLang="en-US"/>
              <a:pPr/>
              <a:t>93</a:t>
            </a:fld>
            <a:endParaRPr lang="en-US" altLang="zh-CN"/>
          </a:p>
        </p:txBody>
      </p:sp>
      <p:sp>
        <p:nvSpPr>
          <p:cNvPr id="762882" name="Rectangle 2"/>
          <p:cNvSpPr>
            <a:spLocks noGrp="1" noRot="1" noChangeAspect="1"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693892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E4A482-293C-4542-886A-F8D8542BA00D}" type="slidenum">
              <a:rPr lang="zh-CN" altLang="en-US"/>
              <a:pPr/>
              <a:t>94</a:t>
            </a:fld>
            <a:endParaRPr lang="en-US" altLang="zh-CN"/>
          </a:p>
        </p:txBody>
      </p:sp>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021607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993F7-FA17-413D-8B26-FEDB27F32EC5}" type="slidenum">
              <a:rPr lang="zh-CN" altLang="en-US"/>
              <a:pPr/>
              <a:t>95</a:t>
            </a:fld>
            <a:endParaRPr lang="en-US" altLang="zh-CN"/>
          </a:p>
        </p:txBody>
      </p:sp>
      <p:sp>
        <p:nvSpPr>
          <p:cNvPr id="766978"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71979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627E35-AFBC-4CC3-B3ED-13E3AB3210D1}" type="slidenum">
              <a:rPr lang="zh-CN" altLang="en-US"/>
              <a:pPr/>
              <a:t>96</a:t>
            </a:fld>
            <a:endParaRPr lang="en-US" altLang="zh-CN"/>
          </a:p>
        </p:txBody>
      </p:sp>
      <p:sp>
        <p:nvSpPr>
          <p:cNvPr id="866306" name="Rectangle 2"/>
          <p:cNvSpPr>
            <a:spLocks noGrp="1" noRot="1" noChangeAspect="1" noChangeArrowheads="1" noTextEdit="1"/>
          </p:cNvSpPr>
          <p:nvPr>
            <p:ph type="sldImg"/>
          </p:nvPr>
        </p:nvSpPr>
        <p:spPr>
          <a:ln/>
        </p:spPr>
      </p:sp>
      <p:sp>
        <p:nvSpPr>
          <p:cNvPr id="8663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392172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93A383-5372-4110-9D55-FCCAEF07E88B}" type="slidenum">
              <a:rPr lang="zh-CN" altLang="en-US"/>
              <a:pPr/>
              <a:t>97</a:t>
            </a:fld>
            <a:endParaRPr lang="en-US" altLang="zh-CN"/>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746610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F24931-6E95-46A9-A400-F7F82B38B9EC}" type="slidenum">
              <a:rPr lang="zh-CN" altLang="en-US"/>
              <a:pPr/>
              <a:t>98</a:t>
            </a:fld>
            <a:endParaRPr lang="en-US" altLang="zh-CN"/>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710865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5A6111-10C6-4F3E-BAB3-C939143CBFDF}" type="slidenum">
              <a:rPr lang="zh-CN" altLang="en-US"/>
              <a:pPr/>
              <a:t>99</a:t>
            </a:fld>
            <a:endParaRPr lang="en-US" altLang="zh-CN"/>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470593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BA57B7-0F35-4888-810E-C437719F44C4}" type="slidenum">
              <a:rPr lang="zh-CN" altLang="en-US"/>
              <a:pPr/>
              <a:t>100</a:t>
            </a:fld>
            <a:endParaRPr lang="en-US" altLang="zh-CN"/>
          </a:p>
        </p:txBody>
      </p:sp>
      <p:sp>
        <p:nvSpPr>
          <p:cNvPr id="756738" name="Rectangle 2"/>
          <p:cNvSpPr>
            <a:spLocks noGrp="1" noRot="1" noChangeAspect="1" noChangeArrowheads="1" noTextEdit="1"/>
          </p:cNvSpPr>
          <p:nvPr>
            <p:ph type="sldImg"/>
          </p:nvPr>
        </p:nvSpPr>
        <p:spPr>
          <a:ln/>
        </p:spPr>
      </p:sp>
      <p:sp>
        <p:nvSpPr>
          <p:cNvPr id="7567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19792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6F8585-72C1-4467-98BB-806D83A8EEB4}" type="slidenum">
              <a:rPr lang="zh-CN" altLang="en-US"/>
              <a:pPr/>
              <a:t>10</a:t>
            </a:fld>
            <a:endParaRPr lang="en-US" altLang="zh-CN"/>
          </a:p>
        </p:txBody>
      </p:sp>
      <p:sp>
        <p:nvSpPr>
          <p:cNvPr id="30925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925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7400852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17DA95-7025-4356-BD23-6996451A6BDC}" type="slidenum">
              <a:rPr lang="zh-CN" altLang="en-US"/>
              <a:pPr/>
              <a:t>101</a:t>
            </a:fld>
            <a:endParaRPr lang="en-US" altLang="zh-CN"/>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516200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EC5321-056C-416F-A5DA-7CF67075ABB4}" type="slidenum">
              <a:rPr lang="zh-CN" altLang="en-US"/>
              <a:pPr/>
              <a:t>102</a:t>
            </a:fld>
            <a:endParaRPr lang="en-US" altLang="zh-CN"/>
          </a:p>
        </p:txBody>
      </p:sp>
      <p:sp>
        <p:nvSpPr>
          <p:cNvPr id="885762" name="Rectangle 2"/>
          <p:cNvSpPr>
            <a:spLocks noGrp="1" noRot="1" noChangeAspect="1" noChangeArrowheads="1" noTextEdit="1"/>
          </p:cNvSpPr>
          <p:nvPr>
            <p:ph type="sldImg"/>
          </p:nvPr>
        </p:nvSpPr>
        <p:spPr>
          <a:ln/>
        </p:spPr>
      </p:sp>
      <p:sp>
        <p:nvSpPr>
          <p:cNvPr id="8857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099940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7A677-F7B3-4B46-9153-2DD678AF400E}" type="slidenum">
              <a:rPr lang="zh-CN" altLang="en-US"/>
              <a:pPr/>
              <a:t>103</a:t>
            </a:fld>
            <a:endParaRPr lang="en-US" altLang="zh-CN"/>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002033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31D05-6300-4CA9-89B2-1CA3D34DF6B9}" type="slidenum">
              <a:rPr lang="zh-CN" altLang="en-US"/>
              <a:pPr/>
              <a:t>104</a:t>
            </a:fld>
            <a:endParaRPr lang="en-US" altLang="zh-CN"/>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7152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A9B73-E72C-4D9D-89C7-0C6F30513413}" type="slidenum">
              <a:rPr lang="zh-CN" altLang="en-US"/>
              <a:pPr/>
              <a:t>105</a:t>
            </a:fld>
            <a:endParaRPr lang="en-US" altLang="zh-CN"/>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666587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9E331D-331F-4527-ADD2-A9FD62A285AC}" type="slidenum">
              <a:rPr lang="zh-CN" altLang="en-US"/>
              <a:pPr/>
              <a:t>107</a:t>
            </a:fld>
            <a:endParaRPr lang="en-US" altLang="zh-CN"/>
          </a:p>
        </p:txBody>
      </p:sp>
      <p:sp>
        <p:nvSpPr>
          <p:cNvPr id="872450" name="Rectangle 2"/>
          <p:cNvSpPr>
            <a:spLocks noGrp="1" noRot="1" noChangeAspect="1" noChangeArrowheads="1" noTextEdit="1"/>
          </p:cNvSpPr>
          <p:nvPr>
            <p:ph type="sldImg"/>
          </p:nvPr>
        </p:nvSpPr>
        <p:spPr>
          <a:ln/>
        </p:spPr>
      </p:sp>
      <p:sp>
        <p:nvSpPr>
          <p:cNvPr id="8724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971898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A591BE-022F-4118-AFBF-76E9CB5B574D}" type="slidenum">
              <a:rPr lang="zh-CN" altLang="en-US"/>
              <a:pPr/>
              <a:t>108</a:t>
            </a:fld>
            <a:endParaRPr lang="en-US" altLang="zh-CN"/>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291045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8F649-3A56-42B7-B1CF-C1B033285A25}" type="slidenum">
              <a:rPr lang="zh-CN" altLang="en-US"/>
              <a:pPr/>
              <a:t>109</a:t>
            </a:fld>
            <a:endParaRPr lang="en-US" altLang="zh-CN"/>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473020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A92523-9B33-485F-8F60-883CFCF71693}" type="slidenum">
              <a:rPr lang="zh-CN" altLang="en-US"/>
              <a:pPr/>
              <a:t>111</a:t>
            </a:fld>
            <a:endParaRPr lang="en-US" altLang="zh-CN"/>
          </a:p>
        </p:txBody>
      </p:sp>
      <p:sp>
        <p:nvSpPr>
          <p:cNvPr id="773122" name="Rectangle 2"/>
          <p:cNvSpPr>
            <a:spLocks noGrp="1" noRot="1" noChangeAspect="1" noChangeArrowheads="1" noTextEdit="1"/>
          </p:cNvSpPr>
          <p:nvPr>
            <p:ph type="sldImg"/>
          </p:nvPr>
        </p:nvSpPr>
        <p:spPr>
          <a:ln/>
        </p:spPr>
      </p:sp>
      <p:sp>
        <p:nvSpPr>
          <p:cNvPr id="7731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135847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525D8-1FF7-4CE6-B46F-A2A6DF24B57D}" type="slidenum">
              <a:rPr lang="zh-CN" altLang="en-US"/>
              <a:pPr/>
              <a:t>112</a:t>
            </a:fld>
            <a:endParaRPr lang="en-US" altLang="zh-CN"/>
          </a:p>
        </p:txBody>
      </p:sp>
      <p:sp>
        <p:nvSpPr>
          <p:cNvPr id="752642" name="Rectangle 2"/>
          <p:cNvSpPr>
            <a:spLocks noGrp="1" noRot="1" noChangeAspect="1" noChangeArrowheads="1" noTextEdit="1"/>
          </p:cNvSpPr>
          <p:nvPr>
            <p:ph type="sldImg"/>
          </p:nvPr>
        </p:nvSpPr>
        <p:spPr>
          <a:ln/>
        </p:spPr>
      </p:sp>
      <p:sp>
        <p:nvSpPr>
          <p:cNvPr id="752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06383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FF95DAFE-729C-481F-8405-A7133A7CBD2C}" type="slidenum">
              <a:rPr lang="en-US" altLang="zh-CN"/>
              <a:pPr/>
              <a:t>‹#›</a:t>
            </a:fld>
            <a:endParaRPr lang="en-US" altLang="zh-CN"/>
          </a:p>
        </p:txBody>
      </p:sp>
    </p:spTree>
    <p:extLst>
      <p:ext uri="{BB962C8B-B14F-4D97-AF65-F5344CB8AC3E}">
        <p14:creationId xmlns:p14="http://schemas.microsoft.com/office/powerpoint/2010/main" val="3247311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B19B6163-3058-4694-8488-7706B76C8CEC}" type="slidenum">
              <a:rPr lang="en-US" altLang="zh-CN"/>
              <a:pPr/>
              <a:t>‹#›</a:t>
            </a:fld>
            <a:endParaRPr lang="en-US" altLang="zh-CN"/>
          </a:p>
        </p:txBody>
      </p:sp>
    </p:spTree>
    <p:extLst>
      <p:ext uri="{BB962C8B-B14F-4D97-AF65-F5344CB8AC3E}">
        <p14:creationId xmlns:p14="http://schemas.microsoft.com/office/powerpoint/2010/main" val="861766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8950" y="274638"/>
            <a:ext cx="1847850"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95400" y="274638"/>
            <a:ext cx="5391150"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5B77B323-B2EE-4B95-84B9-4862ED145847}" type="slidenum">
              <a:rPr lang="en-US" altLang="zh-CN"/>
              <a:pPr/>
              <a:t>‹#›</a:t>
            </a:fld>
            <a:endParaRPr lang="en-US" altLang="zh-CN"/>
          </a:p>
        </p:txBody>
      </p:sp>
    </p:spTree>
    <p:extLst>
      <p:ext uri="{BB962C8B-B14F-4D97-AF65-F5344CB8AC3E}">
        <p14:creationId xmlns:p14="http://schemas.microsoft.com/office/powerpoint/2010/main" val="1235355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0" y="274638"/>
            <a:ext cx="7391400" cy="10207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295400" y="1524000"/>
            <a:ext cx="7391400" cy="4800600"/>
          </a:xfrm>
        </p:spPr>
        <p:txBody>
          <a:bodyPr/>
          <a:lstStyle/>
          <a:p>
            <a:endParaRPr lang="zh-CN" altLang="en-US"/>
          </a:p>
        </p:txBody>
      </p:sp>
      <p:sp>
        <p:nvSpPr>
          <p:cNvPr id="4" name="页脚占位符 3"/>
          <p:cNvSpPr>
            <a:spLocks noGrp="1"/>
          </p:cNvSpPr>
          <p:nvPr>
            <p:ph type="ftr" sz="quarter" idx="10"/>
          </p:nvPr>
        </p:nvSpPr>
        <p:spPr>
          <a:xfrm>
            <a:off x="1447800" y="6324600"/>
            <a:ext cx="6172200" cy="320675"/>
          </a:xfrm>
        </p:spPr>
        <p:txBody>
          <a:bodyPr/>
          <a:lstStyle>
            <a:lvl1pPr>
              <a:defRPr/>
            </a:lvl1pPr>
          </a:lstStyle>
          <a:p>
            <a:endParaRPr lang="en-US" altLang="zh-CN"/>
          </a:p>
        </p:txBody>
      </p:sp>
      <p:sp>
        <p:nvSpPr>
          <p:cNvPr id="5" name="灯片编号占位符 4"/>
          <p:cNvSpPr>
            <a:spLocks noGrp="1"/>
          </p:cNvSpPr>
          <p:nvPr>
            <p:ph type="sldNum" sz="quarter" idx="11"/>
          </p:nvPr>
        </p:nvSpPr>
        <p:spPr>
          <a:xfrm>
            <a:off x="7696200" y="6324600"/>
            <a:ext cx="1066800" cy="304800"/>
          </a:xfrm>
        </p:spPr>
        <p:txBody>
          <a:bodyPr/>
          <a:lstStyle>
            <a:lvl1pPr>
              <a:defRPr/>
            </a:lvl1pPr>
          </a:lstStyle>
          <a:p>
            <a:fld id="{DE4933D5-CB57-4D30-A8A2-8E07C18C740B}" type="slidenum">
              <a:rPr lang="en-US" altLang="zh-CN"/>
              <a:pPr/>
              <a:t>‹#›</a:t>
            </a:fld>
            <a:endParaRPr lang="en-US" altLang="zh-CN"/>
          </a:p>
        </p:txBody>
      </p:sp>
    </p:spTree>
    <p:extLst>
      <p:ext uri="{BB962C8B-B14F-4D97-AF65-F5344CB8AC3E}">
        <p14:creationId xmlns:p14="http://schemas.microsoft.com/office/powerpoint/2010/main" val="2954002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95400" y="274638"/>
            <a:ext cx="7391400" cy="10207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295400" y="1524000"/>
            <a:ext cx="36195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67300" y="1524000"/>
            <a:ext cx="36195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1447800" y="6324600"/>
            <a:ext cx="6172200" cy="32067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7696200" y="6324600"/>
            <a:ext cx="1066800" cy="304800"/>
          </a:xfrm>
        </p:spPr>
        <p:txBody>
          <a:bodyPr/>
          <a:lstStyle>
            <a:lvl1pPr>
              <a:defRPr/>
            </a:lvl1pPr>
          </a:lstStyle>
          <a:p>
            <a:fld id="{04626DD5-F99F-46DE-9444-D08FD3FB9654}" type="slidenum">
              <a:rPr lang="en-US" altLang="zh-CN"/>
              <a:pPr/>
              <a:t>‹#›</a:t>
            </a:fld>
            <a:endParaRPr lang="en-US" altLang="zh-CN"/>
          </a:p>
        </p:txBody>
      </p:sp>
    </p:spTree>
    <p:extLst>
      <p:ext uri="{BB962C8B-B14F-4D97-AF65-F5344CB8AC3E}">
        <p14:creationId xmlns:p14="http://schemas.microsoft.com/office/powerpoint/2010/main" val="273707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B67EA4CC-91BB-440A-961E-33E3403447D3}" type="slidenum">
              <a:rPr lang="en-US" altLang="zh-CN"/>
              <a:pPr/>
              <a:t>‹#›</a:t>
            </a:fld>
            <a:endParaRPr lang="en-US" altLang="zh-CN"/>
          </a:p>
        </p:txBody>
      </p:sp>
    </p:spTree>
    <p:extLst>
      <p:ext uri="{BB962C8B-B14F-4D97-AF65-F5344CB8AC3E}">
        <p14:creationId xmlns:p14="http://schemas.microsoft.com/office/powerpoint/2010/main" val="169843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D90DFA9D-FB57-46F9-A734-1BE0473A4A4A}" type="slidenum">
              <a:rPr lang="en-US" altLang="zh-CN"/>
              <a:pPr/>
              <a:t>‹#›</a:t>
            </a:fld>
            <a:endParaRPr lang="en-US" altLang="zh-CN"/>
          </a:p>
        </p:txBody>
      </p:sp>
    </p:spTree>
    <p:extLst>
      <p:ext uri="{BB962C8B-B14F-4D97-AF65-F5344CB8AC3E}">
        <p14:creationId xmlns:p14="http://schemas.microsoft.com/office/powerpoint/2010/main" val="178496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95400" y="1524000"/>
            <a:ext cx="36195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67300" y="1524000"/>
            <a:ext cx="36195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1C4602F7-3E08-4787-8682-4329509899D2}" type="slidenum">
              <a:rPr lang="en-US" altLang="zh-CN"/>
              <a:pPr/>
              <a:t>‹#›</a:t>
            </a:fld>
            <a:endParaRPr lang="en-US" altLang="zh-CN"/>
          </a:p>
        </p:txBody>
      </p:sp>
    </p:spTree>
    <p:extLst>
      <p:ext uri="{BB962C8B-B14F-4D97-AF65-F5344CB8AC3E}">
        <p14:creationId xmlns:p14="http://schemas.microsoft.com/office/powerpoint/2010/main" val="669202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18EFE865-6DF7-466A-9F5B-4E61BFCCEBAC}" type="slidenum">
              <a:rPr lang="en-US" altLang="zh-CN"/>
              <a:pPr/>
              <a:t>‹#›</a:t>
            </a:fld>
            <a:endParaRPr lang="en-US" altLang="zh-CN"/>
          </a:p>
        </p:txBody>
      </p:sp>
    </p:spTree>
    <p:extLst>
      <p:ext uri="{BB962C8B-B14F-4D97-AF65-F5344CB8AC3E}">
        <p14:creationId xmlns:p14="http://schemas.microsoft.com/office/powerpoint/2010/main" val="210390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D3ECA8DA-1A52-4206-B2A2-12014DF24F2F}" type="slidenum">
              <a:rPr lang="en-US" altLang="zh-CN"/>
              <a:pPr/>
              <a:t>‹#›</a:t>
            </a:fld>
            <a:endParaRPr lang="en-US" altLang="zh-CN"/>
          </a:p>
        </p:txBody>
      </p:sp>
    </p:spTree>
    <p:extLst>
      <p:ext uri="{BB962C8B-B14F-4D97-AF65-F5344CB8AC3E}">
        <p14:creationId xmlns:p14="http://schemas.microsoft.com/office/powerpoint/2010/main" val="342741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7BCDAD7F-946A-4B8E-AD40-0E738FC9DF46}" type="slidenum">
              <a:rPr lang="en-US" altLang="zh-CN"/>
              <a:pPr/>
              <a:t>‹#›</a:t>
            </a:fld>
            <a:endParaRPr lang="en-US" altLang="zh-CN"/>
          </a:p>
        </p:txBody>
      </p:sp>
    </p:spTree>
    <p:extLst>
      <p:ext uri="{BB962C8B-B14F-4D97-AF65-F5344CB8AC3E}">
        <p14:creationId xmlns:p14="http://schemas.microsoft.com/office/powerpoint/2010/main" val="3419396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21F1AF12-43F2-4C7E-AE77-C1D338E81D4F}" type="slidenum">
              <a:rPr lang="en-US" altLang="zh-CN"/>
              <a:pPr/>
              <a:t>‹#›</a:t>
            </a:fld>
            <a:endParaRPr lang="en-US" altLang="zh-CN"/>
          </a:p>
        </p:txBody>
      </p:sp>
    </p:spTree>
    <p:extLst>
      <p:ext uri="{BB962C8B-B14F-4D97-AF65-F5344CB8AC3E}">
        <p14:creationId xmlns:p14="http://schemas.microsoft.com/office/powerpoint/2010/main" val="3876692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723C4B36-1244-4E3D-AA7E-6199BB722997}" type="slidenum">
              <a:rPr lang="en-US" altLang="zh-CN"/>
              <a:pPr/>
              <a:t>‹#›</a:t>
            </a:fld>
            <a:endParaRPr lang="en-US" altLang="zh-CN"/>
          </a:p>
        </p:txBody>
      </p:sp>
    </p:spTree>
    <p:extLst>
      <p:ext uri="{BB962C8B-B14F-4D97-AF65-F5344CB8AC3E}">
        <p14:creationId xmlns:p14="http://schemas.microsoft.com/office/powerpoint/2010/main" val="424003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1295400" y="274638"/>
            <a:ext cx="73914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4099" name="Rectangle 3"/>
          <p:cNvSpPr>
            <a:spLocks noGrp="1" noChangeArrowheads="1"/>
          </p:cNvSpPr>
          <p:nvPr>
            <p:ph type="body" idx="1"/>
          </p:nvPr>
        </p:nvSpPr>
        <p:spPr bwMode="auto">
          <a:xfrm>
            <a:off x="1295400" y="1524000"/>
            <a:ext cx="7391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100" name="Rectangle 4"/>
          <p:cNvSpPr>
            <a:spLocks noGrp="1" noChangeArrowheads="1"/>
          </p:cNvSpPr>
          <p:nvPr>
            <p:ph type="ftr" sz="quarter" idx="3"/>
          </p:nvPr>
        </p:nvSpPr>
        <p:spPr bwMode="auto">
          <a:xfrm>
            <a:off x="1447800" y="6324600"/>
            <a:ext cx="6172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336699"/>
                </a:solidFill>
                <a:latin typeface="+mj-lt"/>
                <a:ea typeface="宋体" panose="02010600030101010101" pitchFamily="2" charset="-122"/>
              </a:defRPr>
            </a:lvl1pPr>
          </a:lstStyle>
          <a:p>
            <a:endParaRPr lang="en-US" altLang="zh-CN"/>
          </a:p>
        </p:txBody>
      </p:sp>
      <p:sp>
        <p:nvSpPr>
          <p:cNvPr id="4101" name="Rectangle 5"/>
          <p:cNvSpPr>
            <a:spLocks noGrp="1" noChangeArrowheads="1"/>
          </p:cNvSpPr>
          <p:nvPr>
            <p:ph type="sldNum" sz="quarter" idx="4"/>
          </p:nvPr>
        </p:nvSpPr>
        <p:spPr bwMode="auto">
          <a:xfrm>
            <a:off x="7696200" y="6324600"/>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rgbClr val="336699"/>
                </a:solidFill>
                <a:latin typeface="+mj-lt"/>
                <a:ea typeface="宋体" panose="02010600030101010101" pitchFamily="2" charset="-122"/>
              </a:defRPr>
            </a:lvl1pPr>
          </a:lstStyle>
          <a:p>
            <a:fld id="{038B0725-9D6E-4B0C-927E-85A5317CF3B6}" type="slidenum">
              <a:rPr lang="en-US" altLang="zh-CN"/>
              <a:pPr/>
              <a:t>‹#›</a:t>
            </a:fld>
            <a:endParaRPr lang="en-US" altLang="zh-CN"/>
          </a:p>
        </p:txBody>
      </p:sp>
      <p:pic>
        <p:nvPicPr>
          <p:cNvPr id="4102" name="Picture 6" descr="Turban"/>
          <p:cNvPicPr>
            <a:picLocks noChangeAspect="1" noChangeArrowheads="1"/>
          </p:cNvPicPr>
          <p:nvPr/>
        </p:nvPicPr>
        <p:blipFill>
          <a:blip r:embed="rId15">
            <a:lum bright="30000"/>
            <a:grayscl/>
            <a:extLst>
              <a:ext uri="{28A0092B-C50C-407E-A947-70E740481C1C}">
                <a14:useLocalDpi xmlns:a14="http://schemas.microsoft.com/office/drawing/2010/main" val="0"/>
              </a:ext>
            </a:extLst>
          </a:blip>
          <a:srcRect/>
          <a:stretch>
            <a:fillRect/>
          </a:stretch>
        </p:blipFill>
        <p:spPr bwMode="auto">
          <a:xfrm>
            <a:off x="304800" y="228600"/>
            <a:ext cx="762000" cy="64770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4103" name="Line 7"/>
          <p:cNvSpPr>
            <a:spLocks noChangeShapeType="1"/>
          </p:cNvSpPr>
          <p:nvPr/>
        </p:nvSpPr>
        <p:spPr bwMode="auto">
          <a:xfrm>
            <a:off x="1066800" y="1371600"/>
            <a:ext cx="7620000" cy="0"/>
          </a:xfrm>
          <a:prstGeom prst="line">
            <a:avLst/>
          </a:prstGeom>
          <a:noFill/>
          <a:ln w="762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06" name="Picture 10"/>
          <p:cNvPicPr>
            <a:picLocks noChangeAspect="1" noChangeArrowheads="1"/>
          </p:cNvPicPr>
          <p:nvPr userDrawn="1"/>
        </p:nvPicPr>
        <p:blipFill>
          <a:blip r:embed="rId16">
            <a:lum bright="52000" contrast="-66000"/>
            <a:extLst>
              <a:ext uri="{28A0092B-C50C-407E-A947-70E740481C1C}">
                <a14:useLocalDpi xmlns:a14="http://schemas.microsoft.com/office/drawing/2010/main" val="0"/>
              </a:ext>
            </a:extLst>
          </a:blip>
          <a:srcRect/>
          <a:stretch>
            <a:fillRect/>
          </a:stretch>
        </p:blipFill>
        <p:spPr bwMode="auto">
          <a:xfrm>
            <a:off x="304800" y="228600"/>
            <a:ext cx="7620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descr="cover image cut"/>
          <p:cNvPicPr>
            <a:picLocks noChangeAspect="1" noChangeArrowheads="1"/>
          </p:cNvPicPr>
          <p:nvPr userDrawn="1"/>
        </p:nvPicPr>
        <p:blipFill>
          <a:blip r:embed="rId17">
            <a:lum bright="50000" contrast="-60000"/>
            <a:extLst>
              <a:ext uri="{28A0092B-C50C-407E-A947-70E740481C1C}">
                <a14:useLocalDpi xmlns:a14="http://schemas.microsoft.com/office/drawing/2010/main" val="0"/>
              </a:ext>
            </a:extLst>
          </a:blip>
          <a:srcRect t="42900" b="10947"/>
          <a:stretch>
            <a:fillRect/>
          </a:stretch>
        </p:blipFill>
        <p:spPr bwMode="auto">
          <a:xfrm>
            <a:off x="304800" y="4495800"/>
            <a:ext cx="7620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p:cNvPicPr>
            <a:picLocks noChangeAspect="1" noChangeArrowheads="1"/>
          </p:cNvPicPr>
          <p:nvPr userDrawn="1"/>
        </p:nvPicPr>
        <p:blipFill>
          <a:blip r:embed="rId18">
            <a:lum bright="50000" contrast="-60000"/>
            <a:extLst>
              <a:ext uri="{28A0092B-C50C-407E-A947-70E740481C1C}">
                <a14:useLocalDpi xmlns:a14="http://schemas.microsoft.com/office/drawing/2010/main" val="0"/>
              </a:ext>
            </a:extLst>
          </a:blip>
          <a:srcRect/>
          <a:stretch>
            <a:fillRect/>
          </a:stretch>
        </p:blipFill>
        <p:spPr bwMode="auto">
          <a:xfrm>
            <a:off x="304800" y="2286000"/>
            <a:ext cx="762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userDrawn="1"/>
        </p:nvPicPr>
        <p:blipFill>
          <a:blip r:embed="rId18">
            <a:lum bright="52000" contrast="-66000"/>
            <a:extLst>
              <a:ext uri="{28A0092B-C50C-407E-A947-70E740481C1C}">
                <a14:useLocalDpi xmlns:a14="http://schemas.microsoft.com/office/drawing/2010/main" val="0"/>
              </a:ext>
            </a:extLst>
          </a:blip>
          <a:srcRect/>
          <a:stretch>
            <a:fillRect/>
          </a:stretch>
        </p:blipFill>
        <p:spPr bwMode="auto">
          <a:xfrm>
            <a:off x="304800" y="228600"/>
            <a:ext cx="762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iming>
    <p:tnLst>
      <p:par>
        <p:cTn id="1" dur="indefinite" restart="never" nodeType="tmRoot"/>
      </p:par>
    </p:tnLst>
  </p:timing>
  <p:hf hdr="0" ftr="0" dt="0"/>
  <p:txStyles>
    <p:titleStyle>
      <a:lvl1pPr algn="ctr" rtl="0" fontAlgn="base">
        <a:spcBef>
          <a:spcPct val="0"/>
        </a:spcBef>
        <a:spcAft>
          <a:spcPct val="0"/>
        </a:spcAft>
        <a:defRPr sz="3600" b="1" kern="1200">
          <a:solidFill>
            <a:srgbClr val="336699"/>
          </a:solidFill>
          <a:latin typeface="+mj-lt"/>
          <a:ea typeface="+mj-ea"/>
          <a:cs typeface="+mj-cs"/>
        </a:defRPr>
      </a:lvl1pPr>
      <a:lvl2pPr algn="ctr" rtl="0" fontAlgn="base">
        <a:spcBef>
          <a:spcPct val="0"/>
        </a:spcBef>
        <a:spcAft>
          <a:spcPct val="0"/>
        </a:spcAft>
        <a:defRPr sz="3600" b="1">
          <a:solidFill>
            <a:srgbClr val="336699"/>
          </a:solidFill>
          <a:latin typeface="Tahoma" panose="020B0604030504040204" pitchFamily="34" charset="0"/>
        </a:defRPr>
      </a:lvl2pPr>
      <a:lvl3pPr algn="ctr" rtl="0" fontAlgn="base">
        <a:spcBef>
          <a:spcPct val="0"/>
        </a:spcBef>
        <a:spcAft>
          <a:spcPct val="0"/>
        </a:spcAft>
        <a:defRPr sz="3600" b="1">
          <a:solidFill>
            <a:srgbClr val="336699"/>
          </a:solidFill>
          <a:latin typeface="Tahoma" panose="020B0604030504040204" pitchFamily="34" charset="0"/>
        </a:defRPr>
      </a:lvl3pPr>
      <a:lvl4pPr algn="ctr" rtl="0" fontAlgn="base">
        <a:spcBef>
          <a:spcPct val="0"/>
        </a:spcBef>
        <a:spcAft>
          <a:spcPct val="0"/>
        </a:spcAft>
        <a:defRPr sz="3600" b="1">
          <a:solidFill>
            <a:srgbClr val="336699"/>
          </a:solidFill>
          <a:latin typeface="Tahoma" panose="020B0604030504040204" pitchFamily="34" charset="0"/>
        </a:defRPr>
      </a:lvl4pPr>
      <a:lvl5pPr algn="ctr" rtl="0" fontAlgn="base">
        <a:spcBef>
          <a:spcPct val="0"/>
        </a:spcBef>
        <a:spcAft>
          <a:spcPct val="0"/>
        </a:spcAft>
        <a:defRPr sz="3600" b="1">
          <a:solidFill>
            <a:srgbClr val="336699"/>
          </a:solidFill>
          <a:latin typeface="Tahoma" panose="020B0604030504040204" pitchFamily="34" charset="0"/>
        </a:defRPr>
      </a:lvl5pPr>
      <a:lvl6pPr marL="457200" algn="ctr" rtl="0" fontAlgn="base">
        <a:spcBef>
          <a:spcPct val="0"/>
        </a:spcBef>
        <a:spcAft>
          <a:spcPct val="0"/>
        </a:spcAft>
        <a:defRPr sz="3600" b="1">
          <a:solidFill>
            <a:srgbClr val="336699"/>
          </a:solidFill>
          <a:latin typeface="Tahoma" panose="020B0604030504040204" pitchFamily="34" charset="0"/>
        </a:defRPr>
      </a:lvl6pPr>
      <a:lvl7pPr marL="914400" algn="ctr" rtl="0" fontAlgn="base">
        <a:spcBef>
          <a:spcPct val="0"/>
        </a:spcBef>
        <a:spcAft>
          <a:spcPct val="0"/>
        </a:spcAft>
        <a:defRPr sz="3600" b="1">
          <a:solidFill>
            <a:srgbClr val="336699"/>
          </a:solidFill>
          <a:latin typeface="Tahoma" panose="020B0604030504040204" pitchFamily="34" charset="0"/>
        </a:defRPr>
      </a:lvl7pPr>
      <a:lvl8pPr marL="1371600" algn="ctr" rtl="0" fontAlgn="base">
        <a:spcBef>
          <a:spcPct val="0"/>
        </a:spcBef>
        <a:spcAft>
          <a:spcPct val="0"/>
        </a:spcAft>
        <a:defRPr sz="3600" b="1">
          <a:solidFill>
            <a:srgbClr val="336699"/>
          </a:solidFill>
          <a:latin typeface="Tahoma" panose="020B0604030504040204" pitchFamily="34" charset="0"/>
        </a:defRPr>
      </a:lvl8pPr>
      <a:lvl9pPr marL="1828800" algn="ctr" rtl="0" fontAlgn="base">
        <a:spcBef>
          <a:spcPct val="0"/>
        </a:spcBef>
        <a:spcAft>
          <a:spcPct val="0"/>
        </a:spcAft>
        <a:defRPr sz="3600" b="1">
          <a:solidFill>
            <a:srgbClr val="336699"/>
          </a:solidFill>
          <a:latin typeface="Tahoma" panose="020B0604030504040204" pitchFamily="34" charset="0"/>
        </a:defRPr>
      </a:lvl9pPr>
    </p:titleStyle>
    <p:bodyStyle>
      <a:lvl1pPr marL="342900" indent="-342900" algn="l" rtl="0" fontAlgn="base">
        <a:spcBef>
          <a:spcPct val="20000"/>
        </a:spcBef>
        <a:spcAft>
          <a:spcPct val="0"/>
        </a:spcAft>
        <a:buChar char="•"/>
        <a:defRPr sz="3200" b="1" kern="1200">
          <a:solidFill>
            <a:srgbClr val="0066CC"/>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slides/_rels/slide4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RUP&#25991;&#26723;&#27169;&#29256;.rar"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9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78B7B9A5-6256-42B8-8DB7-4BED28D59814}" type="slidenum">
              <a:rPr lang="en-US" altLang="zh-CN"/>
              <a:pPr/>
              <a:t>1</a:t>
            </a:fld>
            <a:endParaRPr lang="en-US" altLang="zh-CN"/>
          </a:p>
        </p:txBody>
      </p:sp>
      <p:pic>
        <p:nvPicPr>
          <p:cNvPr id="2062" name="Picture 14"/>
          <p:cNvPicPr>
            <a:picLocks noChangeAspect="1" noChangeArrowheads="1"/>
          </p:cNvPicPr>
          <p:nvPr/>
        </p:nvPicPr>
        <p:blipFill>
          <a:blip r:embed="rId3">
            <a:lum bright="64000" contrast="12000"/>
            <a:extLst>
              <a:ext uri="{28A0092B-C50C-407E-A947-70E740481C1C}">
                <a14:useLocalDpi xmlns:a14="http://schemas.microsoft.com/office/drawing/2010/main" val="0"/>
              </a:ext>
            </a:extLst>
          </a:blip>
          <a:srcRect/>
          <a:stretch>
            <a:fillRect/>
          </a:stretch>
        </p:blipFill>
        <p:spPr bwMode="auto">
          <a:xfrm>
            <a:off x="1066800" y="1371600"/>
            <a:ext cx="7620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4" name="Rectangle 16"/>
          <p:cNvSpPr>
            <a:spLocks noGrp="1" noChangeArrowheads="1"/>
          </p:cNvSpPr>
          <p:nvPr>
            <p:ph type="ctrTitle"/>
          </p:nvPr>
        </p:nvSpPr>
        <p:spPr>
          <a:xfrm>
            <a:off x="685800" y="2286000"/>
            <a:ext cx="7772400" cy="1143000"/>
          </a:xfrm>
        </p:spPr>
        <p:txBody>
          <a:bodyPr anchor="ctr"/>
          <a:lstStyle/>
          <a:p>
            <a:r>
              <a:rPr lang="en-US" altLang="zh-CN" sz="1200">
                <a:ea typeface="宋体" panose="02010600030101010101" pitchFamily="2" charset="-122"/>
              </a:rPr>
              <a:t>.</a:t>
            </a:r>
          </a:p>
        </p:txBody>
      </p:sp>
      <p:sp>
        <p:nvSpPr>
          <p:cNvPr id="2070" name="Text Box 22"/>
          <p:cNvSpPr txBox="1">
            <a:spLocks noChangeArrowheads="1"/>
          </p:cNvSpPr>
          <p:nvPr/>
        </p:nvSpPr>
        <p:spPr bwMode="auto">
          <a:xfrm>
            <a:off x="1660525" y="267811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ea typeface="宋体" panose="02010600030101010101" pitchFamily="2" charset="-122"/>
            </a:endParaRPr>
          </a:p>
        </p:txBody>
      </p:sp>
      <p:sp>
        <p:nvSpPr>
          <p:cNvPr id="2071" name="Rectangle 23"/>
          <p:cNvSpPr>
            <a:spLocks noChangeArrowheads="1"/>
          </p:cNvSpPr>
          <p:nvPr/>
        </p:nvSpPr>
        <p:spPr bwMode="auto">
          <a:xfrm>
            <a:off x="1143000" y="2590800"/>
            <a:ext cx="8686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b="1" dirty="0">
                <a:ea typeface="宋体" panose="02010600030101010101" pitchFamily="2" charset="-122"/>
              </a:rPr>
              <a:t>Object-Oriented Systems Analysis</a:t>
            </a:r>
          </a:p>
          <a:p>
            <a:pPr algn="ctr"/>
            <a:r>
              <a:rPr lang="zh-CN" altLang="en-US" sz="3600" b="1" smtClean="0">
                <a:latin typeface="Times New Roman" panose="02020603050405020304" pitchFamily="18" charset="0"/>
                <a:ea typeface="黑体" panose="02010609060101010101" pitchFamily="49" charset="-122"/>
              </a:rPr>
              <a:t>面向对象</a:t>
            </a:r>
            <a:r>
              <a:rPr lang="zh-CN" altLang="en-US" sz="3600" b="1">
                <a:latin typeface="Times New Roman" panose="02020603050405020304" pitchFamily="18" charset="0"/>
                <a:ea typeface="黑体" panose="02010609060101010101" pitchFamily="49" charset="-122"/>
              </a:rPr>
              <a:t>系统分析</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76C45AB-51A4-4996-BEE1-CE199AAC291C}" type="slidenum">
              <a:rPr lang="en-US" altLang="zh-CN"/>
              <a:pPr/>
              <a:t>10</a:t>
            </a:fld>
            <a:endParaRPr lang="en-US" altLang="zh-CN"/>
          </a:p>
        </p:txBody>
      </p:sp>
      <p:sp>
        <p:nvSpPr>
          <p:cNvPr id="308226"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Events</a:t>
            </a:r>
          </a:p>
        </p:txBody>
      </p:sp>
      <p:sp>
        <p:nvSpPr>
          <p:cNvPr id="308227" name="Rectangle 3"/>
          <p:cNvSpPr>
            <a:spLocks noGrp="1" noChangeArrowheads="1"/>
          </p:cNvSpPr>
          <p:nvPr>
            <p:ph type="body" idx="1"/>
          </p:nvPr>
        </p:nvSpPr>
        <p:spPr>
          <a:xfrm>
            <a:off x="1371600" y="1524000"/>
            <a:ext cx="7543800" cy="4876800"/>
          </a:xfrm>
        </p:spPr>
        <p:txBody>
          <a:bodyPr/>
          <a:lstStyle/>
          <a:p>
            <a:pPr marL="533400" indent="-533400">
              <a:lnSpc>
                <a:spcPct val="80000"/>
              </a:lnSpc>
              <a:buFontTx/>
              <a:buNone/>
              <a:tabLst>
                <a:tab pos="339725" algn="l"/>
              </a:tabLst>
            </a:pPr>
            <a:r>
              <a:rPr lang="en-US" altLang="zh-CN" sz="2800">
                <a:solidFill>
                  <a:schemeClr val="tx1"/>
                </a:solidFill>
                <a:ea typeface="宋体" panose="02010600030101010101" pitchFamily="2" charset="-122"/>
              </a:rPr>
              <a:t>An</a:t>
            </a:r>
            <a:r>
              <a:rPr lang="en-US" altLang="zh-CN" sz="2800">
                <a:ea typeface="宋体" panose="02010600030101010101" pitchFamily="2" charset="-122"/>
              </a:rPr>
              <a:t> event </a:t>
            </a:r>
            <a:r>
              <a:rPr lang="en-US" altLang="zh-CN" sz="2800">
                <a:solidFill>
                  <a:schemeClr val="tx1"/>
                </a:solidFill>
                <a:ea typeface="宋体" panose="02010600030101010101" pitchFamily="2" charset="-122"/>
              </a:rPr>
              <a:t>is an occurrence which takes place at a specific time and initiates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or triggers a predetermined response from the system.</a:t>
            </a:r>
          </a:p>
          <a:p>
            <a:pPr marL="533400" indent="-533400">
              <a:lnSpc>
                <a:spcPct val="80000"/>
              </a:lnSpc>
              <a:buFontTx/>
              <a:buNone/>
              <a:tabLst>
                <a:tab pos="339725" algn="l"/>
              </a:tabLst>
            </a:pPr>
            <a:r>
              <a:rPr lang="zh-CN" altLang="en-US" sz="2800">
                <a:solidFill>
                  <a:schemeClr val="tx1"/>
                </a:solidFill>
                <a:ea typeface="宋体" panose="02010600030101010101" pitchFamily="2" charset="-122"/>
              </a:rPr>
              <a:t>		事件是在特定的时间发生的事情，并且启动或触发了系统的预置响应。</a:t>
            </a:r>
          </a:p>
          <a:p>
            <a:pPr marL="533400" indent="-533400">
              <a:lnSpc>
                <a:spcPct val="80000"/>
              </a:lnSpc>
              <a:buFontTx/>
              <a:buNone/>
              <a:tabLst>
                <a:tab pos="339725" algn="l"/>
              </a:tabLst>
            </a:pPr>
            <a:endParaRPr lang="en-US" altLang="zh-CN" sz="1200">
              <a:solidFill>
                <a:schemeClr val="tx1"/>
              </a:solidFill>
              <a:ea typeface="宋体" panose="02010600030101010101" pitchFamily="2" charset="-122"/>
            </a:endParaRPr>
          </a:p>
          <a:p>
            <a:pPr marL="533400" indent="-533400">
              <a:lnSpc>
                <a:spcPct val="80000"/>
              </a:lnSpc>
              <a:spcAft>
                <a:spcPct val="10000"/>
              </a:spcAft>
              <a:tabLst>
                <a:tab pos="339725" algn="l"/>
              </a:tabLst>
            </a:pPr>
            <a:r>
              <a:rPr lang="en-US" altLang="zh-CN" sz="2800">
                <a:solidFill>
                  <a:schemeClr val="tx1"/>
                </a:solidFill>
                <a:ea typeface="宋体" panose="02010600030101010101" pitchFamily="2" charset="-122"/>
              </a:rPr>
              <a:t>An</a:t>
            </a:r>
            <a:r>
              <a:rPr lang="en-US" altLang="zh-CN" sz="2800">
                <a:ea typeface="宋体" panose="02010600030101010101" pitchFamily="2" charset="-122"/>
              </a:rPr>
              <a:t> external event </a:t>
            </a:r>
            <a:r>
              <a:rPr lang="en-US" altLang="zh-CN" sz="2800">
                <a:solidFill>
                  <a:schemeClr val="tx1"/>
                </a:solidFill>
                <a:ea typeface="宋体" panose="02010600030101010101" pitchFamily="2" charset="-122"/>
              </a:rPr>
              <a:t>is an event which occurs outside the system boundary.</a:t>
            </a:r>
          </a:p>
          <a:p>
            <a:pPr marL="533400" indent="-533400">
              <a:lnSpc>
                <a:spcPct val="80000"/>
              </a:lnSpc>
              <a:spcAft>
                <a:spcPct val="10000"/>
              </a:spcAft>
              <a:tabLst>
                <a:tab pos="339725" algn="l"/>
              </a:tabLst>
            </a:pPr>
            <a:r>
              <a:rPr lang="en-US" altLang="zh-CN" sz="2800">
                <a:solidFill>
                  <a:schemeClr val="tx1"/>
                </a:solidFill>
                <a:ea typeface="宋体" panose="02010600030101010101" pitchFamily="2" charset="-122"/>
              </a:rPr>
              <a:t>An</a:t>
            </a:r>
            <a:r>
              <a:rPr lang="en-US" altLang="zh-CN" sz="2800">
                <a:ea typeface="宋体" panose="02010600030101010101" pitchFamily="2" charset="-122"/>
              </a:rPr>
              <a:t> internal event </a:t>
            </a:r>
            <a:r>
              <a:rPr lang="en-US" altLang="zh-CN" sz="2800">
                <a:solidFill>
                  <a:schemeClr val="tx1"/>
                </a:solidFill>
                <a:ea typeface="宋体" panose="02010600030101010101" pitchFamily="2" charset="-122"/>
              </a:rPr>
              <a:t>is an event which occurs inside the system boundary.</a:t>
            </a:r>
          </a:p>
          <a:p>
            <a:pPr marL="533400" indent="-533400">
              <a:lnSpc>
                <a:spcPct val="80000"/>
              </a:lnSpc>
              <a:tabLst>
                <a:tab pos="339725" algn="l"/>
              </a:tabLst>
            </a:pPr>
            <a:r>
              <a:rPr lang="en-US" altLang="zh-CN" sz="2800">
                <a:solidFill>
                  <a:schemeClr val="tx1"/>
                </a:solidFill>
                <a:ea typeface="宋体" panose="02010600030101010101" pitchFamily="2" charset="-122"/>
              </a:rPr>
              <a:t>A</a:t>
            </a:r>
            <a:r>
              <a:rPr lang="en-US" altLang="zh-CN" sz="2800">
                <a:ea typeface="宋体" panose="02010600030101010101" pitchFamily="2" charset="-122"/>
              </a:rPr>
              <a:t> temporal event </a:t>
            </a:r>
            <a:r>
              <a:rPr lang="en-US" altLang="zh-CN" sz="2800">
                <a:solidFill>
                  <a:schemeClr val="tx1"/>
                </a:solidFill>
                <a:ea typeface="宋体" panose="02010600030101010101" pitchFamily="2" charset="-122"/>
              </a:rPr>
              <a:t>is an event which occurs at a prespecified time. </a:t>
            </a:r>
          </a:p>
        </p:txBody>
      </p:sp>
    </p:spTree>
  </p:cSld>
  <p:clrMapOvr>
    <a:masterClrMapping/>
  </p:clrMapOvr>
  <p:transition>
    <p:cover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99D4B8D-1B62-4A6C-B9C9-7995B5125428}" type="slidenum">
              <a:rPr lang="en-US" altLang="zh-CN"/>
              <a:pPr/>
              <a:t>100</a:t>
            </a:fld>
            <a:endParaRPr lang="en-US" altLang="zh-CN"/>
          </a:p>
        </p:txBody>
      </p:sp>
      <p:sp>
        <p:nvSpPr>
          <p:cNvPr id="755714" name="Rectangle 2"/>
          <p:cNvSpPr>
            <a:spLocks noGrp="1" noChangeArrowheads="1"/>
          </p:cNvSpPr>
          <p:nvPr>
            <p:ph type="title"/>
          </p:nvPr>
        </p:nvSpPr>
        <p:spPr/>
        <p:txBody>
          <a:bodyPr/>
          <a:lstStyle/>
          <a:p>
            <a:r>
              <a:rPr lang="en-US" altLang="zh-CN">
                <a:ea typeface="宋体" panose="02010600030101010101" pitchFamily="2" charset="-122"/>
              </a:rPr>
              <a:t>classes</a:t>
            </a:r>
          </a:p>
        </p:txBody>
      </p:sp>
      <p:sp>
        <p:nvSpPr>
          <p:cNvPr id="755715" name="Rectangle 3"/>
          <p:cNvSpPr>
            <a:spLocks noGrp="1" noChangeArrowheads="1"/>
          </p:cNvSpPr>
          <p:nvPr>
            <p:ph type="body" idx="1"/>
          </p:nvPr>
        </p:nvSpPr>
        <p:spPr>
          <a:xfrm>
            <a:off x="1447800" y="2255838"/>
            <a:ext cx="7391400" cy="4525962"/>
          </a:xfrm>
        </p:spPr>
        <p:txBody>
          <a:bodyPr/>
          <a:lstStyle/>
          <a:p>
            <a:pPr marL="574675" indent="-574675">
              <a:buFontTx/>
              <a:buNone/>
            </a:pPr>
            <a:r>
              <a:rPr lang="en-US" altLang="zh-CN" sz="2800">
                <a:solidFill>
                  <a:schemeClr val="bg1"/>
                </a:solidFill>
                <a:ea typeface="宋体" panose="02010600030101010101" pitchFamily="2" charset="-122"/>
              </a:rPr>
              <a:t>.</a:t>
            </a:r>
          </a:p>
        </p:txBody>
      </p:sp>
      <p:pic>
        <p:nvPicPr>
          <p:cNvPr id="7557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52600"/>
            <a:ext cx="7543800" cy="355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p>
            <a:fld id="{8B210B4D-B9A8-4796-9159-7ECD24C3FE2F}" type="slidenum">
              <a:rPr lang="en-US" altLang="zh-CN"/>
              <a:pPr/>
              <a:t>101</a:t>
            </a:fld>
            <a:endParaRPr lang="en-US" altLang="zh-CN"/>
          </a:p>
        </p:txBody>
      </p:sp>
      <p:sp>
        <p:nvSpPr>
          <p:cNvPr id="882690" name="Rectangle 2"/>
          <p:cNvSpPr>
            <a:spLocks noGrp="1" noChangeArrowheads="1"/>
          </p:cNvSpPr>
          <p:nvPr>
            <p:ph type="title"/>
          </p:nvPr>
        </p:nvSpPr>
        <p:spPr/>
        <p:txBody>
          <a:bodyPr/>
          <a:lstStyle/>
          <a:p>
            <a:r>
              <a:rPr lang="en-US" altLang="zh-CN">
                <a:ea typeface="宋体" panose="02010600030101010101" pitchFamily="2" charset="-122"/>
              </a:rPr>
              <a:t>Attributes </a:t>
            </a:r>
            <a:r>
              <a:rPr lang="en-US" altLang="zh-CN" sz="3200">
                <a:ea typeface="宋体" panose="02010600030101010101" pitchFamily="2" charset="-122"/>
              </a:rPr>
              <a:t/>
            </a:r>
            <a:br>
              <a:rPr lang="en-US" altLang="zh-CN" sz="3200">
                <a:ea typeface="宋体" panose="02010600030101010101" pitchFamily="2" charset="-122"/>
              </a:rPr>
            </a:br>
            <a:r>
              <a:rPr lang="en-US" altLang="zh-CN" sz="1600">
                <a:ea typeface="宋体" panose="02010600030101010101" pitchFamily="2" charset="-122"/>
              </a:rPr>
              <a:t>(continued)</a:t>
            </a:r>
          </a:p>
        </p:txBody>
      </p:sp>
      <p:sp>
        <p:nvSpPr>
          <p:cNvPr id="882691" name="Rectangle 3"/>
          <p:cNvSpPr>
            <a:spLocks noGrp="1" noChangeArrowheads="1"/>
          </p:cNvSpPr>
          <p:nvPr>
            <p:ph type="body" idx="1"/>
          </p:nvPr>
        </p:nvSpPr>
        <p:spPr>
          <a:xfrm>
            <a:off x="1447800" y="1524000"/>
            <a:ext cx="7162800" cy="4768850"/>
          </a:xfrm>
        </p:spPr>
        <p:txBody>
          <a:bodyPr/>
          <a:lstStyle/>
          <a:p>
            <a:pPr marL="533400" indent="-533400">
              <a:buFontTx/>
              <a:buNone/>
            </a:pPr>
            <a:r>
              <a:rPr lang="en-US" altLang="zh-CN">
                <a:solidFill>
                  <a:schemeClr val="tx1"/>
                </a:solidFill>
                <a:ea typeface="宋体" panose="02010600030101010101" pitchFamily="2" charset="-122"/>
              </a:rPr>
              <a:t>Attributes describe concepts. </a:t>
            </a:r>
          </a:p>
          <a:p>
            <a:pPr marL="533400" indent="-533400">
              <a:buFontTx/>
              <a:buNone/>
            </a:pPr>
            <a:endParaRPr lang="en-US" altLang="zh-CN">
              <a:solidFill>
                <a:schemeClr val="tx1"/>
              </a:solidFill>
              <a:ea typeface="宋体" panose="02010600030101010101" pitchFamily="2" charset="-122"/>
            </a:endParaRPr>
          </a:p>
          <a:p>
            <a:pPr marL="533400" indent="-533400"/>
            <a:endParaRPr lang="en-US" altLang="zh-CN" sz="1400">
              <a:solidFill>
                <a:schemeClr val="tx1"/>
              </a:solidFill>
              <a:ea typeface="宋体" panose="02010600030101010101" pitchFamily="2" charset="-122"/>
            </a:endParaRPr>
          </a:p>
          <a:p>
            <a:pPr marL="533400" indent="-533400">
              <a:buFontTx/>
              <a:buNone/>
            </a:pPr>
            <a:endParaRPr lang="zh-CN" altLang="en-US" sz="2800">
              <a:ea typeface="宋体" panose="02010600030101010101" pitchFamily="2" charset="-122"/>
            </a:endParaRPr>
          </a:p>
        </p:txBody>
      </p:sp>
      <p:graphicFrame>
        <p:nvGraphicFramePr>
          <p:cNvPr id="882692" name="Group 4"/>
          <p:cNvGraphicFramePr>
            <a:graphicFrameLocks noGrp="1"/>
          </p:cNvGraphicFramePr>
          <p:nvPr/>
        </p:nvGraphicFramePr>
        <p:xfrm>
          <a:off x="1447800" y="2470150"/>
          <a:ext cx="7315200" cy="3508248"/>
        </p:xfrm>
        <a:graphic>
          <a:graphicData uri="http://schemas.openxmlformats.org/drawingml/2006/table">
            <a:tbl>
              <a:tblPr/>
              <a:tblGrid>
                <a:gridCol w="1371600"/>
                <a:gridCol w="1981200"/>
                <a:gridCol w="2209800"/>
                <a:gridCol w="1752600"/>
              </a:tblGrid>
              <a:tr h="457200">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class</a:t>
                      </a:r>
                    </a:p>
                  </a:txBody>
                  <a:tcPr horzOverflow="overflow">
                    <a:lnL cap="flat">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Student</a:t>
                      </a:r>
                    </a:p>
                  </a:txBody>
                  <a:tcPr horzOverflow="overflow">
                    <a:lnL>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Professor</a:t>
                      </a:r>
                    </a:p>
                  </a:txBody>
                  <a:tcPr horzOverflow="overflow">
                    <a:lnL>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Section</a:t>
                      </a:r>
                    </a:p>
                  </a:txBody>
                  <a:tcPr horzOverflow="overflow">
                    <a:lnL>
                      <a:noFill/>
                    </a:lnL>
                    <a:lnR cap="flat">
                      <a:noFill/>
                    </a:lnR>
                    <a:lnT cap="flat">
                      <a:noFill/>
                    </a:lnT>
                    <a:lnB>
                      <a:noFill/>
                    </a:lnB>
                    <a:lnTlToBr>
                      <a:noFill/>
                    </a:lnTlToBr>
                    <a:lnBlToTr>
                      <a:noFill/>
                    </a:lnBlToTr>
                    <a:noFill/>
                  </a:tcPr>
                </a:tc>
              </a:tr>
              <a:tr h="457200">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Attributes:</a:t>
                      </a: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studentIdentifier</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professorIdentifier</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number</a:t>
                      </a:r>
                    </a:p>
                  </a:txBody>
                  <a:tcPr horzOverflow="overflow">
                    <a:lnL>
                      <a:noFill/>
                    </a:lnL>
                    <a:lnR cap="flat">
                      <a:noFill/>
                    </a:lnR>
                    <a:lnT>
                      <a:noFill/>
                    </a:lnT>
                    <a:lnB>
                      <a:noFill/>
                    </a:lnB>
                    <a:lnTlToBr>
                      <a:noFill/>
                    </a:lnTlToBr>
                    <a:lnBlToTr>
                      <a:noFill/>
                    </a:lnBlToTr>
                    <a:noFill/>
                  </a:tcPr>
                </a:tc>
              </a:tr>
              <a:tr h="533400">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studentName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professorName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meetingTime</a:t>
                      </a:r>
                    </a:p>
                  </a:txBody>
                  <a:tcPr horzOverflow="overflow">
                    <a:lnL>
                      <a:noFill/>
                    </a:lnL>
                    <a:lnR cap="flat">
                      <a:noFill/>
                    </a:lnR>
                    <a:lnT>
                      <a:noFill/>
                    </a:lnT>
                    <a:lnB>
                      <a:noFill/>
                    </a:lnB>
                    <a:lnTlToBr>
                      <a:noFill/>
                    </a:lnTlToBr>
                    <a:lnBlToTr>
                      <a:noFill/>
                    </a:lnBlToTr>
                    <a:noFill/>
                  </a:tcPr>
                </a:tc>
              </a:tr>
              <a:tr h="457200">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studentAddress</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professorAddress</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meetingPlace</a:t>
                      </a:r>
                    </a:p>
                  </a:txBody>
                  <a:tcPr horzOverflow="overflow">
                    <a:lnL>
                      <a:noFill/>
                    </a:lnL>
                    <a:lnR cap="flat">
                      <a:noFill/>
                    </a:lnR>
                    <a:lnT>
                      <a:noFill/>
                    </a:lnT>
                    <a:lnB>
                      <a:noFill/>
                    </a:lnB>
                    <a:lnTlToBr>
                      <a:noFill/>
                    </a:lnTlToBr>
                    <a:lnBlToTr>
                      <a:noFill/>
                    </a:lnBlToTr>
                    <a:noFill/>
                  </a:tcPr>
                </a:tc>
              </a:tr>
              <a:tr h="676275">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major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classLevel</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title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maximum</a:t>
                      </a:r>
                      <a:b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b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NumberOf</a:t>
                      </a:r>
                      <a:b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b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Students</a:t>
                      </a:r>
                    </a:p>
                  </a:txBody>
                  <a:tcPr horzOverflow="overflow">
                    <a:lnL>
                      <a:noFill/>
                    </a:lnL>
                    <a:lnR cap="flat">
                      <a:noFill/>
                    </a:lnR>
                    <a:lnT>
                      <a:noFill/>
                    </a:lnT>
                    <a:lnB>
                      <a:noFill/>
                    </a:lnB>
                    <a:lnTlToBr>
                      <a:noFill/>
                    </a:lnTlToBr>
                    <a:lnBlToTr>
                      <a:noFill/>
                    </a:lnBlToTr>
                    <a:noFill/>
                  </a:tcPr>
                </a:tc>
              </a:tr>
              <a:tr h="406400">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cap="flat">
                      <a:noFill/>
                    </a:lnB>
                    <a:lnTlToBr>
                      <a:noFill/>
                    </a:lnTlToBr>
                    <a:lnBlToTr>
                      <a:noFill/>
                    </a:lnBlToTr>
                    <a:noFill/>
                  </a:tcPr>
                </a:tc>
              </a:tr>
            </a:tbl>
          </a:graphicData>
        </a:graphic>
      </p:graphicFrame>
    </p:spTree>
  </p:cSld>
  <p:clrMapOvr>
    <a:masterClrMapping/>
  </p:clrMapOvr>
  <p:transition>
    <p:cover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08263A6-41E1-49CC-90FC-25657D96E3F8}" type="slidenum">
              <a:rPr lang="en-US" altLang="zh-CN"/>
              <a:pPr/>
              <a:t>102</a:t>
            </a:fld>
            <a:endParaRPr lang="en-US" altLang="zh-CN"/>
          </a:p>
        </p:txBody>
      </p:sp>
      <p:sp>
        <p:nvSpPr>
          <p:cNvPr id="884738" name="Rectangle 2"/>
          <p:cNvSpPr>
            <a:spLocks noGrp="1" noChangeArrowheads="1"/>
          </p:cNvSpPr>
          <p:nvPr>
            <p:ph type="title"/>
          </p:nvPr>
        </p:nvSpPr>
        <p:spPr/>
        <p:txBody>
          <a:bodyPr/>
          <a:lstStyle/>
          <a:p>
            <a:r>
              <a:rPr lang="en-US" altLang="zh-CN">
                <a:ea typeface="宋体" panose="02010600030101010101" pitchFamily="2" charset="-122"/>
              </a:rPr>
              <a:t>Associations</a:t>
            </a:r>
          </a:p>
        </p:txBody>
      </p:sp>
      <p:sp>
        <p:nvSpPr>
          <p:cNvPr id="884739" name="Rectangle 3"/>
          <p:cNvSpPr>
            <a:spLocks noGrp="1" noChangeArrowheads="1"/>
          </p:cNvSpPr>
          <p:nvPr>
            <p:ph type="body" idx="1"/>
          </p:nvPr>
        </p:nvSpPr>
        <p:spPr>
          <a:xfrm>
            <a:off x="1066800" y="2462213"/>
            <a:ext cx="7848600" cy="3103562"/>
          </a:xfrm>
        </p:spPr>
        <p:txBody>
          <a:bodyPr/>
          <a:lstStyle/>
          <a:p>
            <a:pPr marL="573088" indent="-533400">
              <a:buFontTx/>
              <a:buNone/>
            </a:pPr>
            <a:r>
              <a:rPr lang="en-US" altLang="zh-CN" sz="2800">
                <a:solidFill>
                  <a:schemeClr val="tx1"/>
                </a:solidFill>
                <a:ea typeface="宋体" panose="02010600030101010101" pitchFamily="2" charset="-122"/>
              </a:rPr>
              <a:t>     Identifying and adding associations to the domain model</a:t>
            </a:r>
          </a:p>
          <a:p>
            <a:pPr marL="573088" indent="-533400">
              <a:buFontTx/>
              <a:buNone/>
            </a:pPr>
            <a:r>
              <a:rPr lang="en-US" altLang="zh-CN" sz="2800">
                <a:solidFill>
                  <a:schemeClr val="tx1"/>
                </a:solidFill>
                <a:ea typeface="宋体" panose="02010600030101010101" pitchFamily="2" charset="-122"/>
              </a:rPr>
              <a:t>      </a:t>
            </a:r>
            <a:r>
              <a:rPr lang="zh-CN" altLang="en-US" sz="2800">
                <a:solidFill>
                  <a:schemeClr val="tx1"/>
                </a:solidFill>
                <a:ea typeface="宋体" panose="02010600030101010101" pitchFamily="2" charset="-122"/>
              </a:rPr>
              <a:t>识别关联</a:t>
            </a:r>
          </a:p>
          <a:p>
            <a:pPr marL="573088" indent="-533400">
              <a:buFontTx/>
              <a:buNone/>
            </a:pPr>
            <a:endParaRPr lang="en-US" altLang="zh-CN" sz="2800">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687A830-8ED0-4472-9D56-8FC11812100E}" type="slidenum">
              <a:rPr lang="en-US" altLang="zh-CN"/>
              <a:pPr/>
              <a:t>103</a:t>
            </a:fld>
            <a:endParaRPr lang="en-US" altLang="zh-CN"/>
          </a:p>
        </p:txBody>
      </p:sp>
      <p:sp>
        <p:nvSpPr>
          <p:cNvPr id="888834" name="Rectangle 2"/>
          <p:cNvSpPr>
            <a:spLocks noGrp="1" noChangeArrowheads="1"/>
          </p:cNvSpPr>
          <p:nvPr>
            <p:ph type="title"/>
          </p:nvPr>
        </p:nvSpPr>
        <p:spPr/>
        <p:txBody>
          <a:bodyPr/>
          <a:lstStyle/>
          <a:p>
            <a:r>
              <a:rPr lang="zh-CN" altLang="en-US">
                <a:ea typeface="宋体" panose="02010600030101010101" pitchFamily="2" charset="-122"/>
              </a:rPr>
              <a:t>类  </a:t>
            </a:r>
            <a:r>
              <a:rPr lang="en-US" altLang="zh-CN">
                <a:ea typeface="宋体" panose="02010600030101010101" pitchFamily="2" charset="-122"/>
              </a:rPr>
              <a:t>Class</a:t>
            </a:r>
          </a:p>
        </p:txBody>
      </p:sp>
      <p:pic>
        <p:nvPicPr>
          <p:cNvPr id="888835"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362200" y="4572000"/>
            <a:ext cx="1676400" cy="159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8836" name="AutoShape 4"/>
          <p:cNvSpPr>
            <a:spLocks noChangeArrowheads="1"/>
          </p:cNvSpPr>
          <p:nvPr/>
        </p:nvSpPr>
        <p:spPr bwMode="auto">
          <a:xfrm>
            <a:off x="4114800" y="2133600"/>
            <a:ext cx="2514600" cy="2133600"/>
          </a:xfrm>
          <a:prstGeom prst="cloudCallout">
            <a:avLst>
              <a:gd name="adj1" fmla="val -62185"/>
              <a:gd name="adj2" fmla="val 58856"/>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a:solidFill>
                  <a:srgbClr val="336699"/>
                </a:solidFill>
                <a:ea typeface="宋体" panose="02010600030101010101" pitchFamily="2" charset="-122"/>
              </a:rPr>
              <a:t>Class</a:t>
            </a:r>
            <a:endParaRPr lang="en-US" altLang="zh-CN" sz="1800" b="1">
              <a:latin typeface="Tahoma" panose="020B0604030504040204" pitchFamily="34" charset="0"/>
              <a:ea typeface="黑体" panose="02010609060101010101" pitchFamily="49" charset="-122"/>
            </a:endParaRPr>
          </a:p>
          <a:p>
            <a:pPr algn="ctr"/>
            <a:r>
              <a:rPr lang="zh-CN" altLang="en-US" sz="1800" b="1">
                <a:latin typeface="Tahoma" panose="020B0604030504040204" pitchFamily="34" charset="0"/>
                <a:ea typeface="黑体" panose="02010609060101010101" pitchFamily="49" charset="-122"/>
              </a:rPr>
              <a:t>？？？？</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8E04C79-452F-4D7F-B5F5-4875DBCE334D}" type="slidenum">
              <a:rPr lang="en-US" altLang="zh-CN"/>
              <a:pPr/>
              <a:t>104</a:t>
            </a:fld>
            <a:endParaRPr lang="en-US" altLang="zh-CN"/>
          </a:p>
        </p:txBody>
      </p:sp>
      <p:sp>
        <p:nvSpPr>
          <p:cNvPr id="890882" name="Rectangle 2"/>
          <p:cNvSpPr>
            <a:spLocks noGrp="1" noChangeArrowheads="1"/>
          </p:cNvSpPr>
          <p:nvPr>
            <p:ph type="title"/>
          </p:nvPr>
        </p:nvSpPr>
        <p:spPr/>
        <p:txBody>
          <a:bodyPr/>
          <a:lstStyle/>
          <a:p>
            <a:r>
              <a:rPr lang="en-US" altLang="zh-CN">
                <a:ea typeface="宋体" panose="02010600030101010101" pitchFamily="2" charset="-122"/>
              </a:rPr>
              <a:t>Finding Classes </a:t>
            </a:r>
            <a:endParaRPr lang="en-US" altLang="zh-CN" baseline="-25000">
              <a:ea typeface="宋体" panose="02010600030101010101" pitchFamily="2" charset="-122"/>
            </a:endParaRPr>
          </a:p>
        </p:txBody>
      </p:sp>
      <p:sp>
        <p:nvSpPr>
          <p:cNvPr id="890883" name="Rectangle 3"/>
          <p:cNvSpPr>
            <a:spLocks noGrp="1" noChangeArrowheads="1"/>
          </p:cNvSpPr>
          <p:nvPr>
            <p:ph type="body" idx="1"/>
          </p:nvPr>
        </p:nvSpPr>
        <p:spPr>
          <a:xfrm>
            <a:off x="1447800" y="1524000"/>
            <a:ext cx="7467600" cy="4525963"/>
          </a:xfrm>
        </p:spPr>
        <p:txBody>
          <a:bodyPr/>
          <a:lstStyle/>
          <a:p>
            <a:pPr marL="609600" indent="-609600">
              <a:lnSpc>
                <a:spcPct val="80000"/>
              </a:lnSpc>
              <a:buFontTx/>
              <a:buNone/>
            </a:pPr>
            <a:endParaRPr lang="en-US" altLang="zh-CN" sz="1200">
              <a:solidFill>
                <a:schemeClr val="tx1"/>
              </a:solidFill>
              <a:ea typeface="宋体" panose="02010600030101010101" pitchFamily="2" charset="-122"/>
            </a:endParaRPr>
          </a:p>
          <a:p>
            <a:pPr marL="609600" indent="-609600">
              <a:lnSpc>
                <a:spcPct val="80000"/>
              </a:lnSpc>
              <a:buFontTx/>
              <a:buNone/>
            </a:pPr>
            <a:r>
              <a:rPr lang="en-US" altLang="zh-CN" sz="2800">
                <a:solidFill>
                  <a:schemeClr val="tx1"/>
                </a:solidFill>
                <a:ea typeface="宋体" panose="02010600030101010101" pitchFamily="2" charset="-122"/>
              </a:rPr>
              <a:t>1.  </a:t>
            </a:r>
            <a:r>
              <a:rPr lang="zh-CN" altLang="en-US" sz="2800">
                <a:solidFill>
                  <a:schemeClr val="tx1"/>
                </a:solidFill>
                <a:ea typeface="宋体" panose="02010600030101010101" pitchFamily="2" charset="-122"/>
              </a:rPr>
              <a:t>可以从用例的事件流开始，看看事件流中的名词即可知道某些类。</a:t>
            </a:r>
          </a:p>
          <a:p>
            <a:pPr marL="609600" indent="-609600">
              <a:lnSpc>
                <a:spcPct val="80000"/>
              </a:lnSpc>
              <a:buFontTx/>
              <a:buAutoNum type="arabicPeriod" startAt="2"/>
            </a:pPr>
            <a:r>
              <a:rPr lang="zh-CN" altLang="en-US" sz="2800">
                <a:solidFill>
                  <a:schemeClr val="tx1"/>
                </a:solidFill>
                <a:ea typeface="宋体" panose="02010600030101010101" pitchFamily="2" charset="-122"/>
              </a:rPr>
              <a:t>检查交互图中的对象，通过对象的共性寻找类。</a:t>
            </a:r>
            <a:r>
              <a:rPr kumimoji="1" lang="zh-CN" altLang="en-US" sz="2800">
                <a:solidFill>
                  <a:schemeClr val="tx1"/>
                </a:solidFill>
                <a:ea typeface="宋体" panose="02010600030101010101" pitchFamily="2" charset="-122"/>
              </a:rPr>
              <a:t>另外，顺序图和协作图中每一个对象都要映射到相应的类。 </a:t>
            </a:r>
            <a:endParaRPr lang="zh-CN" altLang="en-US" sz="2800">
              <a:solidFill>
                <a:schemeClr val="tx1"/>
              </a:solidFill>
              <a:ea typeface="宋体" panose="02010600030101010101" pitchFamily="2" charset="-122"/>
            </a:endParaRPr>
          </a:p>
          <a:p>
            <a:pPr marL="609600" indent="-609600">
              <a:lnSpc>
                <a:spcPct val="80000"/>
              </a:lnSpc>
              <a:buFontTx/>
              <a:buAutoNum type="arabicPeriod" startAt="2"/>
            </a:pPr>
            <a:r>
              <a:rPr lang="zh-CN" altLang="en-US" sz="2800">
                <a:solidFill>
                  <a:schemeClr val="tx1"/>
                </a:solidFill>
                <a:ea typeface="宋体" panose="02010600030101010101" pitchFamily="2" charset="-122"/>
              </a:rPr>
              <a:t>当系统需要存储与某个类相关的数据以备响应未来每个事件时，应将该类包含到域模型中。</a:t>
            </a:r>
          </a:p>
          <a:p>
            <a:pPr marL="609600" indent="-609600">
              <a:lnSpc>
                <a:spcPct val="80000"/>
              </a:lnSpc>
              <a:buFontTx/>
              <a:buNone/>
            </a:pPr>
            <a:r>
              <a:rPr lang="en-US" altLang="zh-CN" sz="2800">
                <a:solidFill>
                  <a:schemeClr val="tx1"/>
                </a:solidFill>
                <a:ea typeface="宋体" panose="02010600030101010101" pitchFamily="2" charset="-122"/>
              </a:rPr>
              <a:t>Eg. </a:t>
            </a:r>
            <a:r>
              <a:rPr lang="zh-CN" altLang="en-US" sz="2800">
                <a:solidFill>
                  <a:schemeClr val="tx1"/>
                </a:solidFill>
                <a:ea typeface="宋体" panose="02010600030101010101" pitchFamily="2" charset="-122"/>
              </a:rPr>
              <a:t>为了把某个学生登记到某个班级，系统必须知道这个学生的姓名等相关信息，所以学生就是确定的类。</a:t>
            </a:r>
          </a:p>
          <a:p>
            <a:pPr marL="609600" indent="-609600">
              <a:lnSpc>
                <a:spcPct val="80000"/>
              </a:lnSpc>
              <a:buFontTx/>
              <a:buNone/>
            </a:pPr>
            <a:endParaRPr lang="zh-CN" altLang="en-US" sz="2400">
              <a:ea typeface="宋体" panose="02010600030101010101" pitchFamily="2" charset="-122"/>
            </a:endParaRPr>
          </a:p>
        </p:txBody>
      </p:sp>
      <p:pic>
        <p:nvPicPr>
          <p:cNvPr id="890884"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62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90883">
                                            <p:txEl>
                                              <p:pRg st="1" end="1"/>
                                            </p:txEl>
                                          </p:spTgt>
                                        </p:tgtEl>
                                        <p:attrNameLst>
                                          <p:attrName>style.visibility</p:attrName>
                                        </p:attrNameLst>
                                      </p:cBhvr>
                                      <p:to>
                                        <p:strVal val="visible"/>
                                      </p:to>
                                    </p:set>
                                    <p:animEffect transition="in" filter="blinds(horizontal)">
                                      <p:cBhvr>
                                        <p:cTn id="7" dur="500"/>
                                        <p:tgtEl>
                                          <p:spTgt spid="89088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90883">
                                            <p:txEl>
                                              <p:pRg st="2" end="2"/>
                                            </p:txEl>
                                          </p:spTgt>
                                        </p:tgtEl>
                                        <p:attrNameLst>
                                          <p:attrName>style.visibility</p:attrName>
                                        </p:attrNameLst>
                                      </p:cBhvr>
                                      <p:to>
                                        <p:strVal val="visible"/>
                                      </p:to>
                                    </p:set>
                                    <p:animEffect transition="in" filter="blinds(horizontal)">
                                      <p:cBhvr>
                                        <p:cTn id="10" dur="500"/>
                                        <p:tgtEl>
                                          <p:spTgt spid="89088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90884"/>
                                        </p:tgtEl>
                                        <p:attrNameLst>
                                          <p:attrName>style.visibility</p:attrName>
                                        </p:attrNameLst>
                                      </p:cBhvr>
                                      <p:to>
                                        <p:strVal val="visible"/>
                                      </p:to>
                                    </p:set>
                                    <p:animEffect transition="in" filter="blinds(horizontal)">
                                      <p:cBhvr>
                                        <p:cTn id="15" dur="500"/>
                                        <p:tgtEl>
                                          <p:spTgt spid="890884"/>
                                        </p:tgtEl>
                                      </p:cBhvr>
                                    </p:animEffect>
                                  </p:childTnLst>
                                </p:cTn>
                              </p:par>
                              <p:par>
                                <p:cTn id="16" presetID="3" presetClass="entr" presetSubtype="10" fill="hold" nodeType="withEffect">
                                  <p:stCondLst>
                                    <p:cond delay="0"/>
                                  </p:stCondLst>
                                  <p:childTnLst>
                                    <p:set>
                                      <p:cBhvr>
                                        <p:cTn id="17" dur="1" fill="hold">
                                          <p:stCondLst>
                                            <p:cond delay="0"/>
                                          </p:stCondLst>
                                        </p:cTn>
                                        <p:tgtEl>
                                          <p:spTgt spid="890883">
                                            <p:txEl>
                                              <p:pRg st="3" end="3"/>
                                            </p:txEl>
                                          </p:spTgt>
                                        </p:tgtEl>
                                        <p:attrNameLst>
                                          <p:attrName>style.visibility</p:attrName>
                                        </p:attrNameLst>
                                      </p:cBhvr>
                                      <p:to>
                                        <p:strVal val="visible"/>
                                      </p:to>
                                    </p:set>
                                    <p:animEffect transition="in" filter="blinds(horizontal)">
                                      <p:cBhvr>
                                        <p:cTn id="18" dur="500"/>
                                        <p:tgtEl>
                                          <p:spTgt spid="8908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8B67C18-D27C-40F4-81F8-4E24D8E32CE9}" type="slidenum">
              <a:rPr lang="en-US" altLang="zh-CN"/>
              <a:pPr/>
              <a:t>105</a:t>
            </a:fld>
            <a:endParaRPr lang="en-US" altLang="zh-CN"/>
          </a:p>
        </p:txBody>
      </p:sp>
      <p:sp>
        <p:nvSpPr>
          <p:cNvPr id="892930" name="Rectangle 2"/>
          <p:cNvSpPr>
            <a:spLocks noGrp="1" noChangeArrowheads="1"/>
          </p:cNvSpPr>
          <p:nvPr>
            <p:ph type="title"/>
          </p:nvPr>
        </p:nvSpPr>
        <p:spPr/>
        <p:txBody>
          <a:bodyPr/>
          <a:lstStyle/>
          <a:p>
            <a:r>
              <a:rPr lang="en-US" altLang="zh-CN">
                <a:ea typeface="宋体" panose="02010600030101010101" pitchFamily="2" charset="-122"/>
              </a:rPr>
              <a:t>Finding classes </a:t>
            </a:r>
            <a:endParaRPr lang="en-US" altLang="zh-CN" baseline="-25000">
              <a:ea typeface="宋体" panose="02010600030101010101" pitchFamily="2" charset="-122"/>
            </a:endParaRPr>
          </a:p>
        </p:txBody>
      </p:sp>
      <p:sp>
        <p:nvSpPr>
          <p:cNvPr id="892931" name="Rectangle 3"/>
          <p:cNvSpPr>
            <a:spLocks noGrp="1" noChangeArrowheads="1"/>
          </p:cNvSpPr>
          <p:nvPr>
            <p:ph type="body" idx="1"/>
          </p:nvPr>
        </p:nvSpPr>
        <p:spPr>
          <a:xfrm>
            <a:off x="1447800" y="1524000"/>
            <a:ext cx="7162800" cy="4525963"/>
          </a:xfrm>
        </p:spPr>
        <p:txBody>
          <a:bodyPr/>
          <a:lstStyle/>
          <a:p>
            <a:pPr marL="609600" indent="-609600">
              <a:buFontTx/>
              <a:buNone/>
            </a:pPr>
            <a:r>
              <a:rPr lang="en-US" altLang="zh-CN">
                <a:solidFill>
                  <a:schemeClr val="tx1"/>
                </a:solidFill>
                <a:ea typeface="宋体" panose="02010600030101010101" pitchFamily="2" charset="-122"/>
              </a:rPr>
              <a:t>4.</a:t>
            </a:r>
            <a:r>
              <a:rPr lang="zh-CN" altLang="en-US">
                <a:solidFill>
                  <a:schemeClr val="tx1"/>
                </a:solidFill>
                <a:ea typeface="宋体" panose="02010600030101010101" pitchFamily="2" charset="-122"/>
              </a:rPr>
              <a:t> </a:t>
            </a:r>
            <a:r>
              <a:rPr kumimoji="1" lang="zh-CN" altLang="en-US">
                <a:solidFill>
                  <a:schemeClr val="tx1"/>
                </a:solidFill>
                <a:ea typeface="宋体" panose="02010600030101010101" pitchFamily="2" charset="-122"/>
              </a:rPr>
              <a:t>每个参与者都要为一个类？</a:t>
            </a:r>
          </a:p>
          <a:p>
            <a:pPr marL="609600" indent="-609600">
              <a:buFontTx/>
              <a:buNone/>
            </a:pPr>
            <a:r>
              <a:rPr lang="en-US" altLang="zh-CN">
                <a:solidFill>
                  <a:schemeClr val="tx1"/>
                </a:solidFill>
                <a:ea typeface="宋体" panose="02010600030101010101" pitchFamily="2" charset="-122"/>
              </a:rPr>
              <a:t>      Eg.</a:t>
            </a:r>
            <a:r>
              <a:rPr lang="zh-CN" altLang="en-US">
                <a:solidFill>
                  <a:schemeClr val="tx1"/>
                </a:solidFill>
                <a:ea typeface="宋体" panose="02010600030101010101" pitchFamily="2" charset="-122"/>
              </a:rPr>
              <a:t>一些外部系统的参与者</a:t>
            </a:r>
          </a:p>
          <a:p>
            <a:pPr marL="609600" indent="-609600">
              <a:buFontTx/>
              <a:buNone/>
            </a:pPr>
            <a:r>
              <a:rPr lang="zh-CN" altLang="en-US">
                <a:solidFill>
                  <a:schemeClr val="tx1"/>
                </a:solidFill>
                <a:ea typeface="宋体" panose="02010600030101010101" pitchFamily="2" charset="-122"/>
              </a:rPr>
              <a:t>    但是并非每个参与者都要为一个类</a:t>
            </a:r>
          </a:p>
          <a:p>
            <a:pPr marL="609600" indent="-609600">
              <a:buFontTx/>
              <a:buNone/>
            </a:pPr>
            <a:r>
              <a:rPr lang="en-US" altLang="zh-CN">
                <a:solidFill>
                  <a:schemeClr val="tx1"/>
                </a:solidFill>
                <a:ea typeface="宋体" panose="02010600030101010101" pitchFamily="2" charset="-122"/>
              </a:rPr>
              <a:t>5.</a:t>
            </a:r>
            <a:r>
              <a:rPr lang="zh-CN" altLang="en-US">
                <a:solidFill>
                  <a:schemeClr val="tx1"/>
                </a:solidFill>
                <a:ea typeface="宋体" panose="02010600030101010101" pitchFamily="2" charset="-122"/>
              </a:rPr>
              <a:t>注意区分类和类的属性</a:t>
            </a:r>
          </a:p>
          <a:p>
            <a:pPr marL="609600" indent="-609600">
              <a:buFontTx/>
              <a:buNone/>
            </a:pPr>
            <a:r>
              <a:rPr lang="en-US" altLang="zh-CN">
                <a:solidFill>
                  <a:schemeClr val="tx1"/>
                </a:solidFill>
                <a:ea typeface="宋体" panose="02010600030101010101" pitchFamily="2" charset="-122"/>
              </a:rPr>
              <a:t>6.</a:t>
            </a:r>
            <a:r>
              <a:rPr lang="zh-CN" altLang="en-US">
                <a:solidFill>
                  <a:schemeClr val="tx1"/>
                </a:solidFill>
                <a:ea typeface="宋体" panose="02010600030101010101" pitchFamily="2" charset="-122"/>
              </a:rPr>
              <a:t>寻找类时要考虑三种不同的构造型：</a:t>
            </a:r>
            <a:r>
              <a:rPr lang="en-US" altLang="zh-CN">
                <a:solidFill>
                  <a:schemeClr val="tx1"/>
                </a:solidFill>
                <a:ea typeface="宋体" panose="02010600030101010101" pitchFamily="2" charset="-122"/>
              </a:rPr>
              <a:t>Boundary</a:t>
            </a:r>
            <a:r>
              <a:rPr lang="zh-CN" altLang="en-US">
                <a:solidFill>
                  <a:schemeClr val="tx1"/>
                </a:solidFill>
                <a:ea typeface="宋体" panose="02010600030101010101" pitchFamily="2" charset="-122"/>
              </a:rPr>
              <a:t>，</a:t>
            </a:r>
            <a:r>
              <a:rPr lang="en-US" altLang="zh-CN">
                <a:solidFill>
                  <a:schemeClr val="tx1"/>
                </a:solidFill>
                <a:ea typeface="宋体" panose="02010600030101010101" pitchFamily="2" charset="-122"/>
              </a:rPr>
              <a:t>Control</a:t>
            </a:r>
            <a:r>
              <a:rPr lang="zh-CN" altLang="en-US">
                <a:solidFill>
                  <a:schemeClr val="tx1"/>
                </a:solidFill>
                <a:ea typeface="宋体" panose="02010600030101010101" pitchFamily="2" charset="-122"/>
              </a:rPr>
              <a:t>，</a:t>
            </a:r>
            <a:r>
              <a:rPr lang="en-US" altLang="zh-CN">
                <a:solidFill>
                  <a:schemeClr val="tx1"/>
                </a:solidFill>
                <a:ea typeface="宋体" panose="02010600030101010101" pitchFamily="2" charset="-122"/>
              </a:rPr>
              <a:t>Entity</a:t>
            </a:r>
            <a:r>
              <a:rPr lang="zh-CN" altLang="en-US">
                <a:solidFill>
                  <a:schemeClr val="tx1"/>
                </a:solidFill>
                <a:ea typeface="宋体" panose="02010600030101010101" pitchFamily="2" charset="-122"/>
              </a:rPr>
              <a:t>。</a:t>
            </a:r>
          </a:p>
          <a:p>
            <a:pPr marL="609600" indent="-609600">
              <a:buFontTx/>
              <a:buNone/>
            </a:pPr>
            <a:endParaRPr lang="zh-CN" altLang="en-US">
              <a:solidFill>
                <a:schemeClr val="tx1"/>
              </a:solidFill>
              <a:ea typeface="宋体" panose="02010600030101010101" pitchFamily="2" charset="-122"/>
            </a:endParaRPr>
          </a:p>
        </p:txBody>
      </p:sp>
      <p:pic>
        <p:nvPicPr>
          <p:cNvPr id="892932"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576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92932"/>
                                        </p:tgtEl>
                                        <p:attrNameLst>
                                          <p:attrName>style.visibility</p:attrName>
                                        </p:attrNameLst>
                                      </p:cBhvr>
                                      <p:to>
                                        <p:strVal val="visible"/>
                                      </p:to>
                                    </p:set>
                                    <p:animEffect transition="in" filter="blinds(horizontal)">
                                      <p:cBhvr>
                                        <p:cTn id="7" dur="500"/>
                                        <p:tgtEl>
                                          <p:spTgt spid="892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2931">
                                            <p:txEl>
                                              <p:pRg st="0" end="0"/>
                                            </p:txEl>
                                          </p:spTgt>
                                        </p:tgtEl>
                                        <p:attrNameLst>
                                          <p:attrName>style.visibility</p:attrName>
                                        </p:attrNameLst>
                                      </p:cBhvr>
                                      <p:to>
                                        <p:strVal val="visible"/>
                                      </p:to>
                                    </p:set>
                                    <p:animEffect transition="in" filter="blinds(horizontal)">
                                      <p:cBhvr>
                                        <p:cTn id="12" dur="500"/>
                                        <p:tgtEl>
                                          <p:spTgt spid="8929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2931">
                                            <p:txEl>
                                              <p:pRg st="1" end="1"/>
                                            </p:txEl>
                                          </p:spTgt>
                                        </p:tgtEl>
                                        <p:attrNameLst>
                                          <p:attrName>style.visibility</p:attrName>
                                        </p:attrNameLst>
                                      </p:cBhvr>
                                      <p:to>
                                        <p:strVal val="visible"/>
                                      </p:to>
                                    </p:set>
                                    <p:animEffect transition="in" filter="blinds(horizontal)">
                                      <p:cBhvr>
                                        <p:cTn id="17" dur="500"/>
                                        <p:tgtEl>
                                          <p:spTgt spid="8929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92931">
                                            <p:txEl>
                                              <p:pRg st="2" end="2"/>
                                            </p:txEl>
                                          </p:spTgt>
                                        </p:tgtEl>
                                        <p:attrNameLst>
                                          <p:attrName>style.visibility</p:attrName>
                                        </p:attrNameLst>
                                      </p:cBhvr>
                                      <p:to>
                                        <p:strVal val="visible"/>
                                      </p:to>
                                    </p:set>
                                    <p:animEffect transition="in" filter="blinds(horizontal)">
                                      <p:cBhvr>
                                        <p:cTn id="22" dur="500"/>
                                        <p:tgtEl>
                                          <p:spTgt spid="89293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2931">
                                            <p:txEl>
                                              <p:pRg st="3" end="3"/>
                                            </p:txEl>
                                          </p:spTgt>
                                        </p:tgtEl>
                                        <p:attrNameLst>
                                          <p:attrName>style.visibility</p:attrName>
                                        </p:attrNameLst>
                                      </p:cBhvr>
                                      <p:to>
                                        <p:strVal val="visible"/>
                                      </p:to>
                                    </p:set>
                                    <p:animEffect transition="in" filter="blinds(horizontal)">
                                      <p:cBhvr>
                                        <p:cTn id="27" dur="500"/>
                                        <p:tgtEl>
                                          <p:spTgt spid="89293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92931">
                                            <p:txEl>
                                              <p:pRg st="4" end="4"/>
                                            </p:txEl>
                                          </p:spTgt>
                                        </p:tgtEl>
                                        <p:attrNameLst>
                                          <p:attrName>style.visibility</p:attrName>
                                        </p:attrNameLst>
                                      </p:cBhvr>
                                      <p:to>
                                        <p:strVal val="visible"/>
                                      </p:to>
                                    </p:set>
                                    <p:animEffect transition="in" filter="blinds(horizontal)">
                                      <p:cBhvr>
                                        <p:cTn id="32" dur="500"/>
                                        <p:tgtEl>
                                          <p:spTgt spid="8929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63D597F-A2E2-4E0E-83CF-B40584203DE4}" type="slidenum">
              <a:rPr lang="en-US" altLang="zh-CN"/>
              <a:pPr/>
              <a:t>106</a:t>
            </a:fld>
            <a:endParaRPr lang="en-US" altLang="zh-CN"/>
          </a:p>
        </p:txBody>
      </p:sp>
      <p:sp>
        <p:nvSpPr>
          <p:cNvPr id="937986"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937987" name="Rectangle 3"/>
          <p:cNvSpPr>
            <a:spLocks noGrp="1" noChangeArrowheads="1"/>
          </p:cNvSpPr>
          <p:nvPr>
            <p:ph type="body" idx="1"/>
          </p:nvPr>
        </p:nvSpPr>
        <p:spPr/>
        <p:txBody>
          <a:bodyPr/>
          <a:lstStyle/>
          <a:p>
            <a:pPr>
              <a:lnSpc>
                <a:spcPct val="80000"/>
              </a:lnSpc>
            </a:pPr>
            <a:r>
              <a:rPr lang="zh-CN" altLang="en-US" sz="2000">
                <a:ea typeface="宋体" panose="02010600030101010101" pitchFamily="2" charset="-122"/>
              </a:rPr>
              <a:t>（</a:t>
            </a:r>
            <a:r>
              <a:rPr lang="en-US" altLang="zh-CN" sz="2000">
                <a:ea typeface="宋体" panose="02010600030101010101" pitchFamily="2" charset="-122"/>
              </a:rPr>
              <a:t>1</a:t>
            </a:r>
            <a:r>
              <a:rPr lang="zh-CN" altLang="en-US" sz="2000">
                <a:ea typeface="宋体" panose="02010600030101010101" pitchFamily="2" charset="-122"/>
              </a:rPr>
              <a:t>）边界类</a:t>
            </a:r>
            <a:r>
              <a:rPr lang="en-US" altLang="zh-CN" sz="2000">
                <a:ea typeface="宋体" panose="02010600030101010101" pitchFamily="2" charset="-122"/>
              </a:rPr>
              <a:t>Boundary classes</a:t>
            </a:r>
            <a:r>
              <a:rPr lang="zh-CN" altLang="en-US" sz="2000">
                <a:ea typeface="宋体" panose="02010600030101010101" pitchFamily="2" charset="-122"/>
              </a:rPr>
              <a:t>：位于系统和外界的交界处，包括所有窗体、报表、与打印机和扫描仪等硬件的接口。寻找边界类可以查找用例，每个“参与者</a:t>
            </a:r>
            <a:r>
              <a:rPr lang="en-US" altLang="zh-CN" sz="2000">
                <a:ea typeface="宋体" panose="02010600030101010101" pitchFamily="2" charset="-122"/>
              </a:rPr>
              <a:t>—</a:t>
            </a:r>
            <a:r>
              <a:rPr lang="zh-CN" altLang="en-US" sz="2000">
                <a:ea typeface="宋体" panose="02010600030101010101" pitchFamily="2" charset="-122"/>
              </a:rPr>
              <a:t>用例”之间至少有一个边界类，有可能和别的“参与者</a:t>
            </a:r>
            <a:r>
              <a:rPr lang="en-US" altLang="zh-CN" sz="2000">
                <a:ea typeface="宋体" panose="02010600030101010101" pitchFamily="2" charset="-122"/>
              </a:rPr>
              <a:t>—</a:t>
            </a:r>
            <a:r>
              <a:rPr lang="zh-CN" altLang="en-US" sz="2000">
                <a:ea typeface="宋体" panose="02010600030101010101" pitchFamily="2" charset="-122"/>
              </a:rPr>
              <a:t>用例”共用。</a:t>
            </a:r>
          </a:p>
          <a:p>
            <a:pPr>
              <a:lnSpc>
                <a:spcPct val="80000"/>
              </a:lnSpc>
            </a:pPr>
            <a:r>
              <a:rPr lang="zh-CN" altLang="en-US" sz="2000">
                <a:ea typeface="宋体" panose="02010600030101010101" pitchFamily="2" charset="-122"/>
              </a:rPr>
              <a:t>（</a:t>
            </a:r>
            <a:r>
              <a:rPr lang="en-US" altLang="zh-CN" sz="2000">
                <a:ea typeface="宋体" panose="02010600030101010101" pitchFamily="2" charset="-122"/>
              </a:rPr>
              <a:t>2</a:t>
            </a:r>
            <a:r>
              <a:rPr lang="zh-CN" altLang="en-US" sz="2000">
                <a:ea typeface="宋体" panose="02010600030101010101" pitchFamily="2" charset="-122"/>
              </a:rPr>
              <a:t>）实体类</a:t>
            </a:r>
            <a:r>
              <a:rPr lang="en-US" altLang="zh-CN" sz="2000">
                <a:ea typeface="宋体" panose="02010600030101010101" pitchFamily="2" charset="-122"/>
              </a:rPr>
              <a:t>Entity classes</a:t>
            </a:r>
            <a:r>
              <a:rPr lang="zh-CN" altLang="en-US" sz="2000">
                <a:ea typeface="宋体" panose="02010600030101010101" pitchFamily="2" charset="-122"/>
              </a:rPr>
              <a:t>：保存要放进持续存储体的信息。实体类通常在事件流和交互图中，是对用户最有意义的类，通常用业务域术语命名。通常，数据库中可以对每个实体类生成一个表格。</a:t>
            </a:r>
          </a:p>
          <a:p>
            <a:pPr>
              <a:lnSpc>
                <a:spcPct val="80000"/>
              </a:lnSpc>
            </a:pPr>
            <a:r>
              <a:rPr lang="zh-CN" altLang="en-US" sz="2000">
                <a:ea typeface="宋体" panose="02010600030101010101" pitchFamily="2" charset="-122"/>
              </a:rPr>
              <a:t>（</a:t>
            </a:r>
            <a:r>
              <a:rPr lang="en-US" altLang="zh-CN" sz="2000">
                <a:ea typeface="宋体" panose="02010600030101010101" pitchFamily="2" charset="-122"/>
              </a:rPr>
              <a:t>3</a:t>
            </a:r>
            <a:r>
              <a:rPr lang="zh-CN" altLang="en-US" sz="2000">
                <a:ea typeface="宋体" panose="02010600030101010101" pitchFamily="2" charset="-122"/>
              </a:rPr>
              <a:t>）控制类</a:t>
            </a:r>
            <a:r>
              <a:rPr lang="en-US" altLang="zh-CN" sz="2000">
                <a:ea typeface="宋体" panose="02010600030101010101" pitchFamily="2" charset="-122"/>
              </a:rPr>
              <a:t>Contro classes</a:t>
            </a:r>
            <a:r>
              <a:rPr lang="zh-CN" altLang="en-US" sz="2000">
                <a:ea typeface="宋体" panose="02010600030101010101" pitchFamily="2" charset="-122"/>
              </a:rPr>
              <a:t>：协调其他类的工作。每个用例通常有一个控制类，控制用例中的时间的顺序。</a:t>
            </a:r>
          </a:p>
          <a:p>
            <a:pPr>
              <a:lnSpc>
                <a:spcPct val="80000"/>
              </a:lnSpc>
            </a:pPr>
            <a:r>
              <a:rPr lang="zh-CN" altLang="en-US" sz="2000">
                <a:ea typeface="宋体" panose="02010600030101010101" pitchFamily="2" charset="-122"/>
              </a:rPr>
              <a:t>注意：控制类本身不完成任何功能，其他类并不向控制类发送许多信息，而是有控制类发出许多信息，用例只是向其他类委托责任。为此，控制类也称管理类。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D3EA7D5-FA78-4055-A0F8-348A776EF2A0}" type="slidenum">
              <a:rPr lang="en-US" altLang="zh-CN"/>
              <a:pPr/>
              <a:t>107</a:t>
            </a:fld>
            <a:endParaRPr lang="en-US" altLang="zh-CN"/>
          </a:p>
        </p:txBody>
      </p:sp>
      <p:sp>
        <p:nvSpPr>
          <p:cNvPr id="871426" name="Rectangle 2"/>
          <p:cNvSpPr>
            <a:spLocks noGrp="1" noChangeArrowheads="1"/>
          </p:cNvSpPr>
          <p:nvPr>
            <p:ph type="title"/>
          </p:nvPr>
        </p:nvSpPr>
        <p:spPr>
          <a:xfrm>
            <a:off x="1295400" y="152400"/>
            <a:ext cx="7391400" cy="1020763"/>
          </a:xfrm>
        </p:spPr>
        <p:txBody>
          <a:bodyPr/>
          <a:lstStyle/>
          <a:p>
            <a:r>
              <a:rPr lang="zh-CN" altLang="en-US">
                <a:ea typeface="宋体" panose="02010600030101010101" pitchFamily="2" charset="-122"/>
              </a:rPr>
              <a:t>某大学注册系统的用例图</a:t>
            </a:r>
            <a:endParaRPr lang="en-US" altLang="zh-CN">
              <a:ea typeface="宋体" panose="02010600030101010101" pitchFamily="2" charset="-122"/>
            </a:endParaRPr>
          </a:p>
        </p:txBody>
      </p:sp>
      <p:sp>
        <p:nvSpPr>
          <p:cNvPr id="871427" name="Rectangle 3"/>
          <p:cNvSpPr>
            <a:spLocks noGrp="1" noChangeArrowheads="1"/>
          </p:cNvSpPr>
          <p:nvPr>
            <p:ph type="body" idx="1"/>
          </p:nvPr>
        </p:nvSpPr>
        <p:spPr>
          <a:xfrm>
            <a:off x="1143000" y="1447800"/>
            <a:ext cx="7696200" cy="4525963"/>
          </a:xfrm>
        </p:spPr>
        <p:txBody>
          <a:bodyPr/>
          <a:lstStyle/>
          <a:p>
            <a:pPr marL="1147763" indent="-1068388">
              <a:buFontTx/>
              <a:buNone/>
            </a:pPr>
            <a:endParaRPr lang="zh-CN" altLang="en-US" sz="2800">
              <a:solidFill>
                <a:schemeClr val="tx1"/>
              </a:solidFill>
              <a:ea typeface="宋体" panose="02010600030101010101" pitchFamily="2" charset="-122"/>
            </a:endParaRPr>
          </a:p>
          <a:p>
            <a:pPr marL="1147763" indent="-1068388">
              <a:buFontTx/>
              <a:buNone/>
            </a:pPr>
            <a:r>
              <a:rPr lang="en-US" altLang="zh-CN" sz="2800">
                <a:solidFill>
                  <a:schemeClr val="bg1"/>
                </a:solidFill>
                <a:ea typeface="宋体" panose="02010600030101010101" pitchFamily="2" charset="-122"/>
              </a:rPr>
              <a:t>.</a:t>
            </a:r>
          </a:p>
          <a:p>
            <a:pPr marL="1147763" indent="-1068388">
              <a:buFontTx/>
              <a:buNone/>
            </a:pPr>
            <a:endParaRPr lang="zh-CN" altLang="en-US" sz="2800">
              <a:solidFill>
                <a:schemeClr val="tx1"/>
              </a:solidFill>
              <a:ea typeface="宋体" panose="02010600030101010101" pitchFamily="2" charset="-122"/>
            </a:endParaRPr>
          </a:p>
        </p:txBody>
      </p:sp>
      <p:pic>
        <p:nvPicPr>
          <p:cNvPr id="871428" name="Picture 4" descr="FIG4-2"/>
          <p:cNvPicPr>
            <a:picLocks noChangeAspect="1" noChangeArrowheads="1"/>
          </p:cNvPicPr>
          <p:nvPr/>
        </p:nvPicPr>
        <p:blipFill>
          <a:blip r:embed="rId3">
            <a:extLst>
              <a:ext uri="{28A0092B-C50C-407E-A947-70E740481C1C}">
                <a14:useLocalDpi xmlns:a14="http://schemas.microsoft.com/office/drawing/2010/main" val="0"/>
              </a:ext>
            </a:extLst>
          </a:blip>
          <a:srcRect l="25572" t="11063" r="19847" b="17108"/>
          <a:stretch>
            <a:fillRect/>
          </a:stretch>
        </p:blipFill>
        <p:spPr bwMode="auto">
          <a:xfrm>
            <a:off x="1828800" y="1495425"/>
            <a:ext cx="6553200" cy="5286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32DBA123-AB44-40DB-B29A-744875FD1ED4}" type="slidenum">
              <a:rPr lang="en-US" altLang="zh-CN"/>
              <a:pPr/>
              <a:t>108</a:t>
            </a:fld>
            <a:endParaRPr lang="en-US" altLang="zh-CN"/>
          </a:p>
        </p:txBody>
      </p:sp>
      <p:sp>
        <p:nvSpPr>
          <p:cNvPr id="770050" name="Rectangle 2"/>
          <p:cNvSpPr>
            <a:spLocks noGrp="1" noChangeArrowheads="1"/>
          </p:cNvSpPr>
          <p:nvPr>
            <p:ph type="title"/>
          </p:nvPr>
        </p:nvSpPr>
        <p:spPr/>
        <p:txBody>
          <a:bodyPr/>
          <a:lstStyle/>
          <a:p>
            <a:r>
              <a:rPr lang="zh-CN" altLang="en-US">
                <a:ea typeface="宋体" panose="02010600030101010101" pitchFamily="2" charset="-122"/>
              </a:rPr>
              <a:t>某大学注册系统的域模型</a:t>
            </a:r>
          </a:p>
        </p:txBody>
      </p:sp>
      <p:sp>
        <p:nvSpPr>
          <p:cNvPr id="770051" name="Rectangle 3"/>
          <p:cNvSpPr>
            <a:spLocks noGrp="1" noChangeArrowheads="1"/>
          </p:cNvSpPr>
          <p:nvPr>
            <p:ph type="body" idx="1"/>
          </p:nvPr>
        </p:nvSpPr>
        <p:spPr/>
        <p:txBody>
          <a:bodyPr/>
          <a:lstStyle/>
          <a:p>
            <a:pPr>
              <a:lnSpc>
                <a:spcPct val="90000"/>
              </a:lnSpc>
              <a:buFontTx/>
              <a:buNone/>
            </a:pPr>
            <a:r>
              <a:rPr lang="zh-CN" altLang="en-US" sz="2800">
                <a:ea typeface="宋体" panose="02010600030101010101" pitchFamily="2" charset="-122"/>
              </a:rPr>
              <a:t>用例：提交各系班级计划</a:t>
            </a:r>
          </a:p>
          <a:p>
            <a:pPr>
              <a:lnSpc>
                <a:spcPct val="90000"/>
              </a:lnSpc>
            </a:pPr>
            <a:r>
              <a:rPr lang="zh-CN" altLang="en-US" sz="2800">
                <a:solidFill>
                  <a:schemeClr val="tx1"/>
                </a:solidFill>
                <a:ea typeface="宋体" panose="02010600030101010101" pitchFamily="2" charset="-122"/>
              </a:rPr>
              <a:t>包括类：系、系班级计划、课程、小组、教授以及他们之间的关联</a:t>
            </a:r>
          </a:p>
          <a:p>
            <a:pPr>
              <a:lnSpc>
                <a:spcPct val="90000"/>
              </a:lnSpc>
            </a:pPr>
            <a:r>
              <a:rPr lang="zh-CN" altLang="en-US" sz="2800">
                <a:solidFill>
                  <a:schemeClr val="tx1"/>
                </a:solidFill>
                <a:ea typeface="宋体" panose="02010600030101010101" pitchFamily="2" charset="-122"/>
              </a:rPr>
              <a:t>每个系规划一个系班级计划；</a:t>
            </a:r>
          </a:p>
          <a:p>
            <a:pPr>
              <a:lnSpc>
                <a:spcPct val="90000"/>
              </a:lnSpc>
            </a:pPr>
            <a:r>
              <a:rPr lang="zh-CN" altLang="en-US" sz="2800">
                <a:solidFill>
                  <a:schemeClr val="tx1"/>
                </a:solidFill>
                <a:ea typeface="宋体" panose="02010600030101010101" pitchFamily="2" charset="-122"/>
              </a:rPr>
              <a:t>系班级计划有学期、年份以及小组等很多列表，因为小组归属一个具体的系，不可能单独存在，所以他们之间的关联是组合；</a:t>
            </a:r>
          </a:p>
          <a:p>
            <a:pPr>
              <a:lnSpc>
                <a:spcPct val="90000"/>
              </a:lnSpc>
            </a:pPr>
            <a:r>
              <a:rPr lang="zh-CN" altLang="en-US" sz="2800">
                <a:solidFill>
                  <a:schemeClr val="tx1"/>
                </a:solidFill>
                <a:ea typeface="宋体" panose="02010600030101010101" pitchFamily="2" charset="-122"/>
              </a:rPr>
              <a:t>一个教授给一个小组教课；</a:t>
            </a:r>
          </a:p>
          <a:p>
            <a:pPr>
              <a:lnSpc>
                <a:spcPct val="90000"/>
              </a:lnSpc>
            </a:pPr>
            <a:r>
              <a:rPr lang="zh-CN" altLang="en-US" sz="2800">
                <a:solidFill>
                  <a:schemeClr val="tx1"/>
                </a:solidFill>
                <a:ea typeface="宋体" panose="02010600030101010101" pitchFamily="2" charset="-122"/>
              </a:rPr>
              <a:t>小组中的属性有课程编号，上课时间等，是对于某一门课程的小组，即一个课程可以是某一个小组开设的，所以是泛化；</a:t>
            </a:r>
          </a:p>
          <a:p>
            <a:pPr>
              <a:lnSpc>
                <a:spcPct val="90000"/>
              </a:lnSpc>
            </a:pPr>
            <a:endParaRPr lang="zh-CN" altLang="en-US" sz="28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0051">
                                            <p:txEl>
                                              <p:pRg st="1" end="1"/>
                                            </p:txEl>
                                          </p:spTgt>
                                        </p:tgtEl>
                                        <p:attrNameLst>
                                          <p:attrName>style.visibility</p:attrName>
                                        </p:attrNameLst>
                                      </p:cBhvr>
                                      <p:to>
                                        <p:strVal val="visible"/>
                                      </p:to>
                                    </p:set>
                                    <p:animEffect transition="in" filter="blinds(horizontal)">
                                      <p:cBhvr>
                                        <p:cTn id="7" dur="500"/>
                                        <p:tgtEl>
                                          <p:spTgt spid="7700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0051">
                                            <p:txEl>
                                              <p:pRg st="2" end="2"/>
                                            </p:txEl>
                                          </p:spTgt>
                                        </p:tgtEl>
                                        <p:attrNameLst>
                                          <p:attrName>style.visibility</p:attrName>
                                        </p:attrNameLst>
                                      </p:cBhvr>
                                      <p:to>
                                        <p:strVal val="visible"/>
                                      </p:to>
                                    </p:set>
                                    <p:animEffect transition="in" filter="blinds(horizontal)">
                                      <p:cBhvr>
                                        <p:cTn id="12" dur="500"/>
                                        <p:tgtEl>
                                          <p:spTgt spid="7700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70051">
                                            <p:txEl>
                                              <p:pRg st="3" end="3"/>
                                            </p:txEl>
                                          </p:spTgt>
                                        </p:tgtEl>
                                        <p:attrNameLst>
                                          <p:attrName>style.visibility</p:attrName>
                                        </p:attrNameLst>
                                      </p:cBhvr>
                                      <p:to>
                                        <p:strVal val="visible"/>
                                      </p:to>
                                    </p:set>
                                    <p:animEffect transition="in" filter="blinds(horizontal)">
                                      <p:cBhvr>
                                        <p:cTn id="17" dur="500"/>
                                        <p:tgtEl>
                                          <p:spTgt spid="77005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70051">
                                            <p:txEl>
                                              <p:pRg st="4" end="4"/>
                                            </p:txEl>
                                          </p:spTgt>
                                        </p:tgtEl>
                                        <p:attrNameLst>
                                          <p:attrName>style.visibility</p:attrName>
                                        </p:attrNameLst>
                                      </p:cBhvr>
                                      <p:to>
                                        <p:strVal val="visible"/>
                                      </p:to>
                                    </p:set>
                                    <p:animEffect transition="in" filter="blinds(horizontal)">
                                      <p:cBhvr>
                                        <p:cTn id="22" dur="500"/>
                                        <p:tgtEl>
                                          <p:spTgt spid="77005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70051">
                                            <p:txEl>
                                              <p:pRg st="5" end="5"/>
                                            </p:txEl>
                                          </p:spTgt>
                                        </p:tgtEl>
                                        <p:attrNameLst>
                                          <p:attrName>style.visibility</p:attrName>
                                        </p:attrNameLst>
                                      </p:cBhvr>
                                      <p:to>
                                        <p:strVal val="visible"/>
                                      </p:to>
                                    </p:set>
                                    <p:animEffect transition="in" filter="blinds(horizontal)">
                                      <p:cBhvr>
                                        <p:cTn id="27" dur="500"/>
                                        <p:tgtEl>
                                          <p:spTgt spid="7700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灯片编号占位符 5"/>
          <p:cNvSpPr>
            <a:spLocks noGrp="1"/>
          </p:cNvSpPr>
          <p:nvPr>
            <p:ph type="sldNum" sz="quarter" idx="11"/>
          </p:nvPr>
        </p:nvSpPr>
        <p:spPr/>
        <p:txBody>
          <a:bodyPr/>
          <a:lstStyle/>
          <a:p>
            <a:fld id="{B0957F78-101C-4767-9071-AB5A15CCE5CA}" type="slidenum">
              <a:rPr lang="en-US" altLang="zh-CN"/>
              <a:pPr/>
              <a:t>109</a:t>
            </a:fld>
            <a:endParaRPr lang="en-US" altLang="zh-CN"/>
          </a:p>
        </p:txBody>
      </p:sp>
      <p:sp>
        <p:nvSpPr>
          <p:cNvPr id="899074" name="Rectangle 2"/>
          <p:cNvSpPr>
            <a:spLocks noGrp="1" noChangeArrowheads="1"/>
          </p:cNvSpPr>
          <p:nvPr>
            <p:ph type="title"/>
          </p:nvPr>
        </p:nvSpPr>
        <p:spPr/>
        <p:txBody>
          <a:bodyPr/>
          <a:lstStyle/>
          <a:p>
            <a:r>
              <a:rPr lang="en-US" altLang="zh-CN">
                <a:ea typeface="宋体" panose="02010600030101010101" pitchFamily="2" charset="-122"/>
              </a:rPr>
              <a:t>Attributes </a:t>
            </a:r>
            <a:endParaRPr lang="en-US" altLang="zh-CN" sz="1600">
              <a:ea typeface="宋体" panose="02010600030101010101" pitchFamily="2" charset="-122"/>
            </a:endParaRPr>
          </a:p>
        </p:txBody>
      </p:sp>
      <p:sp>
        <p:nvSpPr>
          <p:cNvPr id="899075" name="Rectangle 3"/>
          <p:cNvSpPr>
            <a:spLocks noGrp="1" noChangeArrowheads="1"/>
          </p:cNvSpPr>
          <p:nvPr>
            <p:ph type="body" sz="half" idx="1"/>
          </p:nvPr>
        </p:nvSpPr>
        <p:spPr/>
        <p:txBody>
          <a:bodyPr/>
          <a:lstStyle/>
          <a:p>
            <a:pPr marL="533400" indent="-533400">
              <a:buFontTx/>
              <a:buNone/>
            </a:pPr>
            <a:endParaRPr lang="en-US" altLang="zh-CN" sz="2800">
              <a:solidFill>
                <a:schemeClr val="tx1"/>
              </a:solidFill>
              <a:ea typeface="宋体" panose="02010600030101010101" pitchFamily="2" charset="-122"/>
            </a:endParaRPr>
          </a:p>
          <a:p>
            <a:pPr marL="533400" indent="-533400">
              <a:buFontTx/>
              <a:buNone/>
            </a:pPr>
            <a:endParaRPr lang="en-US" altLang="zh-CN" sz="2800">
              <a:solidFill>
                <a:schemeClr val="tx1"/>
              </a:solidFill>
              <a:ea typeface="宋体" panose="02010600030101010101" pitchFamily="2" charset="-122"/>
            </a:endParaRPr>
          </a:p>
          <a:p>
            <a:pPr marL="533400" indent="-533400"/>
            <a:endParaRPr lang="en-US" altLang="zh-CN" sz="1200">
              <a:solidFill>
                <a:schemeClr val="tx1"/>
              </a:solidFill>
              <a:ea typeface="宋体" panose="02010600030101010101" pitchFamily="2" charset="-122"/>
            </a:endParaRPr>
          </a:p>
          <a:p>
            <a:pPr marL="533400" indent="-533400">
              <a:buFontTx/>
              <a:buNone/>
            </a:pPr>
            <a:endParaRPr lang="zh-CN" altLang="en-US" sz="2400">
              <a:ea typeface="宋体" panose="02010600030101010101" pitchFamily="2" charset="-122"/>
            </a:endParaRPr>
          </a:p>
        </p:txBody>
      </p:sp>
      <p:graphicFrame>
        <p:nvGraphicFramePr>
          <p:cNvPr id="899168" name="Group 96"/>
          <p:cNvGraphicFramePr>
            <a:graphicFrameLocks noGrp="1"/>
          </p:cNvGraphicFramePr>
          <p:nvPr/>
        </p:nvGraphicFramePr>
        <p:xfrm>
          <a:off x="1143000" y="1828800"/>
          <a:ext cx="7543800" cy="1767840"/>
        </p:xfrm>
        <a:graphic>
          <a:graphicData uri="http://schemas.openxmlformats.org/drawingml/2006/table">
            <a:tbl>
              <a:tblPr/>
              <a:tblGrid>
                <a:gridCol w="1414463"/>
                <a:gridCol w="2043112"/>
                <a:gridCol w="2279650"/>
                <a:gridCol w="1806575"/>
              </a:tblGrid>
              <a:tr h="350838">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class</a:t>
                      </a:r>
                    </a:p>
                  </a:txBody>
                  <a:tcPr horzOverflow="overflow">
                    <a:lnL cap="flat">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Department</a:t>
                      </a:r>
                    </a:p>
                  </a:txBody>
                  <a:tcPr horzOverflow="overflow">
                    <a:lnL>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DepartSchedule</a:t>
                      </a:r>
                    </a:p>
                  </a:txBody>
                  <a:tcPr horzOverflow="overflow">
                    <a:lnL>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a:noFill/>
                    </a:lnL>
                    <a:lnR cap="flat">
                      <a:noFill/>
                    </a:lnR>
                    <a:lnT cap="flat">
                      <a:noFill/>
                    </a:lnT>
                    <a:lnB>
                      <a:noFill/>
                    </a:lnB>
                    <a:lnTlToBr>
                      <a:noFill/>
                    </a:lnTlToBr>
                    <a:lnBlToTr>
                      <a:noFill/>
                    </a:lnBlToTr>
                    <a:noFill/>
                  </a:tcPr>
                </a:tc>
              </a:tr>
              <a:tr h="350838">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Attributes:</a:t>
                      </a: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departmentCode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term</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a:noFill/>
                    </a:lnB>
                    <a:lnTlToBr>
                      <a:noFill/>
                    </a:lnTlToBr>
                    <a:lnBlToTr>
                      <a:noFill/>
                    </a:lnBlToTr>
                    <a:noFill/>
                  </a:tcPr>
                </a:tc>
              </a:tr>
              <a:tr h="409575">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name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year</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a:noFill/>
                    </a:lnB>
                    <a:lnTlToBr>
                      <a:noFill/>
                    </a:lnTlToBr>
                    <a:lnBlToTr>
                      <a:noFill/>
                    </a:lnBlToTr>
                    <a:noFill/>
                  </a:tcPr>
                </a:tc>
              </a:tr>
              <a:tr h="398463">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cap="flat">
                      <a:noFill/>
                    </a:lnR>
                    <a:lnT>
                      <a:noFill/>
                    </a:lnT>
                    <a:lnB cap="flat">
                      <a:noFill/>
                    </a:lnB>
                    <a:lnTlToBr>
                      <a:noFill/>
                    </a:lnTlToBr>
                    <a:lnBlToTr>
                      <a:noFill/>
                    </a:lnBlToTr>
                    <a:noFill/>
                  </a:tcPr>
                </a:tc>
              </a:tr>
            </a:tbl>
          </a:graphicData>
        </a:graphic>
      </p:graphicFrame>
      <p:graphicFrame>
        <p:nvGraphicFramePr>
          <p:cNvPr id="899171" name="Group 99"/>
          <p:cNvGraphicFramePr>
            <a:graphicFrameLocks noGrp="1"/>
          </p:cNvGraphicFramePr>
          <p:nvPr>
            <p:ph sz="half" idx="2"/>
          </p:nvPr>
        </p:nvGraphicFramePr>
        <p:xfrm>
          <a:off x="1219200" y="3757613"/>
          <a:ext cx="7772400" cy="2795589"/>
        </p:xfrm>
        <a:graphic>
          <a:graphicData uri="http://schemas.openxmlformats.org/drawingml/2006/table">
            <a:tbl>
              <a:tblPr/>
              <a:tblGrid>
                <a:gridCol w="1430338"/>
                <a:gridCol w="2062162"/>
                <a:gridCol w="2301875"/>
                <a:gridCol w="1978025"/>
              </a:tblGrid>
              <a:tr h="609600">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class</a:t>
                      </a:r>
                    </a:p>
                  </a:txBody>
                  <a:tcPr horzOverflow="overflow">
                    <a:lnL cap="flat">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Course</a:t>
                      </a:r>
                    </a:p>
                  </a:txBody>
                  <a:tcPr horzOverflow="overflow">
                    <a:lnL>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Professor</a:t>
                      </a:r>
                    </a:p>
                  </a:txBody>
                  <a:tcPr horzOverflow="overflow">
                    <a:lnL>
                      <a:noFill/>
                    </a:lnL>
                    <a:lnR>
                      <a:noFill/>
                    </a:lnR>
                    <a:lnT cap="fla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Section</a:t>
                      </a:r>
                    </a:p>
                  </a:txBody>
                  <a:tcPr horzOverflow="overflow">
                    <a:lnL>
                      <a:noFill/>
                    </a:lnL>
                    <a:lnR cap="flat">
                      <a:noFill/>
                    </a:lnR>
                    <a:lnT cap="flat">
                      <a:noFill/>
                    </a:lnT>
                    <a:lnB>
                      <a:noFill/>
                    </a:lnB>
                    <a:lnTlToBr>
                      <a:noFill/>
                    </a:lnTlToBr>
                    <a:lnBlToTr>
                      <a:noFill/>
                    </a:lnBlToTr>
                    <a:noFill/>
                  </a:tcPr>
                </a:tc>
              </a:tr>
              <a:tr h="576263">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rPr>
                        <a:t>Attributes:</a:t>
                      </a: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courseNumber</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professorIdentifier</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sectionNumber</a:t>
                      </a:r>
                    </a:p>
                  </a:txBody>
                  <a:tcPr horzOverflow="overflow">
                    <a:lnL>
                      <a:noFill/>
                    </a:lnL>
                    <a:lnR cap="flat">
                      <a:noFill/>
                    </a:lnR>
                    <a:lnT>
                      <a:noFill/>
                    </a:lnT>
                    <a:lnB>
                      <a:noFill/>
                    </a:lnB>
                    <a:lnTlToBr>
                      <a:noFill/>
                    </a:lnTlToBr>
                    <a:lnBlToTr>
                      <a:noFill/>
                    </a:lnBlToTr>
                    <a:noFill/>
                  </a:tcPr>
                </a:tc>
              </a:tr>
              <a:tr h="804863">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title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professorName</a:t>
                      </a:r>
                    </a:p>
                  </a:txBody>
                  <a:tcPr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meetingTime</a:t>
                      </a:r>
                    </a:p>
                  </a:txBody>
                  <a:tcPr horzOverflow="overflow">
                    <a:lnL>
                      <a:noFill/>
                    </a:lnL>
                    <a:lnR cap="flat">
                      <a:noFill/>
                    </a:lnR>
                    <a:lnT>
                      <a:noFill/>
                    </a:lnT>
                    <a:lnB>
                      <a:noFill/>
                    </a:lnB>
                    <a:lnTlToBr>
                      <a:noFill/>
                    </a:lnTlToBr>
                    <a:lnBlToTr>
                      <a:noFill/>
                    </a:lnBlToTr>
                    <a:noFill/>
                  </a:tcPr>
                </a:tc>
              </a:tr>
              <a:tr h="804863">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8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cap="flat">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a:noFill/>
                    </a:lnL>
                    <a:lnR>
                      <a:noFill/>
                    </a:lnR>
                    <a:lnT>
                      <a:noFill/>
                    </a:lnT>
                    <a:lnB cap="flat">
                      <a:noFill/>
                    </a:lnB>
                    <a:lnTlToBr>
                      <a:noFill/>
                    </a:lnTlToBr>
                    <a:lnBlToTr>
                      <a:noFill/>
                    </a:lnBlToTr>
                    <a:noFill/>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meetingPlace</a:t>
                      </a:r>
                    </a:p>
                  </a:txBody>
                  <a:tcPr horzOverflow="overflow">
                    <a:lnL>
                      <a:noFill/>
                    </a:lnL>
                    <a:lnR cap="flat">
                      <a:noFill/>
                    </a:lnR>
                    <a:lnT>
                      <a:noFill/>
                    </a:lnT>
                    <a:lnB cap="flat">
                      <a:noFill/>
                    </a:lnB>
                    <a:lnTlToBr>
                      <a:noFill/>
                    </a:lnTlToBr>
                    <a:lnBlToTr>
                      <a:noFill/>
                    </a:lnBlToTr>
                    <a:noFill/>
                  </a:tcPr>
                </a:tc>
              </a:tr>
            </a:tbl>
          </a:graphicData>
        </a:graphic>
      </p:graphicFrame>
    </p:spTree>
  </p:cSld>
  <p:clrMapOvr>
    <a:masterClrMapping/>
  </p:clrMapOvr>
  <p:transition>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86642DB-290C-4CB4-9A27-54F50C69169A}" type="slidenum">
              <a:rPr lang="en-US" altLang="zh-CN"/>
              <a:pPr/>
              <a:t>11</a:t>
            </a:fld>
            <a:endParaRPr lang="en-US" altLang="zh-CN"/>
          </a:p>
        </p:txBody>
      </p:sp>
      <p:sp>
        <p:nvSpPr>
          <p:cNvPr id="310274"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Event Analysis</a:t>
            </a:r>
          </a:p>
        </p:txBody>
      </p:sp>
      <p:sp>
        <p:nvSpPr>
          <p:cNvPr id="310275" name="Rectangle 3"/>
          <p:cNvSpPr>
            <a:spLocks noGrp="1" noChangeArrowheads="1"/>
          </p:cNvSpPr>
          <p:nvPr>
            <p:ph type="body" idx="1"/>
          </p:nvPr>
        </p:nvSpPr>
        <p:spPr>
          <a:xfrm>
            <a:off x="1219200" y="1524000"/>
            <a:ext cx="7848600" cy="4648200"/>
          </a:xfrm>
        </p:spPr>
        <p:txBody>
          <a:bodyPr/>
          <a:lstStyle/>
          <a:p>
            <a:pPr marL="533400" indent="-533400">
              <a:lnSpc>
                <a:spcPct val="80000"/>
              </a:lnSpc>
              <a:buFontTx/>
              <a:buNone/>
              <a:tabLst>
                <a:tab pos="339725" algn="l"/>
              </a:tabLst>
            </a:pPr>
            <a:r>
              <a:rPr lang="en-US" altLang="zh-CN" sz="2800">
                <a:solidFill>
                  <a:schemeClr val="tx1"/>
                </a:solidFill>
                <a:ea typeface="宋体" panose="02010600030101010101" pitchFamily="2" charset="-122"/>
              </a:rPr>
              <a:t>Event analysis creates a system description by identifying:</a:t>
            </a:r>
          </a:p>
          <a:p>
            <a:pPr marL="533400" indent="-533400">
              <a:lnSpc>
                <a:spcPct val="80000"/>
              </a:lnSpc>
              <a:buFontTx/>
              <a:buNone/>
              <a:tabLst>
                <a:tab pos="339725" algn="l"/>
              </a:tabLst>
            </a:pPr>
            <a:r>
              <a:rPr lang="zh-CN" altLang="en-US" sz="2800">
                <a:solidFill>
                  <a:schemeClr val="tx1"/>
                </a:solidFill>
                <a:ea typeface="宋体" panose="02010600030101010101" pitchFamily="2" charset="-122"/>
              </a:rPr>
              <a:t>事件分析通过确定以下信息创建系统描述：</a:t>
            </a:r>
          </a:p>
          <a:p>
            <a:pPr marL="533400" indent="-533400">
              <a:lnSpc>
                <a:spcPct val="80000"/>
              </a:lnSpc>
              <a:buFontTx/>
              <a:buNone/>
              <a:tabLst>
                <a:tab pos="339725" algn="l"/>
              </a:tabLst>
            </a:pPr>
            <a:endParaRPr lang="en-US" altLang="zh-CN" sz="1600">
              <a:solidFill>
                <a:schemeClr val="tx1"/>
              </a:solidFill>
              <a:ea typeface="宋体" panose="02010600030101010101" pitchFamily="2" charset="-122"/>
            </a:endParaRPr>
          </a:p>
          <a:p>
            <a:pPr marL="533400" indent="-533400">
              <a:lnSpc>
                <a:spcPct val="80000"/>
              </a:lnSpc>
              <a:spcAft>
                <a:spcPct val="10000"/>
              </a:spcAft>
              <a:buFontTx/>
              <a:buAutoNum type="arabicPeriod"/>
              <a:tabLst>
                <a:tab pos="339725" algn="l"/>
              </a:tabLst>
            </a:pPr>
            <a:r>
              <a:rPr lang="en-US" altLang="zh-CN" sz="2800">
                <a:solidFill>
                  <a:schemeClr val="tx1"/>
                </a:solidFill>
                <a:ea typeface="宋体" panose="02010600030101010101" pitchFamily="2" charset="-122"/>
              </a:rPr>
              <a:t>The</a:t>
            </a:r>
            <a:r>
              <a:rPr lang="en-US" altLang="zh-CN" sz="2800">
                <a:ea typeface="宋体" panose="02010600030101010101" pitchFamily="2" charset="-122"/>
              </a:rPr>
              <a:t> events </a:t>
            </a:r>
            <a:r>
              <a:rPr lang="en-US" altLang="zh-CN" sz="2800">
                <a:solidFill>
                  <a:schemeClr val="tx1"/>
                </a:solidFill>
                <a:ea typeface="宋体" panose="02010600030101010101" pitchFamily="2" charset="-122"/>
              </a:rPr>
              <a:t>to which the system is expected to respond</a:t>
            </a:r>
          </a:p>
          <a:p>
            <a:pPr marL="533400" indent="-533400">
              <a:lnSpc>
                <a:spcPct val="80000"/>
              </a:lnSpc>
              <a:buFontTx/>
              <a:buAutoNum type="arabicPeriod"/>
              <a:tabLst>
                <a:tab pos="339725" algn="l"/>
              </a:tabLst>
            </a:pPr>
            <a:r>
              <a:rPr lang="en-US" altLang="zh-CN" sz="2800">
                <a:solidFill>
                  <a:schemeClr val="tx1"/>
                </a:solidFill>
                <a:ea typeface="宋体" panose="02010600030101010101" pitchFamily="2" charset="-122"/>
              </a:rPr>
              <a:t>The</a:t>
            </a:r>
            <a:r>
              <a:rPr lang="en-US" altLang="zh-CN" sz="2800">
                <a:ea typeface="宋体" panose="02010600030101010101" pitchFamily="2" charset="-122"/>
              </a:rPr>
              <a:t> incoming message (event flow </a:t>
            </a:r>
            <a:r>
              <a:rPr lang="en-US" altLang="zh-CN" sz="2800">
                <a:solidFill>
                  <a:schemeClr val="tx1"/>
                </a:solidFill>
                <a:ea typeface="宋体" panose="02010600030101010101" pitchFamily="2" charset="-122"/>
              </a:rPr>
              <a:t>or</a:t>
            </a:r>
            <a:r>
              <a:rPr lang="en-US" altLang="zh-CN" sz="2800">
                <a:ea typeface="宋体" panose="02010600030101010101" pitchFamily="2" charset="-122"/>
              </a:rPr>
              <a:t> </a:t>
            </a:r>
          </a:p>
          <a:p>
            <a:pPr marL="533400" indent="-533400">
              <a:lnSpc>
                <a:spcPct val="80000"/>
              </a:lnSpc>
              <a:spcAft>
                <a:spcPct val="10000"/>
              </a:spcAft>
              <a:buFontTx/>
              <a:buNone/>
              <a:tabLst>
                <a:tab pos="339725" algn="l"/>
              </a:tabLst>
            </a:pPr>
            <a:r>
              <a:rPr lang="en-US" altLang="zh-CN" sz="2800">
                <a:ea typeface="宋体" panose="02010600030101010101" pitchFamily="2" charset="-122"/>
              </a:rPr>
              <a:t>		data flow) </a:t>
            </a:r>
            <a:r>
              <a:rPr lang="en-US" altLang="zh-CN" sz="2800">
                <a:solidFill>
                  <a:schemeClr val="tx1"/>
                </a:solidFill>
                <a:ea typeface="宋体" panose="02010600030101010101" pitchFamily="2" charset="-122"/>
              </a:rPr>
              <a:t>associated with each event</a:t>
            </a:r>
          </a:p>
          <a:p>
            <a:pPr marL="533400" indent="-533400">
              <a:lnSpc>
                <a:spcPct val="80000"/>
              </a:lnSpc>
              <a:spcAft>
                <a:spcPct val="10000"/>
              </a:spcAft>
              <a:buFontTx/>
              <a:buAutoNum type="arabicPeriod" startAt="3"/>
              <a:tabLst>
                <a:tab pos="339725" algn="l"/>
              </a:tabLst>
            </a:pPr>
            <a:r>
              <a:rPr lang="en-US" altLang="zh-CN" sz="2800">
                <a:solidFill>
                  <a:schemeClr val="tx1"/>
                </a:solidFill>
                <a:ea typeface="宋体" panose="02010600030101010101" pitchFamily="2" charset="-122"/>
              </a:rPr>
              <a:t>The </a:t>
            </a:r>
            <a:r>
              <a:rPr lang="en-US" altLang="zh-CN" sz="2800">
                <a:ea typeface="宋体" panose="02010600030101010101" pitchFamily="2" charset="-122"/>
              </a:rPr>
              <a:t>desired response</a:t>
            </a:r>
            <a:r>
              <a:rPr lang="en-US" altLang="zh-CN" sz="2800">
                <a:solidFill>
                  <a:schemeClr val="tx1"/>
                </a:solidFill>
                <a:ea typeface="宋体" panose="02010600030101010101" pitchFamily="2" charset="-122"/>
              </a:rPr>
              <a:t> </a:t>
            </a:r>
          </a:p>
          <a:p>
            <a:pPr marL="533400" indent="-533400">
              <a:lnSpc>
                <a:spcPct val="80000"/>
              </a:lnSpc>
              <a:buFontTx/>
              <a:buAutoNum type="arabicPeriod" startAt="3"/>
              <a:tabLst>
                <a:tab pos="339725" algn="l"/>
              </a:tabLst>
            </a:pPr>
            <a:r>
              <a:rPr lang="en-US" altLang="zh-CN" sz="2800">
                <a:solidFill>
                  <a:schemeClr val="tx1"/>
                </a:solidFill>
                <a:ea typeface="宋体" panose="02010600030101010101" pitchFamily="2" charset="-122"/>
              </a:rPr>
              <a:t>The</a:t>
            </a:r>
            <a:r>
              <a:rPr lang="en-US" altLang="zh-CN" sz="2800">
                <a:ea typeface="宋体" panose="02010600030101010101" pitchFamily="2" charset="-122"/>
              </a:rPr>
              <a:t> actions </a:t>
            </a:r>
            <a:r>
              <a:rPr lang="en-US" altLang="zh-CN" sz="2800">
                <a:solidFill>
                  <a:schemeClr val="tx1"/>
                </a:solidFill>
                <a:ea typeface="宋体" panose="02010600030101010101" pitchFamily="2" charset="-122"/>
              </a:rPr>
              <a:t>or</a:t>
            </a:r>
            <a:r>
              <a:rPr lang="en-US" altLang="zh-CN" sz="2800">
                <a:ea typeface="宋体" panose="02010600030101010101" pitchFamily="2" charset="-122"/>
              </a:rPr>
              <a:t> behaviors </a:t>
            </a:r>
            <a:r>
              <a:rPr lang="en-US" altLang="zh-CN" sz="2800">
                <a:solidFill>
                  <a:schemeClr val="tx1"/>
                </a:solidFill>
                <a:ea typeface="宋体" panose="02010600030101010101" pitchFamily="2" charset="-122"/>
              </a:rPr>
              <a:t>required to generate the response for each stimulus</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0275">
                                            <p:txEl>
                                              <p:pRg st="3" end="3"/>
                                            </p:txEl>
                                          </p:spTgt>
                                        </p:tgtEl>
                                        <p:attrNameLst>
                                          <p:attrName>style.visibility</p:attrName>
                                        </p:attrNameLst>
                                      </p:cBhvr>
                                      <p:to>
                                        <p:strVal val="visible"/>
                                      </p:to>
                                    </p:set>
                                    <p:animEffect transition="in" filter="blinds(horizontal)">
                                      <p:cBhvr>
                                        <p:cTn id="7" dur="500"/>
                                        <p:tgtEl>
                                          <p:spTgt spid="31027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0275">
                                            <p:txEl>
                                              <p:pRg st="4" end="4"/>
                                            </p:txEl>
                                          </p:spTgt>
                                        </p:tgtEl>
                                        <p:attrNameLst>
                                          <p:attrName>style.visibility</p:attrName>
                                        </p:attrNameLst>
                                      </p:cBhvr>
                                      <p:to>
                                        <p:strVal val="visible"/>
                                      </p:to>
                                    </p:set>
                                    <p:animEffect transition="in" filter="blinds(horizontal)">
                                      <p:cBhvr>
                                        <p:cTn id="10" dur="500"/>
                                        <p:tgtEl>
                                          <p:spTgt spid="31027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0275">
                                            <p:txEl>
                                              <p:pRg st="5" end="5"/>
                                            </p:txEl>
                                          </p:spTgt>
                                        </p:tgtEl>
                                        <p:attrNameLst>
                                          <p:attrName>style.visibility</p:attrName>
                                        </p:attrNameLst>
                                      </p:cBhvr>
                                      <p:to>
                                        <p:strVal val="visible"/>
                                      </p:to>
                                    </p:set>
                                    <p:animEffect transition="in" filter="blinds(horizontal)">
                                      <p:cBhvr>
                                        <p:cTn id="13" dur="500"/>
                                        <p:tgtEl>
                                          <p:spTgt spid="31027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10275">
                                            <p:txEl>
                                              <p:pRg st="6" end="6"/>
                                            </p:txEl>
                                          </p:spTgt>
                                        </p:tgtEl>
                                        <p:attrNameLst>
                                          <p:attrName>style.visibility</p:attrName>
                                        </p:attrNameLst>
                                      </p:cBhvr>
                                      <p:to>
                                        <p:strVal val="visible"/>
                                      </p:to>
                                    </p:set>
                                    <p:animEffect transition="in" filter="blinds(horizontal)">
                                      <p:cBhvr>
                                        <p:cTn id="16" dur="500"/>
                                        <p:tgtEl>
                                          <p:spTgt spid="31027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10275">
                                            <p:txEl>
                                              <p:pRg st="7" end="7"/>
                                            </p:txEl>
                                          </p:spTgt>
                                        </p:tgtEl>
                                        <p:attrNameLst>
                                          <p:attrName>style.visibility</p:attrName>
                                        </p:attrNameLst>
                                      </p:cBhvr>
                                      <p:to>
                                        <p:strVal val="visible"/>
                                      </p:to>
                                    </p:set>
                                    <p:animEffect transition="in" filter="blinds(horizontal)">
                                      <p:cBhvr>
                                        <p:cTn id="19" dur="500"/>
                                        <p:tgtEl>
                                          <p:spTgt spid="310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873475"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8734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3820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12A6EE6-F8D7-4A83-BA6A-3D672D157EB6}" type="slidenum">
              <a:rPr lang="en-US" altLang="zh-CN"/>
              <a:pPr/>
              <a:t>111</a:t>
            </a:fld>
            <a:endParaRPr lang="en-US" altLang="zh-CN"/>
          </a:p>
        </p:txBody>
      </p:sp>
      <p:sp>
        <p:nvSpPr>
          <p:cNvPr id="772098"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772099" name="Rectangle 3"/>
          <p:cNvSpPr>
            <a:spLocks noGrp="1" noChangeArrowheads="1"/>
          </p:cNvSpPr>
          <p:nvPr>
            <p:ph type="body" idx="1"/>
          </p:nvPr>
        </p:nvSpPr>
        <p:spPr/>
        <p:txBody>
          <a:bodyPr/>
          <a:lstStyle/>
          <a:p>
            <a:pPr>
              <a:buFontTx/>
              <a:buNone/>
            </a:pPr>
            <a:r>
              <a:rPr lang="zh-CN" altLang="en-US" sz="2800">
                <a:ea typeface="宋体" panose="02010600030101010101" pitchFamily="2" charset="-122"/>
              </a:rPr>
              <a:t>用例：生成系班级计划</a:t>
            </a:r>
          </a:p>
          <a:p>
            <a:pPr>
              <a:buFontTx/>
              <a:buNone/>
            </a:pPr>
            <a:r>
              <a:rPr lang="zh-CN" altLang="en-US" sz="2800">
                <a:solidFill>
                  <a:schemeClr val="tx1"/>
                </a:solidFill>
                <a:ea typeface="宋体" panose="02010600030101010101" pitchFamily="2" charset="-122"/>
              </a:rPr>
              <a:t>大学班级计划是由各班级计划构成的，所以不需要添加任何类</a:t>
            </a:r>
          </a:p>
          <a:p>
            <a:pPr>
              <a:buFontTx/>
              <a:buNone/>
            </a:pPr>
            <a:r>
              <a:rPr lang="zh-CN" altLang="en-US" sz="2800">
                <a:ea typeface="宋体" panose="02010600030101010101" pitchFamily="2" charset="-122"/>
              </a:rPr>
              <a:t>用例：注册班级</a:t>
            </a:r>
          </a:p>
          <a:p>
            <a:pPr>
              <a:buFontTx/>
              <a:buNone/>
            </a:pPr>
            <a:r>
              <a:rPr lang="zh-CN" altLang="en-US" sz="2800">
                <a:solidFill>
                  <a:schemeClr val="tx1"/>
                </a:solidFill>
                <a:ea typeface="宋体" panose="02010600030101010101" pitchFamily="2" charset="-122"/>
              </a:rPr>
              <a:t>注册创建了一个学生与小组之间的</a:t>
            </a:r>
            <a:r>
              <a:rPr lang="en-US" altLang="zh-CN" sz="2800">
                <a:solidFill>
                  <a:schemeClr val="tx1"/>
                </a:solidFill>
                <a:ea typeface="宋体" panose="02010600030101010101" pitchFamily="2" charset="-122"/>
              </a:rPr>
              <a:t>Enrolled in </a:t>
            </a:r>
            <a:r>
              <a:rPr lang="zh-CN" altLang="en-US" sz="2800">
                <a:solidFill>
                  <a:schemeClr val="tx1"/>
                </a:solidFill>
                <a:ea typeface="宋体" panose="02010600030101010101" pitchFamily="2" charset="-122"/>
              </a:rPr>
              <a:t>关联，所以加入学生类，和关联</a:t>
            </a:r>
            <a:r>
              <a:rPr lang="en-US" altLang="zh-CN" sz="2800">
                <a:solidFill>
                  <a:schemeClr val="tx1"/>
                </a:solidFill>
                <a:ea typeface="宋体" panose="02010600030101010101" pitchFamily="2" charset="-122"/>
              </a:rPr>
              <a:t>Enrolled in</a:t>
            </a:r>
            <a:r>
              <a:rPr lang="en-US" altLang="zh-CN" sz="2800">
                <a:ea typeface="宋体" panose="02010600030101010101" pitchFamily="2" charset="-122"/>
              </a:rPr>
              <a:t> </a:t>
            </a:r>
          </a:p>
          <a:p>
            <a:pPr>
              <a:buFontTx/>
              <a:buNone/>
            </a:pPr>
            <a:r>
              <a:rPr lang="zh-CN" altLang="en-US" sz="2800">
                <a:ea typeface="宋体" panose="02010600030101010101" pitchFamily="2" charset="-122"/>
              </a:rPr>
              <a:t>用例：生成班级花名册</a:t>
            </a:r>
          </a:p>
          <a:p>
            <a:pPr>
              <a:buFontTx/>
              <a:buNone/>
            </a:pPr>
            <a:r>
              <a:rPr lang="zh-CN" altLang="en-US" sz="2800">
                <a:solidFill>
                  <a:schemeClr val="tx1"/>
                </a:solidFill>
                <a:ea typeface="宋体" panose="02010600030101010101" pitchFamily="2" charset="-122"/>
              </a:rPr>
              <a:t>没有任何新信息，是由现有的域模型生成。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72099">
                                            <p:txEl>
                                              <p:pRg st="0" end="0"/>
                                            </p:txEl>
                                          </p:spTgt>
                                        </p:tgtEl>
                                        <p:attrNameLst>
                                          <p:attrName>style.visibility</p:attrName>
                                        </p:attrNameLst>
                                      </p:cBhvr>
                                      <p:to>
                                        <p:strVal val="visible"/>
                                      </p:to>
                                    </p:set>
                                    <p:animEffect transition="in" filter="blinds(horizontal)">
                                      <p:cBhvr>
                                        <p:cTn id="7" dur="500"/>
                                        <p:tgtEl>
                                          <p:spTgt spid="7720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72099">
                                            <p:txEl>
                                              <p:pRg st="1" end="1"/>
                                            </p:txEl>
                                          </p:spTgt>
                                        </p:tgtEl>
                                        <p:attrNameLst>
                                          <p:attrName>style.visibility</p:attrName>
                                        </p:attrNameLst>
                                      </p:cBhvr>
                                      <p:to>
                                        <p:strVal val="visible"/>
                                      </p:to>
                                    </p:set>
                                    <p:animEffect transition="in" filter="blinds(horizontal)">
                                      <p:cBhvr>
                                        <p:cTn id="10" dur="500"/>
                                        <p:tgtEl>
                                          <p:spTgt spid="77209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72099">
                                            <p:txEl>
                                              <p:pRg st="2" end="2"/>
                                            </p:txEl>
                                          </p:spTgt>
                                        </p:tgtEl>
                                        <p:attrNameLst>
                                          <p:attrName>style.visibility</p:attrName>
                                        </p:attrNameLst>
                                      </p:cBhvr>
                                      <p:to>
                                        <p:strVal val="visible"/>
                                      </p:to>
                                    </p:set>
                                    <p:animEffect transition="in" filter="blinds(horizontal)">
                                      <p:cBhvr>
                                        <p:cTn id="15" dur="500"/>
                                        <p:tgtEl>
                                          <p:spTgt spid="77209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72099">
                                            <p:txEl>
                                              <p:pRg st="3" end="3"/>
                                            </p:txEl>
                                          </p:spTgt>
                                        </p:tgtEl>
                                        <p:attrNameLst>
                                          <p:attrName>style.visibility</p:attrName>
                                        </p:attrNameLst>
                                      </p:cBhvr>
                                      <p:to>
                                        <p:strVal val="visible"/>
                                      </p:to>
                                    </p:set>
                                    <p:animEffect transition="in" filter="blinds(horizontal)">
                                      <p:cBhvr>
                                        <p:cTn id="18" dur="500"/>
                                        <p:tgtEl>
                                          <p:spTgt spid="7720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72099">
                                            <p:txEl>
                                              <p:pRg st="4" end="4"/>
                                            </p:txEl>
                                          </p:spTgt>
                                        </p:tgtEl>
                                        <p:attrNameLst>
                                          <p:attrName>style.visibility</p:attrName>
                                        </p:attrNameLst>
                                      </p:cBhvr>
                                      <p:to>
                                        <p:strVal val="visible"/>
                                      </p:to>
                                    </p:set>
                                    <p:animEffect transition="in" filter="blinds(horizontal)">
                                      <p:cBhvr>
                                        <p:cTn id="23" dur="500"/>
                                        <p:tgtEl>
                                          <p:spTgt spid="77209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72099">
                                            <p:txEl>
                                              <p:pRg st="5" end="5"/>
                                            </p:txEl>
                                          </p:spTgt>
                                        </p:tgtEl>
                                        <p:attrNameLst>
                                          <p:attrName>style.visibility</p:attrName>
                                        </p:attrNameLst>
                                      </p:cBhvr>
                                      <p:to>
                                        <p:strVal val="visible"/>
                                      </p:to>
                                    </p:set>
                                    <p:animEffect transition="in" filter="blinds(horizontal)">
                                      <p:cBhvr>
                                        <p:cTn id="26" dur="500"/>
                                        <p:tgtEl>
                                          <p:spTgt spid="772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endParaRPr lang="zh-CN" altLang="en-US">
              <a:ea typeface="宋体" panose="02010600030101010101" pitchFamily="2" charset="-122"/>
            </a:endParaRPr>
          </a:p>
        </p:txBody>
      </p:sp>
      <p:pic>
        <p:nvPicPr>
          <p:cNvPr id="751621" name="Picture 5"/>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57200" y="609600"/>
            <a:ext cx="8305800" cy="5867400"/>
          </a:xfrm>
          <a:noFill/>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D4B313F-D7CC-4416-B480-59D622ADBAF3}" type="slidenum">
              <a:rPr lang="en-US" altLang="zh-CN"/>
              <a:pPr/>
              <a:t>113</a:t>
            </a:fld>
            <a:endParaRPr lang="en-US" altLang="zh-CN"/>
          </a:p>
        </p:txBody>
      </p:sp>
      <p:sp>
        <p:nvSpPr>
          <p:cNvPr id="736258" name="Rectangle 2"/>
          <p:cNvSpPr>
            <a:spLocks noGrp="1" noChangeArrowheads="1"/>
          </p:cNvSpPr>
          <p:nvPr>
            <p:ph type="title"/>
          </p:nvPr>
        </p:nvSpPr>
        <p:spPr>
          <a:xfrm>
            <a:off x="1295400" y="304800"/>
            <a:ext cx="7391400" cy="914400"/>
          </a:xfrm>
        </p:spPr>
        <p:txBody>
          <a:bodyPr/>
          <a:lstStyle/>
          <a:p>
            <a:r>
              <a:rPr lang="en-US" altLang="zh-CN">
                <a:ea typeface="宋体" panose="02010600030101010101" pitchFamily="2" charset="-122"/>
              </a:rPr>
              <a:t>Step 6 of Object-Oriented </a:t>
            </a:r>
            <a:br>
              <a:rPr lang="en-US" altLang="zh-CN">
                <a:ea typeface="宋体" panose="02010600030101010101" pitchFamily="2" charset="-122"/>
              </a:rPr>
            </a:br>
            <a:r>
              <a:rPr lang="en-US" altLang="zh-CN">
                <a:ea typeface="宋体" panose="02010600030101010101" pitchFamily="2" charset="-122"/>
              </a:rPr>
              <a:t>Systems Analysis</a:t>
            </a:r>
          </a:p>
        </p:txBody>
      </p:sp>
      <p:sp>
        <p:nvSpPr>
          <p:cNvPr id="736259" name="Rectangle 3"/>
          <p:cNvSpPr>
            <a:spLocks noGrp="1" noChangeArrowheads="1"/>
          </p:cNvSpPr>
          <p:nvPr>
            <p:ph type="body" idx="1"/>
          </p:nvPr>
        </p:nvSpPr>
        <p:spPr>
          <a:xfrm>
            <a:off x="1143000" y="1524000"/>
            <a:ext cx="8001000" cy="4525963"/>
          </a:xfrm>
        </p:spPr>
        <p:txBody>
          <a:bodyPr/>
          <a:lstStyle/>
          <a:p>
            <a:pPr marL="404813" indent="-404813">
              <a:buFontTx/>
              <a:buNone/>
            </a:pPr>
            <a:endParaRPr lang="zh-CN" altLang="en-US" sz="2800" dirty="0">
              <a:ea typeface="宋体" panose="02010600030101010101" pitchFamily="2" charset="-122"/>
            </a:endParaRPr>
          </a:p>
          <a:p>
            <a:pPr marL="404813" indent="-404813">
              <a:buFontTx/>
              <a:buNone/>
            </a:pPr>
            <a:r>
              <a:rPr lang="zh-CN" altLang="en-US" sz="2800" dirty="0">
                <a:ea typeface="宋体" panose="02010600030101010101" pitchFamily="2" charset="-122"/>
              </a:rPr>
              <a:t>    </a:t>
            </a:r>
            <a:r>
              <a:rPr lang="zh-CN" altLang="en-US" sz="2800" dirty="0" smtClean="0">
                <a:ea typeface="宋体" panose="02010600030101010101" pitchFamily="2" charset="-122"/>
              </a:rPr>
              <a:t>系统顺序图</a:t>
            </a:r>
            <a:r>
              <a:rPr lang="zh-CN" altLang="en-US" sz="2800" dirty="0">
                <a:ea typeface="宋体" panose="02010600030101010101" pitchFamily="2" charset="-122"/>
              </a:rPr>
              <a:t>显示了消息如何从发起参与者发送到系统，与每个消息相关的是系统操作</a:t>
            </a:r>
          </a:p>
          <a:p>
            <a:pPr marL="404813" indent="-404813">
              <a:buFontTx/>
              <a:buNone/>
            </a:pPr>
            <a:endParaRPr lang="zh-CN" altLang="en-US" sz="2800" dirty="0">
              <a:ea typeface="宋体" panose="02010600030101010101" pitchFamily="2" charset="-122"/>
            </a:endParaRPr>
          </a:p>
          <a:p>
            <a:pPr marL="404813" indent="-404813">
              <a:buFontTx/>
              <a:buNone/>
            </a:pPr>
            <a:r>
              <a:rPr lang="en-US" altLang="zh-CN" sz="2800" dirty="0">
                <a:ea typeface="宋体" panose="02010600030101010101" pitchFamily="2" charset="-122"/>
              </a:rPr>
              <a:t>Step 6  Write a contract for each system operation.</a:t>
            </a:r>
          </a:p>
          <a:p>
            <a:pPr marL="404813" indent="-404813">
              <a:buFontTx/>
              <a:buNone/>
            </a:pPr>
            <a:r>
              <a:rPr lang="en-US" altLang="zh-CN" sz="2800" dirty="0">
                <a:ea typeface="宋体" panose="02010600030101010101" pitchFamily="2" charset="-122"/>
              </a:rPr>
              <a:t>     </a:t>
            </a:r>
            <a:r>
              <a:rPr lang="zh-CN" altLang="en-US" sz="2800" dirty="0">
                <a:ea typeface="宋体" panose="02010600030101010101" pitchFamily="2" charset="-122"/>
              </a:rPr>
              <a:t>为每项系统操作编写约定</a:t>
            </a:r>
          </a:p>
          <a:p>
            <a:pPr marL="404813" indent="-404813">
              <a:buFontTx/>
              <a:buNone/>
            </a:pPr>
            <a:r>
              <a:rPr lang="zh-CN" altLang="en-US" sz="2800" dirty="0">
                <a:ea typeface="宋体" panose="02010600030101010101" pitchFamily="2" charset="-122"/>
              </a:rPr>
              <a:t>     “约定”：是对行为的描述。</a:t>
            </a:r>
          </a:p>
          <a:p>
            <a:pPr marL="404813" indent="-404813">
              <a:buFontTx/>
              <a:buNone/>
            </a:pPr>
            <a:r>
              <a:rPr lang="zh-CN" altLang="en-US" sz="2800" dirty="0">
                <a:ea typeface="宋体" panose="02010600030101010101" pitchFamily="2" charset="-122"/>
              </a:rPr>
              <a:t>     目的：向设计阶段过渡。</a:t>
            </a:r>
          </a:p>
          <a:p>
            <a:pPr marL="404813" indent="-404813">
              <a:buFontTx/>
              <a:buNone/>
            </a:pPr>
            <a:endParaRPr lang="en-US" altLang="zh-CN" sz="2800" dirty="0">
              <a:ea typeface="宋体" panose="0201060003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6259">
                                            <p:txEl>
                                              <p:pRg st="3" end="3"/>
                                            </p:txEl>
                                          </p:spTgt>
                                        </p:tgtEl>
                                        <p:attrNameLst>
                                          <p:attrName>style.visibility</p:attrName>
                                        </p:attrNameLst>
                                      </p:cBhvr>
                                      <p:to>
                                        <p:strVal val="visible"/>
                                      </p:to>
                                    </p:set>
                                    <p:animEffect transition="in" filter="blinds(horizontal)">
                                      <p:cBhvr>
                                        <p:cTn id="7" dur="500"/>
                                        <p:tgtEl>
                                          <p:spTgt spid="736259">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36259">
                                            <p:txEl>
                                              <p:pRg st="4" end="4"/>
                                            </p:txEl>
                                          </p:spTgt>
                                        </p:tgtEl>
                                        <p:attrNameLst>
                                          <p:attrName>style.visibility</p:attrName>
                                        </p:attrNameLst>
                                      </p:cBhvr>
                                      <p:to>
                                        <p:strVal val="visible"/>
                                      </p:to>
                                    </p:set>
                                    <p:animEffect transition="in" filter="blinds(horizontal)">
                                      <p:cBhvr>
                                        <p:cTn id="10" dur="500"/>
                                        <p:tgtEl>
                                          <p:spTgt spid="736259">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36259">
                                            <p:txEl>
                                              <p:pRg st="5" end="5"/>
                                            </p:txEl>
                                          </p:spTgt>
                                        </p:tgtEl>
                                        <p:attrNameLst>
                                          <p:attrName>style.visibility</p:attrName>
                                        </p:attrNameLst>
                                      </p:cBhvr>
                                      <p:to>
                                        <p:strVal val="visible"/>
                                      </p:to>
                                    </p:set>
                                    <p:animEffect transition="in" filter="blinds(horizontal)">
                                      <p:cBhvr>
                                        <p:cTn id="13" dur="500"/>
                                        <p:tgtEl>
                                          <p:spTgt spid="736259">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36259">
                                            <p:txEl>
                                              <p:pRg st="6" end="6"/>
                                            </p:txEl>
                                          </p:spTgt>
                                        </p:tgtEl>
                                        <p:attrNameLst>
                                          <p:attrName>style.visibility</p:attrName>
                                        </p:attrNameLst>
                                      </p:cBhvr>
                                      <p:to>
                                        <p:strVal val="visible"/>
                                      </p:to>
                                    </p:set>
                                    <p:animEffect transition="in" filter="blinds(horizontal)">
                                      <p:cBhvr>
                                        <p:cTn id="16" dur="500"/>
                                        <p:tgtEl>
                                          <p:spTgt spid="7362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9AC3283-11DA-498D-9EAD-72200C69CCF8}" type="slidenum">
              <a:rPr lang="en-US" altLang="zh-CN"/>
              <a:pPr/>
              <a:t>114</a:t>
            </a:fld>
            <a:endParaRPr lang="en-US" altLang="zh-CN"/>
          </a:p>
        </p:txBody>
      </p:sp>
      <p:sp>
        <p:nvSpPr>
          <p:cNvPr id="738306" name="Rectangle 2"/>
          <p:cNvSpPr>
            <a:spLocks noGrp="1" noChangeArrowheads="1"/>
          </p:cNvSpPr>
          <p:nvPr>
            <p:ph type="title"/>
          </p:nvPr>
        </p:nvSpPr>
        <p:spPr>
          <a:xfrm>
            <a:off x="1295400" y="304800"/>
            <a:ext cx="7391400" cy="914400"/>
          </a:xfrm>
        </p:spPr>
        <p:txBody>
          <a:bodyPr/>
          <a:lstStyle/>
          <a:p>
            <a:r>
              <a:rPr lang="en-US" altLang="zh-CN">
                <a:ea typeface="宋体" panose="02010600030101010101" pitchFamily="2" charset="-122"/>
              </a:rPr>
              <a:t>System Operation Contracts</a:t>
            </a:r>
          </a:p>
        </p:txBody>
      </p:sp>
      <p:sp>
        <p:nvSpPr>
          <p:cNvPr id="738307" name="Rectangle 3"/>
          <p:cNvSpPr>
            <a:spLocks noGrp="1" noChangeArrowheads="1"/>
          </p:cNvSpPr>
          <p:nvPr>
            <p:ph type="body" idx="1"/>
          </p:nvPr>
        </p:nvSpPr>
        <p:spPr>
          <a:xfrm>
            <a:off x="1219200" y="1646238"/>
            <a:ext cx="7696200" cy="4525962"/>
          </a:xfrm>
        </p:spPr>
        <p:txBody>
          <a:bodyPr/>
          <a:lstStyle/>
          <a:p>
            <a:pPr marL="574675" indent="-495300">
              <a:lnSpc>
                <a:spcPct val="80000"/>
              </a:lnSpc>
              <a:buFontTx/>
              <a:buNone/>
            </a:pPr>
            <a:r>
              <a:rPr lang="en-US" altLang="zh-CN" sz="2800">
                <a:solidFill>
                  <a:schemeClr val="tx1"/>
                </a:solidFill>
                <a:ea typeface="宋体" panose="02010600030101010101" pitchFamily="2" charset="-122"/>
              </a:rPr>
              <a:t>A </a:t>
            </a:r>
            <a:r>
              <a:rPr lang="en-US" altLang="zh-CN" sz="2800">
                <a:ea typeface="宋体" panose="02010600030101010101" pitchFamily="2" charset="-122"/>
              </a:rPr>
              <a:t>system operation</a:t>
            </a:r>
            <a:r>
              <a:rPr lang="en-US" altLang="zh-CN" sz="2800">
                <a:solidFill>
                  <a:schemeClr val="tx1"/>
                </a:solidFill>
                <a:ea typeface="宋体" panose="02010600030101010101" pitchFamily="2" charset="-122"/>
              </a:rPr>
              <a:t> is an operation which the system carries out in response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to a system input.</a:t>
            </a:r>
          </a:p>
          <a:p>
            <a:pPr marL="574675" indent="-495300">
              <a:lnSpc>
                <a:spcPct val="80000"/>
              </a:lnSpc>
              <a:buFontTx/>
              <a:buNone/>
            </a:pPr>
            <a:r>
              <a:rPr lang="zh-CN" altLang="en-US" sz="2800">
                <a:solidFill>
                  <a:schemeClr val="tx1"/>
                </a:solidFill>
                <a:ea typeface="宋体" panose="02010600030101010101" pitchFamily="2" charset="-122"/>
              </a:rPr>
              <a:t>系统操作约定是系统根据系统输入做出的响应操作；</a:t>
            </a:r>
          </a:p>
          <a:p>
            <a:pPr marL="574675" indent="-495300">
              <a:lnSpc>
                <a:spcPct val="80000"/>
              </a:lnSpc>
              <a:buFontTx/>
              <a:buNone/>
            </a:pPr>
            <a:r>
              <a:rPr lang="en-US" altLang="zh-CN" sz="2800">
                <a:solidFill>
                  <a:schemeClr val="tx1"/>
                </a:solidFill>
                <a:ea typeface="宋体" panose="02010600030101010101" pitchFamily="2" charset="-122"/>
              </a:rPr>
              <a:t>The </a:t>
            </a:r>
            <a:r>
              <a:rPr lang="en-US" altLang="zh-CN" sz="2800">
                <a:ea typeface="宋体" panose="02010600030101010101" pitchFamily="2" charset="-122"/>
              </a:rPr>
              <a:t>system input</a:t>
            </a:r>
            <a:r>
              <a:rPr lang="en-US" altLang="zh-CN" sz="2800">
                <a:solidFill>
                  <a:schemeClr val="tx1"/>
                </a:solidFill>
                <a:ea typeface="宋体" panose="02010600030101010101" pitchFamily="2" charset="-122"/>
              </a:rPr>
              <a:t> and the </a:t>
            </a:r>
            <a:r>
              <a:rPr lang="en-US" altLang="zh-CN" sz="2800">
                <a:ea typeface="宋体" panose="02010600030101010101" pitchFamily="2" charset="-122"/>
              </a:rPr>
              <a:t>system operation</a:t>
            </a:r>
            <a:r>
              <a:rPr lang="en-US" altLang="zh-CN" sz="2800">
                <a:solidFill>
                  <a:schemeClr val="tx1"/>
                </a:solidFill>
                <a:ea typeface="宋体" panose="02010600030101010101" pitchFamily="2" charset="-122"/>
              </a:rPr>
              <a:t> have the </a:t>
            </a:r>
            <a:r>
              <a:rPr lang="en-US" altLang="zh-CN" sz="2800">
                <a:ea typeface="宋体" panose="02010600030101010101" pitchFamily="2" charset="-122"/>
              </a:rPr>
              <a:t>same name</a:t>
            </a:r>
            <a:r>
              <a:rPr lang="en-US" altLang="zh-CN" sz="2800">
                <a:solidFill>
                  <a:schemeClr val="tx1"/>
                </a:solidFill>
                <a:ea typeface="宋体" panose="02010600030101010101" pitchFamily="2" charset="-122"/>
              </a:rPr>
              <a:t>.</a:t>
            </a:r>
          </a:p>
          <a:p>
            <a:pPr marL="574675" indent="-495300">
              <a:lnSpc>
                <a:spcPct val="80000"/>
              </a:lnSpc>
              <a:buFontTx/>
              <a:buNone/>
            </a:pPr>
            <a:r>
              <a:rPr lang="zh-CN" altLang="en-US" sz="2800">
                <a:solidFill>
                  <a:schemeClr val="tx1"/>
                </a:solidFill>
                <a:ea typeface="宋体" panose="02010600030101010101" pitchFamily="2" charset="-122"/>
              </a:rPr>
              <a:t>系统输入和相应的系统操作具有相同的名字。</a:t>
            </a:r>
          </a:p>
          <a:p>
            <a:pPr marL="574675" indent="-495300">
              <a:lnSpc>
                <a:spcPct val="80000"/>
              </a:lnSpc>
              <a:buFontTx/>
              <a:buNone/>
            </a:pPr>
            <a:endParaRPr lang="en-US" altLang="zh-CN" sz="2000">
              <a:solidFill>
                <a:schemeClr val="tx1"/>
              </a:solidFill>
              <a:ea typeface="宋体" panose="02010600030101010101" pitchFamily="2" charset="-122"/>
            </a:endParaRPr>
          </a:p>
          <a:p>
            <a:pPr marL="574675" indent="-495300">
              <a:lnSpc>
                <a:spcPct val="80000"/>
              </a:lnSpc>
              <a:buFontTx/>
              <a:buNone/>
            </a:pPr>
            <a:r>
              <a:rPr lang="en-US" altLang="zh-CN" sz="2800">
                <a:solidFill>
                  <a:schemeClr val="tx1"/>
                </a:solidFill>
                <a:ea typeface="宋体" panose="02010600030101010101" pitchFamily="2" charset="-122"/>
              </a:rPr>
              <a:t>This relationship will be an important link between the system analysis models and the system design models.</a:t>
            </a:r>
          </a:p>
        </p:txBody>
      </p:sp>
    </p:spTree>
  </p:cSld>
  <p:clrMapOvr>
    <a:masterClrMapping/>
  </p:clrMapOvr>
  <p:transition>
    <p:cover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3F3FF4B-348C-4EE9-8245-D7810B1CCA05}" type="slidenum">
              <a:rPr lang="en-US" altLang="zh-CN"/>
              <a:pPr/>
              <a:t>115</a:t>
            </a:fld>
            <a:endParaRPr lang="en-US" altLang="zh-CN"/>
          </a:p>
        </p:txBody>
      </p:sp>
      <p:sp>
        <p:nvSpPr>
          <p:cNvPr id="740354" name="Rectangle 2"/>
          <p:cNvSpPr>
            <a:spLocks noGrp="1" noChangeArrowheads="1"/>
          </p:cNvSpPr>
          <p:nvPr>
            <p:ph type="title"/>
          </p:nvPr>
        </p:nvSpPr>
        <p:spPr>
          <a:xfrm>
            <a:off x="1295400" y="304800"/>
            <a:ext cx="7391400" cy="868363"/>
          </a:xfrm>
        </p:spPr>
        <p:txBody>
          <a:bodyPr/>
          <a:lstStyle/>
          <a:p>
            <a:r>
              <a:rPr lang="en-US" altLang="zh-CN">
                <a:ea typeface="宋体" panose="02010600030101010101" pitchFamily="2" charset="-122"/>
              </a:rPr>
              <a:t>Creating </a:t>
            </a:r>
            <a:br>
              <a:rPr lang="en-US" altLang="zh-CN">
                <a:ea typeface="宋体" panose="02010600030101010101" pitchFamily="2" charset="-122"/>
              </a:rPr>
            </a:br>
            <a:r>
              <a:rPr lang="en-US" altLang="zh-CN">
                <a:ea typeface="宋体" panose="02010600030101010101" pitchFamily="2" charset="-122"/>
              </a:rPr>
              <a:t>System Operation Contracts</a:t>
            </a:r>
          </a:p>
        </p:txBody>
      </p:sp>
      <p:sp>
        <p:nvSpPr>
          <p:cNvPr id="740355" name="Rectangle 3"/>
          <p:cNvSpPr>
            <a:spLocks noGrp="1" noChangeArrowheads="1"/>
          </p:cNvSpPr>
          <p:nvPr>
            <p:ph type="body" idx="1"/>
          </p:nvPr>
        </p:nvSpPr>
        <p:spPr>
          <a:xfrm>
            <a:off x="1219200" y="1874838"/>
            <a:ext cx="7696200" cy="4525962"/>
          </a:xfrm>
        </p:spPr>
        <p:txBody>
          <a:bodyPr/>
          <a:lstStyle/>
          <a:p>
            <a:pPr marL="574675" indent="-574675">
              <a:spcAft>
                <a:spcPct val="20000"/>
              </a:spcAft>
            </a:pPr>
            <a:r>
              <a:rPr lang="en-US" altLang="zh-CN" sz="2800">
                <a:solidFill>
                  <a:schemeClr val="tx1"/>
                </a:solidFill>
                <a:ea typeface="宋体" panose="02010600030101010101" pitchFamily="2" charset="-122"/>
              </a:rPr>
              <a:t>Identify each </a:t>
            </a:r>
            <a:r>
              <a:rPr lang="en-US" altLang="zh-CN" sz="2800">
                <a:ea typeface="宋体" panose="02010600030101010101" pitchFamily="2" charset="-122"/>
              </a:rPr>
              <a:t>system operation</a:t>
            </a:r>
            <a:r>
              <a:rPr lang="en-US" altLang="zh-CN" sz="2800">
                <a:solidFill>
                  <a:schemeClr val="tx1"/>
                </a:solidFill>
                <a:ea typeface="宋体" panose="02010600030101010101" pitchFamily="2" charset="-122"/>
              </a:rPr>
              <a:t>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in a system sequence diagram.</a:t>
            </a:r>
          </a:p>
          <a:p>
            <a:pPr marL="574675" indent="-574675">
              <a:spcAft>
                <a:spcPct val="20000"/>
              </a:spcAft>
            </a:pPr>
            <a:r>
              <a:rPr lang="en-US" altLang="zh-CN" sz="2800">
                <a:solidFill>
                  <a:schemeClr val="tx1"/>
                </a:solidFill>
                <a:ea typeface="宋体" panose="02010600030101010101" pitchFamily="2" charset="-122"/>
              </a:rPr>
              <a:t>Write the </a:t>
            </a:r>
            <a:r>
              <a:rPr lang="en-US" altLang="zh-CN" sz="2800">
                <a:ea typeface="宋体" panose="02010600030101010101" pitchFamily="2" charset="-122"/>
              </a:rPr>
              <a:t>responsibilities</a:t>
            </a:r>
            <a:r>
              <a:rPr lang="en-US" altLang="zh-CN" sz="2800">
                <a:solidFill>
                  <a:schemeClr val="tx1"/>
                </a:solidFill>
                <a:ea typeface="宋体" panose="02010600030101010101" pitchFamily="2" charset="-122"/>
              </a:rPr>
              <a:t> of that operation in the contract.</a:t>
            </a:r>
          </a:p>
          <a:p>
            <a:pPr marL="574675" indent="-574675">
              <a:spcAft>
                <a:spcPct val="20000"/>
              </a:spcAft>
            </a:pPr>
            <a:r>
              <a:rPr lang="en-US" altLang="zh-CN" sz="2800">
                <a:solidFill>
                  <a:schemeClr val="tx1"/>
                </a:solidFill>
                <a:ea typeface="宋体" panose="02010600030101010101" pitchFamily="2" charset="-122"/>
              </a:rPr>
              <a:t>Write the </a:t>
            </a:r>
            <a:r>
              <a:rPr lang="en-US" altLang="zh-CN" sz="2800">
                <a:ea typeface="宋体" panose="02010600030101010101" pitchFamily="2" charset="-122"/>
              </a:rPr>
              <a:t>preconditions</a:t>
            </a:r>
            <a:r>
              <a:rPr lang="en-US" altLang="zh-CN" sz="2800">
                <a:solidFill>
                  <a:schemeClr val="tx1"/>
                </a:solidFill>
                <a:ea typeface="宋体" panose="02010600030101010101" pitchFamily="2" charset="-122"/>
              </a:rPr>
              <a:t> in terms of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the required </a:t>
            </a:r>
            <a:r>
              <a:rPr lang="en-US" altLang="zh-CN" sz="2800">
                <a:ea typeface="宋体" panose="02010600030101010101" pitchFamily="2" charset="-122"/>
              </a:rPr>
              <a:t>changes</a:t>
            </a:r>
            <a:r>
              <a:rPr lang="en-US" altLang="zh-CN" sz="2800">
                <a:solidFill>
                  <a:schemeClr val="tx1"/>
                </a:solidFill>
                <a:ea typeface="宋体" panose="02010600030101010101" pitchFamily="2" charset="-122"/>
              </a:rPr>
              <a:t> in the domain model.</a:t>
            </a:r>
          </a:p>
          <a:p>
            <a:pPr marL="574675" indent="-574675"/>
            <a:r>
              <a:rPr lang="en-US" altLang="zh-CN" sz="2800">
                <a:solidFill>
                  <a:schemeClr val="tx1"/>
                </a:solidFill>
                <a:ea typeface="宋体" panose="02010600030101010101" pitchFamily="2" charset="-122"/>
              </a:rPr>
              <a:t>Add the </a:t>
            </a:r>
            <a:r>
              <a:rPr lang="en-US" altLang="zh-CN" sz="2800">
                <a:ea typeface="宋体" panose="02010600030101010101" pitchFamily="2" charset="-122"/>
              </a:rPr>
              <a:t>postconditions</a:t>
            </a:r>
            <a:r>
              <a:rPr lang="en-US" altLang="zh-CN" sz="2800">
                <a:solidFill>
                  <a:schemeClr val="tx1"/>
                </a:solidFill>
                <a:ea typeface="宋体" panose="02010600030101010101" pitchFamily="2" charset="-122"/>
              </a:rPr>
              <a:t> and </a:t>
            </a:r>
            <a:r>
              <a:rPr lang="en-US" altLang="zh-CN" sz="2800">
                <a:ea typeface="宋体" panose="02010600030101010101" pitchFamily="2" charset="-122"/>
              </a:rPr>
              <a:t>exceptions</a:t>
            </a:r>
            <a:r>
              <a:rPr lang="en-US" altLang="zh-CN" sz="2800">
                <a:solidFill>
                  <a:schemeClr val="tx1"/>
                </a:solidFill>
                <a:ea typeface="宋体" panose="02010600030101010101" pitchFamily="2" charset="-122"/>
              </a:rPr>
              <a:t>.</a:t>
            </a:r>
          </a:p>
        </p:txBody>
      </p:sp>
    </p:spTree>
  </p:cSld>
  <p:clrMapOvr>
    <a:masterClrMapping/>
  </p:clrMapOvr>
  <p:transition>
    <p:cover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6C084D9-899A-4391-A469-DF2DD770DE63}" type="slidenum">
              <a:rPr lang="en-US" altLang="zh-CN"/>
              <a:pPr/>
              <a:t>116</a:t>
            </a:fld>
            <a:endParaRPr lang="en-US" altLang="zh-CN"/>
          </a:p>
        </p:txBody>
      </p:sp>
      <p:sp>
        <p:nvSpPr>
          <p:cNvPr id="874498" name="Rectangle 2"/>
          <p:cNvSpPr>
            <a:spLocks noGrp="1" noChangeArrowheads="1"/>
          </p:cNvSpPr>
          <p:nvPr>
            <p:ph type="title"/>
          </p:nvPr>
        </p:nvSpPr>
        <p:spPr/>
        <p:txBody>
          <a:bodyPr/>
          <a:lstStyle/>
          <a:p>
            <a:r>
              <a:rPr lang="zh-CN" altLang="en-US">
                <a:ea typeface="宋体" panose="02010600030101010101" pitchFamily="2" charset="-122"/>
              </a:rPr>
              <a:t>约定的描述</a:t>
            </a:r>
          </a:p>
        </p:txBody>
      </p:sp>
      <p:sp>
        <p:nvSpPr>
          <p:cNvPr id="874499" name="Rectangle 3"/>
          <p:cNvSpPr>
            <a:spLocks noGrp="1" noChangeArrowheads="1"/>
          </p:cNvSpPr>
          <p:nvPr>
            <p:ph type="body" idx="1"/>
          </p:nvPr>
        </p:nvSpPr>
        <p:spPr/>
        <p:txBody>
          <a:bodyPr/>
          <a:lstStyle/>
          <a:p>
            <a:pPr>
              <a:buFontTx/>
              <a:buNone/>
            </a:pPr>
            <a:r>
              <a:rPr lang="zh-CN" altLang="en-US">
                <a:ea typeface="宋体" panose="02010600030101010101" pitchFamily="2" charset="-122"/>
              </a:rPr>
              <a:t>约定</a:t>
            </a:r>
          </a:p>
          <a:p>
            <a:pPr>
              <a:buFontTx/>
              <a:buNone/>
            </a:pPr>
            <a:r>
              <a:rPr lang="zh-CN" altLang="en-US">
                <a:ea typeface="宋体" panose="02010600030101010101" pitchFamily="2" charset="-122"/>
              </a:rPr>
              <a:t>名称：</a:t>
            </a:r>
            <a:r>
              <a:rPr lang="zh-CN" altLang="en-US">
                <a:solidFill>
                  <a:schemeClr val="tx1"/>
                </a:solidFill>
                <a:ea typeface="宋体" panose="02010600030101010101" pitchFamily="2" charset="-122"/>
              </a:rPr>
              <a:t>操作名称和参数</a:t>
            </a:r>
          </a:p>
          <a:p>
            <a:pPr>
              <a:buFontTx/>
              <a:buNone/>
            </a:pPr>
            <a:r>
              <a:rPr lang="zh-CN" altLang="en-US">
                <a:ea typeface="宋体" panose="02010600030101010101" pitchFamily="2" charset="-122"/>
              </a:rPr>
              <a:t>职责：</a:t>
            </a:r>
            <a:r>
              <a:rPr lang="zh-CN" altLang="en-US">
                <a:solidFill>
                  <a:schemeClr val="tx1"/>
                </a:solidFill>
                <a:ea typeface="宋体" panose="02010600030101010101" pitchFamily="2" charset="-122"/>
              </a:rPr>
              <a:t>对此操作必须履行的职责的简述</a:t>
            </a:r>
          </a:p>
          <a:p>
            <a:pPr>
              <a:buFontTx/>
              <a:buNone/>
            </a:pPr>
            <a:r>
              <a:rPr lang="zh-CN" altLang="en-US">
                <a:ea typeface="宋体" panose="02010600030101010101" pitchFamily="2" charset="-122"/>
              </a:rPr>
              <a:t>异常：</a:t>
            </a:r>
            <a:r>
              <a:rPr lang="zh-CN" altLang="en-US">
                <a:solidFill>
                  <a:schemeClr val="tx1"/>
                </a:solidFill>
                <a:ea typeface="宋体" panose="02010600030101010101" pitchFamily="2" charset="-122"/>
              </a:rPr>
              <a:t>当它们发生时，表示违背了典型流程和做法</a:t>
            </a:r>
          </a:p>
          <a:p>
            <a:pPr>
              <a:buFontTx/>
              <a:buNone/>
            </a:pPr>
            <a:r>
              <a:rPr lang="zh-CN" altLang="en-US">
                <a:ea typeface="宋体" panose="02010600030101010101" pitchFamily="2" charset="-122"/>
              </a:rPr>
              <a:t>输出</a:t>
            </a:r>
            <a:r>
              <a:rPr lang="en-US" altLang="zh-CN">
                <a:ea typeface="宋体" panose="02010600030101010101" pitchFamily="2" charset="-122"/>
              </a:rPr>
              <a:t>: </a:t>
            </a:r>
            <a:r>
              <a:rPr lang="zh-CN" altLang="en-US">
                <a:solidFill>
                  <a:schemeClr val="tx1"/>
                </a:solidFill>
                <a:ea typeface="宋体" panose="02010600030101010101" pitchFamily="2" charset="-122"/>
              </a:rPr>
              <a:t>发送到外部系统的信息</a:t>
            </a:r>
          </a:p>
          <a:p>
            <a:pPr>
              <a:buFontTx/>
              <a:buNone/>
            </a:pPr>
            <a:r>
              <a:rPr lang="zh-CN" altLang="en-US">
                <a:ea typeface="宋体" panose="02010600030101010101" pitchFamily="2" charset="-122"/>
              </a:rPr>
              <a:t>前提条件：</a:t>
            </a:r>
            <a:r>
              <a:rPr lang="zh-CN" altLang="en-US">
                <a:solidFill>
                  <a:schemeClr val="tx1"/>
                </a:solidFill>
                <a:ea typeface="宋体" panose="02010600030101010101" pitchFamily="2" charset="-122"/>
              </a:rPr>
              <a:t>操作执行前系统的假定状态</a:t>
            </a:r>
          </a:p>
          <a:p>
            <a:pPr>
              <a:buFontTx/>
              <a:buNone/>
            </a:pPr>
            <a:r>
              <a:rPr lang="zh-CN" altLang="en-US">
                <a:ea typeface="宋体" panose="02010600030101010101" pitchFamily="2" charset="-122"/>
              </a:rPr>
              <a:t>后置条件：</a:t>
            </a:r>
            <a:r>
              <a:rPr lang="zh-CN" altLang="en-US">
                <a:solidFill>
                  <a:schemeClr val="tx1"/>
                </a:solidFill>
                <a:ea typeface="宋体" panose="02010600030101010101" pitchFamily="2" charset="-122"/>
              </a:rPr>
              <a:t>操作执行后系统的状态</a:t>
            </a:r>
          </a:p>
          <a:p>
            <a:pPr>
              <a:buFontTx/>
              <a:buNone/>
            </a:pPr>
            <a:endParaRPr lang="zh-CN" altLang="en-US">
              <a:solidFill>
                <a:schemeClr val="tx1"/>
              </a:solidFill>
              <a:ea typeface="宋体" panose="02010600030101010101" pitchFamily="2" charset="-122"/>
            </a:endParaRPr>
          </a:p>
          <a:p>
            <a:pPr>
              <a:buFontTx/>
              <a:buNone/>
            </a:pP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BC37501-3ADA-4270-9009-FDE37A969B71}" type="slidenum">
              <a:rPr lang="en-US" altLang="zh-CN"/>
              <a:pPr/>
              <a:t>117</a:t>
            </a:fld>
            <a:endParaRPr lang="en-US" altLang="zh-CN"/>
          </a:p>
        </p:txBody>
      </p:sp>
      <p:sp>
        <p:nvSpPr>
          <p:cNvPr id="742402" name="Rectangle 2"/>
          <p:cNvSpPr>
            <a:spLocks noGrp="1" noChangeArrowheads="1"/>
          </p:cNvSpPr>
          <p:nvPr>
            <p:ph type="title"/>
          </p:nvPr>
        </p:nvSpPr>
        <p:spPr/>
        <p:txBody>
          <a:bodyPr/>
          <a:lstStyle/>
          <a:p>
            <a:endParaRPr lang="zh-CN" altLang="en-US">
              <a:ea typeface="宋体" panose="02010600030101010101" pitchFamily="2" charset="-122"/>
            </a:endParaRPr>
          </a:p>
        </p:txBody>
      </p:sp>
      <p:pic>
        <p:nvPicPr>
          <p:cNvPr id="742403" name="Picture 4" descr="FIG4-2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2477" t="14629" r="13602" b="6934"/>
          <a:stretch>
            <a:fillRect/>
          </a:stretch>
        </p:blipFill>
        <p:spPr>
          <a:xfrm>
            <a:off x="1295400" y="1600200"/>
            <a:ext cx="7391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98CA384-07EB-466C-8774-CA6E6F6753A9}" type="slidenum">
              <a:rPr lang="en-US" altLang="zh-CN"/>
              <a:pPr/>
              <a:t>118</a:t>
            </a:fld>
            <a:endParaRPr lang="en-US" altLang="zh-CN"/>
          </a:p>
        </p:txBody>
      </p:sp>
      <p:sp>
        <p:nvSpPr>
          <p:cNvPr id="746498" name="Rectangle 2"/>
          <p:cNvSpPr>
            <a:spLocks noGrp="1" noChangeArrowheads="1"/>
          </p:cNvSpPr>
          <p:nvPr>
            <p:ph type="title"/>
          </p:nvPr>
        </p:nvSpPr>
        <p:spPr>
          <a:xfrm>
            <a:off x="1295400" y="304800"/>
            <a:ext cx="7391400" cy="868363"/>
          </a:xfrm>
        </p:spPr>
        <p:txBody>
          <a:bodyPr/>
          <a:lstStyle/>
          <a:p>
            <a:r>
              <a:rPr lang="en-US" altLang="zh-CN">
                <a:ea typeface="宋体" panose="02010600030101010101" pitchFamily="2" charset="-122"/>
              </a:rPr>
              <a:t>System Operation Contracts </a:t>
            </a:r>
            <a:r>
              <a:rPr lang="en-US" altLang="zh-CN" sz="1600">
                <a:ea typeface="宋体" panose="02010600030101010101" pitchFamily="2" charset="-122"/>
              </a:rPr>
              <a:t>(continued)</a:t>
            </a:r>
          </a:p>
        </p:txBody>
      </p:sp>
      <p:sp>
        <p:nvSpPr>
          <p:cNvPr id="746499" name="Rectangle 3"/>
          <p:cNvSpPr>
            <a:spLocks noGrp="1" noChangeArrowheads="1"/>
          </p:cNvSpPr>
          <p:nvPr>
            <p:ph type="body" idx="1"/>
          </p:nvPr>
        </p:nvSpPr>
        <p:spPr>
          <a:xfrm>
            <a:off x="1295400" y="1828800"/>
            <a:ext cx="7696200" cy="4038600"/>
          </a:xfrm>
        </p:spPr>
        <p:txBody>
          <a:bodyPr/>
          <a:lstStyle/>
          <a:p>
            <a:pPr marL="574675" indent="-574675">
              <a:buFontTx/>
              <a:buNone/>
            </a:pPr>
            <a:endParaRPr lang="zh-CN" altLang="en-US" sz="1400">
              <a:solidFill>
                <a:schemeClr val="tx1"/>
              </a:solidFill>
              <a:ea typeface="宋体" panose="02010600030101010101" pitchFamily="2" charset="-122"/>
            </a:endParaRPr>
          </a:p>
          <a:p>
            <a:pPr marL="574675" indent="-574675">
              <a:buFontTx/>
              <a:buNone/>
            </a:pPr>
            <a:r>
              <a:rPr lang="en-US" altLang="zh-CN" sz="2800">
                <a:solidFill>
                  <a:schemeClr val="bg1"/>
                </a:solidFill>
                <a:ea typeface="宋体" panose="02010600030101010101" pitchFamily="2" charset="-122"/>
              </a:rPr>
              <a:t>.</a:t>
            </a:r>
          </a:p>
        </p:txBody>
      </p:sp>
      <p:pic>
        <p:nvPicPr>
          <p:cNvPr id="746500" name="Picture 4" descr="FIG5-28"/>
          <p:cNvPicPr>
            <a:picLocks noChangeAspect="1" noChangeArrowheads="1"/>
          </p:cNvPicPr>
          <p:nvPr/>
        </p:nvPicPr>
        <p:blipFill>
          <a:blip r:embed="rId3">
            <a:extLst>
              <a:ext uri="{28A0092B-C50C-407E-A947-70E740481C1C}">
                <a14:useLocalDpi xmlns:a14="http://schemas.microsoft.com/office/drawing/2010/main" val="0"/>
              </a:ext>
            </a:extLst>
          </a:blip>
          <a:srcRect l="26030" t="21912" r="5431" b="11508"/>
          <a:stretch>
            <a:fillRect/>
          </a:stretch>
        </p:blipFill>
        <p:spPr bwMode="auto">
          <a:xfrm>
            <a:off x="1447800" y="2057400"/>
            <a:ext cx="7239000" cy="3962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CAB9AAD-94F8-4046-AEED-29274987EF38}" type="slidenum">
              <a:rPr lang="en-US" altLang="zh-CN"/>
              <a:pPr/>
              <a:t>119</a:t>
            </a:fld>
            <a:endParaRPr lang="en-US" altLang="zh-CN"/>
          </a:p>
        </p:txBody>
      </p:sp>
      <p:sp>
        <p:nvSpPr>
          <p:cNvPr id="748546" name="Rectangle 2"/>
          <p:cNvSpPr>
            <a:spLocks noGrp="1" noChangeArrowheads="1"/>
          </p:cNvSpPr>
          <p:nvPr>
            <p:ph type="title"/>
          </p:nvPr>
        </p:nvSpPr>
        <p:spPr>
          <a:xfrm>
            <a:off x="1295400" y="381000"/>
            <a:ext cx="7391400" cy="792163"/>
          </a:xfrm>
        </p:spPr>
        <p:txBody>
          <a:bodyPr/>
          <a:lstStyle/>
          <a:p>
            <a:r>
              <a:rPr lang="en-US" altLang="zh-CN">
                <a:ea typeface="宋体" panose="02010600030101010101" pitchFamily="2" charset="-122"/>
              </a:rPr>
              <a:t>System Operation Contracts </a:t>
            </a:r>
            <a:r>
              <a:rPr lang="en-US" altLang="zh-CN" sz="1600">
                <a:ea typeface="宋体" panose="02010600030101010101" pitchFamily="2" charset="-122"/>
              </a:rPr>
              <a:t>(continued)</a:t>
            </a:r>
          </a:p>
        </p:txBody>
      </p:sp>
      <p:sp>
        <p:nvSpPr>
          <p:cNvPr id="748547" name="Rectangle 3"/>
          <p:cNvSpPr>
            <a:spLocks noGrp="1" noChangeArrowheads="1"/>
          </p:cNvSpPr>
          <p:nvPr>
            <p:ph type="body" idx="1"/>
          </p:nvPr>
        </p:nvSpPr>
        <p:spPr>
          <a:xfrm>
            <a:off x="1295400" y="1828800"/>
            <a:ext cx="7696200" cy="4038600"/>
          </a:xfrm>
        </p:spPr>
        <p:txBody>
          <a:bodyPr/>
          <a:lstStyle/>
          <a:p>
            <a:pPr marL="574675" indent="-574675">
              <a:buFontTx/>
              <a:buNone/>
            </a:pPr>
            <a:r>
              <a:rPr lang="en-US" altLang="zh-CN" sz="2800">
                <a:solidFill>
                  <a:schemeClr val="bg1"/>
                </a:solidFill>
                <a:ea typeface="宋体" panose="02010600030101010101" pitchFamily="2" charset="-122"/>
              </a:rPr>
              <a:t>.</a:t>
            </a:r>
          </a:p>
        </p:txBody>
      </p:sp>
      <p:pic>
        <p:nvPicPr>
          <p:cNvPr id="748548" name="Picture 4" descr="FIG5-27"/>
          <p:cNvPicPr>
            <a:picLocks noChangeAspect="1" noChangeArrowheads="1"/>
          </p:cNvPicPr>
          <p:nvPr/>
        </p:nvPicPr>
        <p:blipFill>
          <a:blip r:embed="rId3">
            <a:extLst>
              <a:ext uri="{28A0092B-C50C-407E-A947-70E740481C1C}">
                <a14:useLocalDpi xmlns:a14="http://schemas.microsoft.com/office/drawing/2010/main" val="0"/>
              </a:ext>
            </a:extLst>
          </a:blip>
          <a:srcRect l="26030" t="17381" r="5431" b="7082"/>
          <a:stretch>
            <a:fillRect/>
          </a:stretch>
        </p:blipFill>
        <p:spPr bwMode="auto">
          <a:xfrm>
            <a:off x="1371600" y="1981200"/>
            <a:ext cx="7239000" cy="4191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CD53FDD-539C-4016-B155-E9474B03886A}" type="slidenum">
              <a:rPr lang="en-US" altLang="zh-CN"/>
              <a:pPr/>
              <a:t>12</a:t>
            </a:fld>
            <a:endParaRPr lang="en-US" altLang="zh-CN"/>
          </a:p>
        </p:txBody>
      </p:sp>
      <p:sp>
        <p:nvSpPr>
          <p:cNvPr id="312322" name="Rectangle 2"/>
          <p:cNvSpPr>
            <a:spLocks noGrp="1" noChangeArrowheads="1"/>
          </p:cNvSpPr>
          <p:nvPr>
            <p:ph type="title"/>
          </p:nvPr>
        </p:nvSpPr>
        <p:spPr>
          <a:xfrm>
            <a:off x="1219200" y="274638"/>
            <a:ext cx="7391400" cy="1020762"/>
          </a:xfrm>
        </p:spPr>
        <p:txBody>
          <a:bodyPr/>
          <a:lstStyle/>
          <a:p>
            <a:r>
              <a:rPr lang="en-US" altLang="zh-CN">
                <a:ea typeface="宋体" panose="02010600030101010101" pitchFamily="2" charset="-122"/>
              </a:rPr>
              <a:t>Event Analysis</a:t>
            </a:r>
            <a:br>
              <a:rPr lang="en-US" altLang="zh-CN">
                <a:ea typeface="宋体" panose="02010600030101010101" pitchFamily="2" charset="-122"/>
              </a:rPr>
            </a:br>
            <a:r>
              <a:rPr lang="en-US" altLang="zh-CN" sz="1600">
                <a:ea typeface="宋体" panose="02010600030101010101" pitchFamily="2" charset="-122"/>
              </a:rPr>
              <a:t>(continued)</a:t>
            </a:r>
          </a:p>
        </p:txBody>
      </p:sp>
      <p:sp>
        <p:nvSpPr>
          <p:cNvPr id="312323" name="Rectangle 3"/>
          <p:cNvSpPr>
            <a:spLocks noGrp="1" noChangeArrowheads="1"/>
          </p:cNvSpPr>
          <p:nvPr>
            <p:ph type="body" idx="1"/>
          </p:nvPr>
        </p:nvSpPr>
        <p:spPr>
          <a:xfrm>
            <a:off x="1371600" y="1524000"/>
            <a:ext cx="7543800" cy="4525963"/>
          </a:xfrm>
        </p:spPr>
        <p:txBody>
          <a:bodyPr/>
          <a:lstStyle/>
          <a:p>
            <a:pPr marL="339725" indent="-339725">
              <a:buFontTx/>
              <a:buNone/>
              <a:tabLst>
                <a:tab pos="339725" algn="l"/>
              </a:tabLst>
            </a:pPr>
            <a:r>
              <a:rPr lang="zh-CN" altLang="en-US" sz="2400">
                <a:solidFill>
                  <a:schemeClr val="tx1"/>
                </a:solidFill>
                <a:ea typeface="宋体" panose="02010600030101010101" pitchFamily="2" charset="-122"/>
              </a:rPr>
              <a:t>	</a:t>
            </a:r>
            <a:r>
              <a:rPr lang="en-US" altLang="zh-CN" sz="2400">
                <a:solidFill>
                  <a:schemeClr val="tx1"/>
                </a:solidFill>
                <a:ea typeface="宋体" panose="02010600030101010101" pitchFamily="2" charset="-122"/>
              </a:rPr>
              <a:t>(Insert Figure 3.4)</a:t>
            </a:r>
          </a:p>
        </p:txBody>
      </p:sp>
      <p:pic>
        <p:nvPicPr>
          <p:cNvPr id="312324" name="Picture 4" descr="FIG3-4"/>
          <p:cNvPicPr>
            <a:picLocks noChangeAspect="1" noChangeArrowheads="1"/>
          </p:cNvPicPr>
          <p:nvPr/>
        </p:nvPicPr>
        <p:blipFill>
          <a:blip r:embed="rId3">
            <a:extLst>
              <a:ext uri="{28A0092B-C50C-407E-A947-70E740481C1C}">
                <a14:useLocalDpi xmlns:a14="http://schemas.microsoft.com/office/drawing/2010/main" val="0"/>
              </a:ext>
            </a:extLst>
          </a:blip>
          <a:srcRect l="26711" t="15773" r="20058" b="7603"/>
          <a:stretch>
            <a:fillRect/>
          </a:stretch>
        </p:blipFill>
        <p:spPr bwMode="auto">
          <a:xfrm>
            <a:off x="1600200" y="1489075"/>
            <a:ext cx="7162800" cy="4759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0A9E334-B959-4992-92AE-BB04DF8DD54E}" type="slidenum">
              <a:rPr lang="en-US" altLang="zh-CN"/>
              <a:pPr/>
              <a:t>120</a:t>
            </a:fld>
            <a:endParaRPr lang="en-US" altLang="zh-CN"/>
          </a:p>
        </p:txBody>
      </p:sp>
      <p:sp>
        <p:nvSpPr>
          <p:cNvPr id="902146" name="Rectangle 2"/>
          <p:cNvSpPr>
            <a:spLocks noGrp="1" noChangeArrowheads="1"/>
          </p:cNvSpPr>
          <p:nvPr>
            <p:ph type="title"/>
          </p:nvPr>
        </p:nvSpPr>
        <p:spPr/>
        <p:txBody>
          <a:bodyPr/>
          <a:lstStyle/>
          <a:p>
            <a:endParaRPr lang="en-US" altLang="zh-CN">
              <a:ea typeface="宋体" panose="02010600030101010101" pitchFamily="2" charset="-122"/>
            </a:endParaRPr>
          </a:p>
        </p:txBody>
      </p:sp>
      <p:sp>
        <p:nvSpPr>
          <p:cNvPr id="902147" name="Rectangle 3"/>
          <p:cNvSpPr>
            <a:spLocks noGrp="1" noChangeArrowheads="1"/>
          </p:cNvSpPr>
          <p:nvPr>
            <p:ph type="body" idx="1"/>
          </p:nvPr>
        </p:nvSpPr>
        <p:spPr>
          <a:xfrm>
            <a:off x="3200400" y="1752600"/>
            <a:ext cx="4876800" cy="4800600"/>
          </a:xfrm>
        </p:spPr>
        <p:txBody>
          <a:bodyPr/>
          <a:lstStyle/>
          <a:p>
            <a:pPr>
              <a:spcBef>
                <a:spcPct val="0"/>
              </a:spcBef>
            </a:pPr>
            <a:r>
              <a:rPr lang="zh-CN" altLang="en-US">
                <a:latin typeface="黑体" panose="02010609060101010101" pitchFamily="49" charset="-122"/>
                <a:ea typeface="黑体" panose="02010609060101010101" pitchFamily="49" charset="-122"/>
              </a:rPr>
              <a:t>强调：分析不可能严格地按照预定顺序进行，需要反复构造才能建立。</a:t>
            </a:r>
          </a:p>
          <a:p>
            <a:pPr>
              <a:spcBef>
                <a:spcPct val="0"/>
              </a:spcBef>
            </a:pPr>
            <a:endParaRPr lang="zh-CN" altLang="en-US">
              <a:latin typeface="黑体" panose="02010609060101010101" pitchFamily="49" charset="-122"/>
              <a:ea typeface="黑体" panose="02010609060101010101" pitchFamily="49" charset="-122"/>
            </a:endParaRPr>
          </a:p>
          <a:p>
            <a:pPr>
              <a:spcBef>
                <a:spcPct val="0"/>
              </a:spcBef>
            </a:pPr>
            <a:r>
              <a:rPr lang="zh-CN" altLang="en-US">
                <a:latin typeface="黑体" panose="02010609060101010101" pitchFamily="49" charset="-122"/>
                <a:ea typeface="黑体" panose="02010609060101010101" pitchFamily="49" charset="-122"/>
              </a:rPr>
              <a:t>迭代和增量</a:t>
            </a:r>
          </a:p>
          <a:p>
            <a:endParaRPr lang="zh-CN" altLang="en-US">
              <a:latin typeface="黑体" panose="02010609060101010101" pitchFamily="49" charset="-122"/>
              <a:ea typeface="黑体" panose="02010609060101010101" pitchFamily="49" charset="-122"/>
            </a:endParaRPr>
          </a:p>
        </p:txBody>
      </p:sp>
      <p:pic>
        <p:nvPicPr>
          <p:cNvPr id="902148" name="Picture 4" descr="MCj0229913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057400"/>
            <a:ext cx="1336675" cy="1779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A335897-A861-40AF-9E10-7BD0EEB5B915}" type="slidenum">
              <a:rPr lang="en-US" altLang="zh-CN"/>
              <a:pPr/>
              <a:t>121</a:t>
            </a:fld>
            <a:endParaRPr lang="en-US" altLang="zh-CN"/>
          </a:p>
        </p:txBody>
      </p:sp>
      <p:sp>
        <p:nvSpPr>
          <p:cNvPr id="778242"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案例分析</a:t>
            </a:r>
            <a:r>
              <a:rPr lang="en-US" altLang="zh-CN" b="0">
                <a:ea typeface="宋体" panose="02010600030101010101" pitchFamily="2" charset="-122"/>
              </a:rPr>
              <a:t>—</a:t>
            </a:r>
            <a:r>
              <a:rPr lang="zh-CN" altLang="en-US" b="0">
                <a:ea typeface="宋体" panose="02010600030101010101" pitchFamily="2" charset="-122"/>
              </a:rPr>
              <a:t>图书馆管理系统</a:t>
            </a:r>
          </a:p>
        </p:txBody>
      </p:sp>
      <p:sp>
        <p:nvSpPr>
          <p:cNvPr id="778243" name="Rectangle 3"/>
          <p:cNvSpPr>
            <a:spLocks noGrp="1" noChangeArrowheads="1"/>
          </p:cNvSpPr>
          <p:nvPr>
            <p:ph type="body" idx="1"/>
          </p:nvPr>
        </p:nvSpPr>
        <p:spPr>
          <a:xfrm>
            <a:off x="1295400" y="1447800"/>
            <a:ext cx="7315200" cy="3124200"/>
          </a:xfrm>
        </p:spPr>
        <p:txBody>
          <a:bodyPr/>
          <a:lstStyle/>
          <a:p>
            <a:r>
              <a:rPr lang="zh-CN" altLang="en-US" sz="2800" b="0">
                <a:solidFill>
                  <a:schemeClr val="tx1"/>
                </a:solidFill>
                <a:ea typeface="宋体" panose="02010600030101010101" pitchFamily="2" charset="-122"/>
              </a:rPr>
              <a:t>需求工程</a:t>
            </a:r>
            <a:r>
              <a:rPr lang="en-US" altLang="zh-CN" sz="2800" b="0">
                <a:solidFill>
                  <a:schemeClr val="tx1"/>
                </a:solidFill>
                <a:ea typeface="宋体" panose="02010600030101010101" pitchFamily="2" charset="-122"/>
              </a:rPr>
              <a:t>--</a:t>
            </a:r>
            <a:r>
              <a:rPr lang="zh-CN" altLang="en-US" sz="2800" b="0">
                <a:solidFill>
                  <a:schemeClr val="tx1"/>
                </a:solidFill>
                <a:ea typeface="宋体" panose="02010600030101010101" pitchFamily="2" charset="-122"/>
              </a:rPr>
              <a:t>需求收集</a:t>
            </a:r>
          </a:p>
          <a:p>
            <a:r>
              <a:rPr lang="zh-CN" altLang="en-US" sz="2800" b="0">
                <a:solidFill>
                  <a:schemeClr val="tx1"/>
                </a:solidFill>
                <a:ea typeface="宋体" panose="02010600030101010101" pitchFamily="2" charset="-122"/>
              </a:rPr>
              <a:t>需求获取是软件系统开发的起点。通常我们可以通过会谈、集体讨论等有效的方式获取、理解用户需求。并最终采用文档</a:t>
            </a:r>
            <a:r>
              <a:rPr lang="en-US" altLang="zh-CN" sz="2800" b="0">
                <a:solidFill>
                  <a:schemeClr val="tx1"/>
                </a:solidFill>
                <a:ea typeface="宋体" panose="02010600030101010101" pitchFamily="2" charset="-122"/>
              </a:rPr>
              <a:t>—</a:t>
            </a:r>
            <a:r>
              <a:rPr lang="zh-CN" altLang="en-US" sz="2800" b="0">
                <a:solidFill>
                  <a:schemeClr val="tx1"/>
                </a:solidFill>
                <a:ea typeface="宋体" panose="02010600030101010101" pitchFamily="2" charset="-122"/>
              </a:rPr>
              <a:t>需求规范文档的方式把所收集的需求文档化。</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91B0E58-EC74-41AC-A8BB-8F421EEF120C}" type="slidenum">
              <a:rPr lang="en-US" altLang="zh-CN"/>
              <a:pPr/>
              <a:t>122</a:t>
            </a:fld>
            <a:endParaRPr lang="en-US" altLang="zh-CN"/>
          </a:p>
        </p:txBody>
      </p:sp>
      <p:sp>
        <p:nvSpPr>
          <p:cNvPr id="780290"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需求收集</a:t>
            </a:r>
          </a:p>
        </p:txBody>
      </p:sp>
      <p:sp>
        <p:nvSpPr>
          <p:cNvPr id="780291" name="Rectangle 3"/>
          <p:cNvSpPr>
            <a:spLocks noGrp="1" noChangeArrowheads="1"/>
          </p:cNvSpPr>
          <p:nvPr>
            <p:ph type="body" idx="1"/>
          </p:nvPr>
        </p:nvSpPr>
        <p:spPr>
          <a:xfrm>
            <a:off x="1219200" y="1447800"/>
            <a:ext cx="7620000" cy="4876800"/>
          </a:xfrm>
        </p:spPr>
        <p:txBody>
          <a:bodyPr/>
          <a:lstStyle/>
          <a:p>
            <a:pPr>
              <a:lnSpc>
                <a:spcPct val="90000"/>
              </a:lnSpc>
            </a:pPr>
            <a:r>
              <a:rPr lang="zh-CN" altLang="en-US" sz="2400" b="0">
                <a:ea typeface="宋体" panose="02010600030101010101" pitchFamily="2" charset="-122"/>
              </a:rPr>
              <a:t>在图书管理系统需求规范文档中指出如下内容：</a:t>
            </a:r>
          </a:p>
          <a:p>
            <a:pPr lvl="1">
              <a:lnSpc>
                <a:spcPct val="90000"/>
              </a:lnSpc>
            </a:pPr>
            <a:endParaRPr lang="zh-CN" altLang="en-US" sz="2000" b="1">
              <a:ea typeface="宋体" panose="02010600030101010101" pitchFamily="2" charset="-122"/>
            </a:endParaRPr>
          </a:p>
          <a:p>
            <a:pPr lvl="1">
              <a:lnSpc>
                <a:spcPct val="90000"/>
              </a:lnSpc>
            </a:pPr>
            <a:r>
              <a:rPr lang="zh-CN" altLang="en-US" sz="2000" b="1">
                <a:ea typeface="宋体" panose="02010600030101010101" pitchFamily="2" charset="-122"/>
              </a:rPr>
              <a:t>这是一个图书馆支持系统；</a:t>
            </a:r>
          </a:p>
          <a:p>
            <a:pPr lvl="1">
              <a:lnSpc>
                <a:spcPct val="90000"/>
              </a:lnSpc>
            </a:pPr>
            <a:r>
              <a:rPr lang="zh-CN" altLang="en-US" sz="2000" b="1">
                <a:ea typeface="宋体" panose="02010600030101010101" pitchFamily="2" charset="-122"/>
              </a:rPr>
              <a:t>图书馆将图书和杂志借给借书者。借书者已经预先注册，图书和杂志也预先登记；</a:t>
            </a:r>
          </a:p>
          <a:p>
            <a:pPr lvl="1">
              <a:lnSpc>
                <a:spcPct val="90000"/>
              </a:lnSpc>
            </a:pPr>
            <a:r>
              <a:rPr lang="zh-CN" altLang="en-US" sz="2000" b="1">
                <a:ea typeface="宋体" panose="02010600030101010101" pitchFamily="2" charset="-122"/>
              </a:rPr>
              <a:t>图书馆负责新书的采购。每一本图书都购进多本书。当旧书超期或破旧不堪时，从图书馆中处理掉。</a:t>
            </a:r>
          </a:p>
          <a:p>
            <a:pPr lvl="1">
              <a:lnSpc>
                <a:spcPct val="90000"/>
              </a:lnSpc>
            </a:pPr>
            <a:r>
              <a:rPr lang="zh-CN" altLang="en-US" sz="2000" b="1">
                <a:ea typeface="宋体" panose="02010600030101010101" pitchFamily="2" charset="-122"/>
              </a:rPr>
              <a:t>图书管理员是图书馆的员工。他们的工作就是和读者打交道并在软件系统的支持下工作。</a:t>
            </a:r>
          </a:p>
          <a:p>
            <a:pPr lvl="1">
              <a:lnSpc>
                <a:spcPct val="90000"/>
              </a:lnSpc>
            </a:pPr>
            <a:r>
              <a:rPr lang="zh-CN" altLang="en-US" sz="2000" b="1">
                <a:ea typeface="宋体" panose="02010600030101010101" pitchFamily="2" charset="-122"/>
              </a:rPr>
              <a:t>借阅人可以预定当前没有的图书和杂志。这样，当他所预定的图书和杂志归还回来或购进时，就通知预定人。当预定了某书的借书者借阅了该书后，预定就取消。或者通过显式的取消过程强行预定。</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6E8071E-46F8-4ADC-B44E-22E58F1A53E0}" type="slidenum">
              <a:rPr lang="en-US" altLang="zh-CN"/>
              <a:pPr/>
              <a:t>123</a:t>
            </a:fld>
            <a:endParaRPr lang="en-US" altLang="zh-CN"/>
          </a:p>
        </p:txBody>
      </p:sp>
      <p:sp>
        <p:nvSpPr>
          <p:cNvPr id="782338"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需求收集</a:t>
            </a:r>
          </a:p>
        </p:txBody>
      </p:sp>
      <p:sp>
        <p:nvSpPr>
          <p:cNvPr id="782339" name="Rectangle 3"/>
          <p:cNvSpPr>
            <a:spLocks noGrp="1" noChangeArrowheads="1"/>
          </p:cNvSpPr>
          <p:nvPr>
            <p:ph type="body" idx="1"/>
          </p:nvPr>
        </p:nvSpPr>
        <p:spPr>
          <a:xfrm>
            <a:off x="1143000" y="1828800"/>
            <a:ext cx="7537450" cy="3124200"/>
          </a:xfrm>
        </p:spPr>
        <p:txBody>
          <a:bodyPr/>
          <a:lstStyle/>
          <a:p>
            <a:pPr lvl="1">
              <a:lnSpc>
                <a:spcPct val="90000"/>
              </a:lnSpc>
            </a:pPr>
            <a:r>
              <a:rPr lang="zh-CN" altLang="en-US" sz="2000" b="1">
                <a:ea typeface="宋体" panose="02010600030101010101" pitchFamily="2" charset="-122"/>
              </a:rPr>
              <a:t>图书馆能够容易地建立、修改和删除标题、借书者、借阅信息和预定信息。</a:t>
            </a:r>
          </a:p>
          <a:p>
            <a:pPr lvl="1">
              <a:lnSpc>
                <a:spcPct val="90000"/>
              </a:lnSpc>
            </a:pPr>
            <a:r>
              <a:rPr lang="zh-CN" altLang="en-US" sz="2000" b="1">
                <a:ea typeface="宋体" panose="02010600030101010101" pitchFamily="2" charset="-122"/>
              </a:rPr>
              <a:t>系统能够运行在所有流行的技术环境中，包括</a:t>
            </a:r>
            <a:r>
              <a:rPr lang="en-US" altLang="zh-CN" sz="2000" b="1">
                <a:ea typeface="宋体" panose="02010600030101010101" pitchFamily="2" charset="-122"/>
              </a:rPr>
              <a:t>Unix, Windows </a:t>
            </a:r>
            <a:r>
              <a:rPr lang="zh-CN" altLang="en-US" sz="2000" b="1">
                <a:ea typeface="宋体" panose="02010600030101010101" pitchFamily="2" charset="-122"/>
              </a:rPr>
              <a:t>和</a:t>
            </a:r>
            <a:r>
              <a:rPr lang="en-US" altLang="zh-CN" sz="2000" b="1">
                <a:ea typeface="宋体" panose="02010600030101010101" pitchFamily="2" charset="-122"/>
              </a:rPr>
              <a:t>OS/2</a:t>
            </a:r>
            <a:r>
              <a:rPr lang="zh-CN" altLang="en-US" sz="2000" b="1">
                <a:ea typeface="宋体" panose="02010600030101010101" pitchFamily="2" charset="-122"/>
              </a:rPr>
              <a:t>，并应有一个现代的图形用户界面。</a:t>
            </a:r>
          </a:p>
          <a:p>
            <a:pPr lvl="1">
              <a:lnSpc>
                <a:spcPct val="90000"/>
              </a:lnSpc>
            </a:pPr>
            <a:r>
              <a:rPr lang="zh-CN" altLang="en-US" sz="2000" b="1">
                <a:ea typeface="宋体" panose="02010600030101010101" pitchFamily="2" charset="-122"/>
              </a:rPr>
              <a:t>系统容易扩展新功能。</a:t>
            </a:r>
          </a:p>
          <a:p>
            <a:pPr>
              <a:lnSpc>
                <a:spcPct val="90000"/>
              </a:lnSpc>
            </a:pPr>
            <a:r>
              <a:rPr lang="zh-CN" altLang="en-US" sz="2400" b="0">
                <a:ea typeface="宋体" panose="02010600030101010101" pitchFamily="2" charset="-122"/>
              </a:rPr>
              <a:t>这里我们暂时不必考虑预定的图书到达后通知预定人的功能，也不必检查借书过期的情况。</a:t>
            </a:r>
          </a:p>
          <a:p>
            <a:pPr>
              <a:lnSpc>
                <a:spcPct val="90000"/>
              </a:lnSpc>
            </a:pPr>
            <a:endParaRPr lang="zh-CN" altLang="en-US" sz="2400" b="0">
              <a:ea typeface="宋体" panose="02010600030101010101" pitchFamily="2" charset="-122"/>
            </a:endParaRPr>
          </a:p>
          <a:p>
            <a:pPr>
              <a:lnSpc>
                <a:spcPct val="90000"/>
              </a:lnSpc>
            </a:pPr>
            <a:r>
              <a:rPr lang="zh-CN" altLang="en-US" sz="2400" b="0">
                <a:ea typeface="宋体" panose="02010600030101010101" pitchFamily="2" charset="-122"/>
              </a:rPr>
              <a:t>用例模型？？</a:t>
            </a:r>
          </a:p>
        </p:txBody>
      </p:sp>
      <p:pic>
        <p:nvPicPr>
          <p:cNvPr id="782341"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495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2341"/>
                                        </p:tgtEl>
                                        <p:attrNameLst>
                                          <p:attrName>style.visibility</p:attrName>
                                        </p:attrNameLst>
                                      </p:cBhvr>
                                      <p:to>
                                        <p:strVal val="visible"/>
                                      </p:to>
                                    </p:set>
                                    <p:animEffect transition="in" filter="blinds(horizontal)">
                                      <p:cBhvr>
                                        <p:cTn id="7" dur="500"/>
                                        <p:tgtEl>
                                          <p:spTgt spid="78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51207C4A-A3AB-4934-BE90-8C927FBC675A}" type="slidenum">
              <a:rPr lang="en-US" altLang="zh-CN"/>
              <a:pPr/>
              <a:t>124</a:t>
            </a:fld>
            <a:endParaRPr lang="en-US" altLang="zh-CN"/>
          </a:p>
        </p:txBody>
      </p:sp>
      <p:sp>
        <p:nvSpPr>
          <p:cNvPr id="875522" name="Rectangle 2"/>
          <p:cNvSpPr>
            <a:spLocks noGrp="1" noChangeArrowheads="1"/>
          </p:cNvSpPr>
          <p:nvPr>
            <p:ph type="title"/>
          </p:nvPr>
        </p:nvSpPr>
        <p:spPr/>
        <p:txBody>
          <a:bodyPr/>
          <a:lstStyle/>
          <a:p>
            <a:r>
              <a:rPr lang="en-US" altLang="zh-CN">
                <a:ea typeface="宋体" panose="02010600030101010101" pitchFamily="2" charset="-122"/>
              </a:rPr>
              <a:t>Actor</a:t>
            </a:r>
            <a:r>
              <a:rPr lang="zh-CN" altLang="en-US">
                <a:ea typeface="宋体" panose="02010600030101010101" pitchFamily="2" charset="-122"/>
              </a:rPr>
              <a:t>参与者？</a:t>
            </a:r>
          </a:p>
        </p:txBody>
      </p:sp>
      <p:sp>
        <p:nvSpPr>
          <p:cNvPr id="875523"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8755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09800"/>
            <a:ext cx="2286000" cy="1749425"/>
          </a:xfrm>
          <a:prstGeom prst="rect">
            <a:avLst/>
          </a:prstGeom>
          <a:noFill/>
          <a:extLst>
            <a:ext uri="{909E8E84-426E-40DD-AFC4-6F175D3DCCD1}">
              <a14:hiddenFill xmlns:a14="http://schemas.microsoft.com/office/drawing/2010/main">
                <a:solidFill>
                  <a:srgbClr val="FFFFFF"/>
                </a:solidFill>
              </a14:hiddenFill>
            </a:ext>
          </a:extLst>
        </p:spPr>
      </p:pic>
      <p:pic>
        <p:nvPicPr>
          <p:cNvPr id="8755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182813"/>
            <a:ext cx="2133600" cy="193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5524"/>
                                        </p:tgtEl>
                                        <p:attrNameLst>
                                          <p:attrName>style.visibility</p:attrName>
                                        </p:attrNameLst>
                                      </p:cBhvr>
                                      <p:to>
                                        <p:strVal val="visible"/>
                                      </p:to>
                                    </p:set>
                                    <p:animEffect transition="in" filter="blinds(horizontal)">
                                      <p:cBhvr>
                                        <p:cTn id="7" dur="500"/>
                                        <p:tgtEl>
                                          <p:spTgt spid="8755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5525"/>
                                        </p:tgtEl>
                                        <p:attrNameLst>
                                          <p:attrName>style.visibility</p:attrName>
                                        </p:attrNameLst>
                                      </p:cBhvr>
                                      <p:to>
                                        <p:strVal val="visible"/>
                                      </p:to>
                                    </p:set>
                                    <p:animEffect transition="in" filter="blinds(horizontal)">
                                      <p:cBhvr>
                                        <p:cTn id="12" dur="500"/>
                                        <p:tgtEl>
                                          <p:spTgt spid="875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E6423DC-96E3-4EF2-8C93-13474C5191FF}" type="slidenum">
              <a:rPr lang="en-US" altLang="zh-CN"/>
              <a:pPr/>
              <a:t>125</a:t>
            </a:fld>
            <a:endParaRPr lang="en-US" altLang="zh-CN"/>
          </a:p>
        </p:txBody>
      </p:sp>
      <p:sp>
        <p:nvSpPr>
          <p:cNvPr id="786434" name="Rectangle 2"/>
          <p:cNvSpPr>
            <a:spLocks noGrp="1" noChangeArrowheads="1"/>
          </p:cNvSpPr>
          <p:nvPr>
            <p:ph type="title"/>
          </p:nvPr>
        </p:nvSpPr>
        <p:spPr>
          <a:xfrm>
            <a:off x="685800" y="152400"/>
            <a:ext cx="7772400" cy="1143000"/>
          </a:xfrm>
        </p:spPr>
        <p:txBody>
          <a:bodyPr/>
          <a:lstStyle/>
          <a:p>
            <a:r>
              <a:rPr lang="en-US" altLang="zh-CN">
                <a:ea typeface="宋体" panose="02010600030101010101" pitchFamily="2" charset="-122"/>
              </a:rPr>
              <a:t>Usecase</a:t>
            </a:r>
            <a:r>
              <a:rPr lang="zh-CN" altLang="en-US" b="0">
                <a:ea typeface="宋体" panose="02010600030101010101" pitchFamily="2" charset="-122"/>
              </a:rPr>
              <a:t>用例？？</a:t>
            </a:r>
          </a:p>
        </p:txBody>
      </p:sp>
      <p:sp>
        <p:nvSpPr>
          <p:cNvPr id="786435" name="Rectangle 3"/>
          <p:cNvSpPr>
            <a:spLocks noGrp="1" noChangeArrowheads="1"/>
          </p:cNvSpPr>
          <p:nvPr>
            <p:ph type="body" idx="1"/>
          </p:nvPr>
        </p:nvSpPr>
        <p:spPr>
          <a:xfrm>
            <a:off x="1295400" y="1371600"/>
            <a:ext cx="7543800" cy="617538"/>
          </a:xfrm>
        </p:spPr>
        <p:txBody>
          <a:bodyPr/>
          <a:lstStyle/>
          <a:p>
            <a:r>
              <a:rPr lang="zh-CN" altLang="en-US" sz="2800" b="0">
                <a:ea typeface="宋体" panose="02010600030101010101" pitchFamily="2" charset="-122"/>
              </a:rPr>
              <a:t>图书馆管理系统的业务用例：</a:t>
            </a:r>
          </a:p>
        </p:txBody>
      </p:sp>
      <p:sp>
        <p:nvSpPr>
          <p:cNvPr id="786437" name="Rectangle 5"/>
          <p:cNvSpPr>
            <a:spLocks noChangeArrowheads="1"/>
          </p:cNvSpPr>
          <p:nvPr/>
        </p:nvSpPr>
        <p:spPr bwMode="auto">
          <a:xfrm>
            <a:off x="1579563" y="2289175"/>
            <a:ext cx="7259637" cy="2921000"/>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zh-CN" altLang="en-US" sz="2400" b="1">
                <a:latin typeface="Times New Roman" panose="02020603050405020304" pitchFamily="18" charset="0"/>
                <a:ea typeface="楷体_GB2312" pitchFamily="49" charset="-122"/>
              </a:rPr>
              <a:t>借书（</a:t>
            </a:r>
            <a:r>
              <a:rPr kumimoji="1" lang="en-US" altLang="zh-CN" sz="2400" b="1">
                <a:latin typeface="Times New Roman" panose="02020603050405020304" pitchFamily="18" charset="0"/>
                <a:ea typeface="楷体_GB2312" pitchFamily="49" charset="-122"/>
              </a:rPr>
              <a:t>Lend Item</a:t>
            </a:r>
            <a:r>
              <a:rPr kumimoji="1" lang="zh-CN" altLang="en-US" sz="2400" b="1">
                <a:latin typeface="Times New Roman" panose="02020603050405020304" pitchFamily="18" charset="0"/>
                <a:ea typeface="楷体_GB2312" pitchFamily="49" charset="-122"/>
              </a:rPr>
              <a:t>）</a:t>
            </a:r>
          </a:p>
          <a:p>
            <a:endParaRPr kumimoji="1" lang="zh-CN" altLang="en-US" sz="2400" b="1">
              <a:latin typeface="Times New Roman" panose="02020603050405020304" pitchFamily="18" charset="0"/>
              <a:ea typeface="楷体_GB2312" pitchFamily="49" charset="-122"/>
            </a:endParaRPr>
          </a:p>
          <a:p>
            <a:r>
              <a:rPr kumimoji="1" lang="zh-CN" altLang="en-US" sz="2400" b="1">
                <a:latin typeface="Times New Roman" panose="02020603050405020304" pitchFamily="18" charset="0"/>
                <a:ea typeface="楷体_GB2312" pitchFamily="49" charset="-122"/>
              </a:rPr>
              <a:t>返书（</a:t>
            </a:r>
            <a:r>
              <a:rPr kumimoji="1" lang="en-US" altLang="zh-CN" sz="2400" b="1">
                <a:latin typeface="Times New Roman" panose="02020603050405020304" pitchFamily="18" charset="0"/>
                <a:ea typeface="楷体_GB2312" pitchFamily="49" charset="-122"/>
              </a:rPr>
              <a:t>Return Item</a:t>
            </a:r>
            <a:r>
              <a:rPr kumimoji="1" lang="zh-CN" altLang="en-US" sz="2400" b="1">
                <a:latin typeface="Times New Roman" panose="02020603050405020304" pitchFamily="18" charset="0"/>
                <a:ea typeface="楷体_GB2312" pitchFamily="49" charset="-122"/>
              </a:rPr>
              <a:t>）</a:t>
            </a:r>
          </a:p>
          <a:p>
            <a:endParaRPr kumimoji="1" lang="zh-CN" altLang="en-US" sz="2400" b="1">
              <a:latin typeface="Times New Roman" panose="02020603050405020304" pitchFamily="18" charset="0"/>
              <a:ea typeface="楷体_GB2312" pitchFamily="49" charset="-122"/>
            </a:endParaRPr>
          </a:p>
          <a:p>
            <a:r>
              <a:rPr kumimoji="1" lang="zh-CN" altLang="en-US" sz="2400" b="1">
                <a:latin typeface="Times New Roman" panose="02020603050405020304" pitchFamily="18" charset="0"/>
                <a:ea typeface="楷体_GB2312" pitchFamily="49" charset="-122"/>
              </a:rPr>
              <a:t>预订图书（</a:t>
            </a:r>
            <a:r>
              <a:rPr kumimoji="1" lang="en-US" altLang="zh-CN" sz="2400" b="1">
                <a:latin typeface="Times New Roman" panose="02020603050405020304" pitchFamily="18" charset="0"/>
                <a:ea typeface="楷体_GB2312" pitchFamily="49" charset="-122"/>
              </a:rPr>
              <a:t>Make Reservation</a:t>
            </a:r>
            <a:r>
              <a:rPr kumimoji="1" lang="zh-CN" altLang="en-US" sz="2400" b="1">
                <a:latin typeface="Times New Roman" panose="02020603050405020304" pitchFamily="18" charset="0"/>
                <a:ea typeface="楷体_GB2312" pitchFamily="49" charset="-122"/>
              </a:rPr>
              <a:t>）</a:t>
            </a:r>
          </a:p>
          <a:p>
            <a:endParaRPr kumimoji="1" lang="zh-CN" altLang="en-US" sz="2400" b="1">
              <a:latin typeface="Times New Roman" panose="02020603050405020304" pitchFamily="18" charset="0"/>
              <a:ea typeface="楷体_GB2312" pitchFamily="49" charset="-122"/>
            </a:endParaRPr>
          </a:p>
          <a:p>
            <a:r>
              <a:rPr kumimoji="1" lang="zh-CN" altLang="en-US" sz="2400" b="1">
                <a:latin typeface="Times New Roman" panose="02020603050405020304" pitchFamily="18" charset="0"/>
                <a:ea typeface="楷体_GB2312" pitchFamily="49" charset="-122"/>
              </a:rPr>
              <a:t>删除预订（</a:t>
            </a:r>
            <a:r>
              <a:rPr kumimoji="1" lang="en-US" altLang="zh-CN" sz="2400" b="1">
                <a:latin typeface="Times New Roman" panose="02020603050405020304" pitchFamily="18" charset="0"/>
                <a:ea typeface="楷体_GB2312" pitchFamily="49" charset="-122"/>
              </a:rPr>
              <a:t>Remove Reservation</a:t>
            </a:r>
            <a:r>
              <a:rPr kumimoji="1" lang="zh-CN" altLang="en-US" sz="2400" b="1">
                <a:latin typeface="Times New Roman" panose="02020603050405020304" pitchFamily="18" charset="0"/>
                <a:ea typeface="楷体_GB2312" pitchFamily="49" charset="-122"/>
              </a:rPr>
              <a:t>）</a:t>
            </a:r>
          </a:p>
          <a:p>
            <a:endParaRPr kumimoji="1" lang="zh-CN" altLang="en-US" sz="2400" b="1">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6437">
                                            <p:txEl>
                                              <p:pRg st="0" end="0"/>
                                            </p:txEl>
                                          </p:spTgt>
                                        </p:tgtEl>
                                        <p:attrNameLst>
                                          <p:attrName>style.visibility</p:attrName>
                                        </p:attrNameLst>
                                      </p:cBhvr>
                                      <p:to>
                                        <p:strVal val="visible"/>
                                      </p:to>
                                    </p:set>
                                    <p:animEffect transition="in" filter="blinds(horizontal)">
                                      <p:cBhvr>
                                        <p:cTn id="7" dur="500"/>
                                        <p:tgtEl>
                                          <p:spTgt spid="78643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86437">
                                            <p:txEl>
                                              <p:pRg st="2" end="2"/>
                                            </p:txEl>
                                          </p:spTgt>
                                        </p:tgtEl>
                                        <p:attrNameLst>
                                          <p:attrName>style.visibility</p:attrName>
                                        </p:attrNameLst>
                                      </p:cBhvr>
                                      <p:to>
                                        <p:strVal val="visible"/>
                                      </p:to>
                                    </p:set>
                                    <p:animEffect transition="in" filter="blinds(horizontal)">
                                      <p:cBhvr>
                                        <p:cTn id="10" dur="500"/>
                                        <p:tgtEl>
                                          <p:spTgt spid="78643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86437">
                                            <p:txEl>
                                              <p:pRg st="4" end="4"/>
                                            </p:txEl>
                                          </p:spTgt>
                                        </p:tgtEl>
                                        <p:attrNameLst>
                                          <p:attrName>style.visibility</p:attrName>
                                        </p:attrNameLst>
                                      </p:cBhvr>
                                      <p:to>
                                        <p:strVal val="visible"/>
                                      </p:to>
                                    </p:set>
                                    <p:animEffect transition="in" filter="blinds(horizontal)">
                                      <p:cBhvr>
                                        <p:cTn id="13" dur="500"/>
                                        <p:tgtEl>
                                          <p:spTgt spid="786437">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86437">
                                            <p:txEl>
                                              <p:pRg st="6" end="6"/>
                                            </p:txEl>
                                          </p:spTgt>
                                        </p:tgtEl>
                                        <p:attrNameLst>
                                          <p:attrName>style.visibility</p:attrName>
                                        </p:attrNameLst>
                                      </p:cBhvr>
                                      <p:to>
                                        <p:strVal val="visible"/>
                                      </p:to>
                                    </p:set>
                                    <p:animEffect transition="in" filter="blinds(horizontal)">
                                      <p:cBhvr>
                                        <p:cTn id="16" dur="500"/>
                                        <p:tgtEl>
                                          <p:spTgt spid="7864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BCF2683-E57A-4687-95A6-E2D8CAD2C62D}" type="slidenum">
              <a:rPr lang="en-US" altLang="zh-CN"/>
              <a:pPr/>
              <a:t>126</a:t>
            </a:fld>
            <a:endParaRPr lang="en-US" altLang="zh-CN"/>
          </a:p>
        </p:txBody>
      </p:sp>
      <p:sp>
        <p:nvSpPr>
          <p:cNvPr id="788482"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用例图</a:t>
            </a:r>
          </a:p>
        </p:txBody>
      </p:sp>
      <p:sp>
        <p:nvSpPr>
          <p:cNvPr id="788483" name="Rectangle 3"/>
          <p:cNvSpPr>
            <a:spLocks noGrp="1" noChangeArrowheads="1"/>
          </p:cNvSpPr>
          <p:nvPr>
            <p:ph type="body" idx="1"/>
          </p:nvPr>
        </p:nvSpPr>
        <p:spPr>
          <a:xfrm>
            <a:off x="990600" y="1524000"/>
            <a:ext cx="8382000" cy="762000"/>
          </a:xfrm>
        </p:spPr>
        <p:txBody>
          <a:bodyPr/>
          <a:lstStyle/>
          <a:p>
            <a:r>
              <a:rPr lang="zh-CN" altLang="en-US" sz="2800" b="0">
                <a:ea typeface="宋体" panose="02010600030101010101" pitchFamily="2" charset="-122"/>
              </a:rPr>
              <a:t>图书管理系统用例图如下：</a:t>
            </a:r>
          </a:p>
        </p:txBody>
      </p:sp>
      <p:pic>
        <p:nvPicPr>
          <p:cNvPr id="788485" name="Picture 5" descr="需求获取"/>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81200"/>
            <a:ext cx="5121275"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A0F348D-7E0F-4DAE-B093-DBF0C93BF29B}" type="slidenum">
              <a:rPr lang="en-US" altLang="zh-CN"/>
              <a:pPr/>
              <a:t>127</a:t>
            </a:fld>
            <a:endParaRPr lang="en-US" altLang="zh-CN"/>
          </a:p>
        </p:txBody>
      </p:sp>
      <p:sp>
        <p:nvSpPr>
          <p:cNvPr id="790530"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用例叙述的编写</a:t>
            </a:r>
          </a:p>
        </p:txBody>
      </p:sp>
      <p:sp>
        <p:nvSpPr>
          <p:cNvPr id="790531" name="Rectangle 3"/>
          <p:cNvSpPr>
            <a:spLocks noGrp="1" noChangeArrowheads="1"/>
          </p:cNvSpPr>
          <p:nvPr>
            <p:ph type="body" idx="1"/>
          </p:nvPr>
        </p:nvSpPr>
        <p:spPr>
          <a:xfrm>
            <a:off x="1295400" y="1447800"/>
            <a:ext cx="7467600" cy="5105400"/>
          </a:xfrm>
        </p:spPr>
        <p:txBody>
          <a:bodyPr/>
          <a:lstStyle/>
          <a:p>
            <a:r>
              <a:rPr lang="zh-CN" altLang="en-US" sz="2800" b="0">
                <a:solidFill>
                  <a:schemeClr val="tx1"/>
                </a:solidFill>
                <a:latin typeface="宋体" panose="02010600030101010101" pitchFamily="2" charset="-122"/>
                <a:ea typeface="宋体" panose="02010600030101010101" pitchFamily="2" charset="-122"/>
              </a:rPr>
              <a:t>应该为图书管理系统用例图中所有用例编写用例文档。</a:t>
            </a:r>
          </a:p>
          <a:p>
            <a:r>
              <a:rPr lang="zh-CN" altLang="en-US" sz="2800" b="0">
                <a:solidFill>
                  <a:schemeClr val="tx1"/>
                </a:solidFill>
                <a:latin typeface="宋体" panose="02010600030101010101" pitchFamily="2" charset="-122"/>
                <a:ea typeface="宋体" panose="02010600030101010101" pitchFamily="2" charset="-122"/>
              </a:rPr>
              <a:t>用例文档中应包括如下内容：</a:t>
            </a:r>
          </a:p>
          <a:p>
            <a:pPr lvl="1"/>
            <a:r>
              <a:rPr lang="zh-CN" altLang="en-US" sz="2400" b="1">
                <a:latin typeface="宋体" panose="02010600030101010101" pitchFamily="2" charset="-122"/>
                <a:ea typeface="宋体" panose="02010600030101010101" pitchFamily="2" charset="-122"/>
              </a:rPr>
              <a:t>名称</a:t>
            </a:r>
          </a:p>
          <a:p>
            <a:pPr lvl="1"/>
            <a:r>
              <a:rPr lang="zh-CN" altLang="en-US" sz="2400" b="1">
                <a:latin typeface="宋体" panose="02010600030101010101" pitchFamily="2" charset="-122"/>
                <a:ea typeface="宋体" panose="02010600030101010101" pitchFamily="2" charset="-122"/>
              </a:rPr>
              <a:t>描述</a:t>
            </a:r>
          </a:p>
          <a:p>
            <a:pPr lvl="1"/>
            <a:r>
              <a:rPr lang="zh-CN" altLang="en-US" sz="2400" b="1">
                <a:latin typeface="宋体" panose="02010600030101010101" pitchFamily="2" charset="-122"/>
                <a:ea typeface="宋体" panose="02010600030101010101" pitchFamily="2" charset="-122"/>
              </a:rPr>
              <a:t>前置条件</a:t>
            </a:r>
          </a:p>
          <a:p>
            <a:pPr lvl="1"/>
            <a:r>
              <a:rPr lang="zh-CN" altLang="en-US" sz="2400" b="1">
                <a:latin typeface="宋体" panose="02010600030101010101" pitchFamily="2" charset="-122"/>
                <a:ea typeface="宋体" panose="02010600030101010101" pitchFamily="2" charset="-122"/>
              </a:rPr>
              <a:t>后置条件</a:t>
            </a:r>
          </a:p>
          <a:p>
            <a:pPr lvl="1"/>
            <a:r>
              <a:rPr lang="zh-CN" altLang="en-US" sz="2400" b="1">
                <a:latin typeface="宋体" panose="02010600030101010101" pitchFamily="2" charset="-122"/>
                <a:ea typeface="宋体" panose="02010600030101010101" pitchFamily="2" charset="-122"/>
              </a:rPr>
              <a:t>活动的基本过程；</a:t>
            </a:r>
          </a:p>
          <a:p>
            <a:r>
              <a:rPr lang="zh-CN" altLang="en-US" sz="2800" b="0">
                <a:solidFill>
                  <a:schemeClr val="tx1"/>
                </a:solidFill>
                <a:latin typeface="宋体" panose="02010600030101010101" pitchFamily="2" charset="-122"/>
                <a:ea typeface="宋体" panose="02010600030101010101" pitchFamily="2" charset="-122"/>
              </a:rPr>
              <a:t>在用例文档中还可添加一些可选内容，如参与者、状态、扩展点、被包含的用例、变更历史。</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2578" name="Rectangle 2"/>
          <p:cNvSpPr>
            <a:spLocks noGrp="1" noChangeArrowheads="1"/>
          </p:cNvSpPr>
          <p:nvPr>
            <p:ph type="title"/>
          </p:nvPr>
        </p:nvSpPr>
        <p:spPr>
          <a:xfrm>
            <a:off x="685800" y="0"/>
            <a:ext cx="7772400" cy="609600"/>
          </a:xfrm>
        </p:spPr>
        <p:txBody>
          <a:bodyPr/>
          <a:lstStyle/>
          <a:p>
            <a:r>
              <a:rPr lang="zh-CN" altLang="en-US" sz="2400" b="0">
                <a:ea typeface="宋体" panose="02010600030101010101" pitchFamily="2" charset="-122"/>
              </a:rPr>
              <a:t>用例叙述</a:t>
            </a:r>
          </a:p>
        </p:txBody>
      </p:sp>
      <p:sp>
        <p:nvSpPr>
          <p:cNvPr id="792579" name="Rectangle 3"/>
          <p:cNvSpPr>
            <a:spLocks noGrp="1" noChangeArrowheads="1"/>
          </p:cNvSpPr>
          <p:nvPr>
            <p:ph type="body" idx="1"/>
          </p:nvPr>
        </p:nvSpPr>
        <p:spPr>
          <a:xfrm>
            <a:off x="0" y="685800"/>
            <a:ext cx="9144000" cy="5867400"/>
          </a:xfrm>
        </p:spPr>
        <p:txBody>
          <a:bodyPr/>
          <a:lstStyle/>
          <a:p>
            <a:pPr>
              <a:lnSpc>
                <a:spcPct val="80000"/>
              </a:lnSpc>
              <a:buFontTx/>
              <a:buNone/>
            </a:pPr>
            <a:r>
              <a:rPr lang="zh-CN" altLang="en-US" sz="2000" b="0">
                <a:ea typeface="宋体" panose="02010600030101010101" pitchFamily="2" charset="-122"/>
              </a:rPr>
              <a:t>名称：</a:t>
            </a:r>
            <a:r>
              <a:rPr lang="en-US" altLang="zh-CN" sz="2000" b="0">
                <a:ea typeface="宋体" panose="02010600030101010101" pitchFamily="2" charset="-122"/>
              </a:rPr>
              <a:t>Lend Item</a:t>
            </a:r>
          </a:p>
          <a:p>
            <a:pPr>
              <a:lnSpc>
                <a:spcPct val="80000"/>
              </a:lnSpc>
              <a:buFontTx/>
              <a:buNone/>
            </a:pPr>
            <a:r>
              <a:rPr lang="zh-CN" altLang="en-US" sz="2000" b="0">
                <a:ea typeface="宋体" panose="02010600030101010101" pitchFamily="2" charset="-122"/>
              </a:rPr>
              <a:t>参与者：图书管理员</a:t>
            </a:r>
          </a:p>
          <a:p>
            <a:pPr>
              <a:lnSpc>
                <a:spcPct val="80000"/>
              </a:lnSpc>
              <a:buFontTx/>
              <a:buNone/>
            </a:pPr>
            <a:r>
              <a:rPr lang="zh-CN" altLang="en-US" sz="2000" b="0">
                <a:ea typeface="宋体" panose="02010600030101010101" pitchFamily="2" charset="-122"/>
              </a:rPr>
              <a:t>描述：读者借阅图书馆中的图书</a:t>
            </a:r>
          </a:p>
          <a:p>
            <a:pPr>
              <a:lnSpc>
                <a:spcPct val="80000"/>
              </a:lnSpc>
              <a:buFontTx/>
              <a:buNone/>
            </a:pPr>
            <a:r>
              <a:rPr lang="zh-CN" altLang="en-US" sz="2000" b="0">
                <a:ea typeface="宋体" panose="02010600030101010101" pitchFamily="2" charset="-122"/>
              </a:rPr>
              <a:t>前置条件：</a:t>
            </a:r>
          </a:p>
          <a:p>
            <a:pPr>
              <a:lnSpc>
                <a:spcPct val="80000"/>
              </a:lnSpc>
              <a:buFontTx/>
              <a:buNone/>
            </a:pPr>
            <a:r>
              <a:rPr lang="zh-CN" altLang="en-US" sz="2000" b="0">
                <a:ea typeface="宋体" panose="02010600030101010101" pitchFamily="2" charset="-122"/>
              </a:rPr>
              <a:t>	借书者已经预先注册，图书和杂志也预先登记；</a:t>
            </a:r>
          </a:p>
          <a:p>
            <a:pPr>
              <a:lnSpc>
                <a:spcPct val="80000"/>
              </a:lnSpc>
              <a:buFontTx/>
              <a:buNone/>
            </a:pPr>
            <a:r>
              <a:rPr lang="zh-CN" altLang="en-US" sz="2000" b="0">
                <a:ea typeface="宋体" panose="02010600030101010101" pitchFamily="2" charset="-122"/>
              </a:rPr>
              <a:t>后置条件：</a:t>
            </a:r>
          </a:p>
          <a:p>
            <a:pPr>
              <a:lnSpc>
                <a:spcPct val="80000"/>
              </a:lnSpc>
              <a:buFontTx/>
              <a:buNone/>
            </a:pPr>
            <a:r>
              <a:rPr lang="zh-CN" altLang="en-US" sz="2000" b="0">
                <a:ea typeface="宋体" panose="02010600030101010101" pitchFamily="2" charset="-122"/>
              </a:rPr>
              <a:t>	如果读者已经注册，且图书馆内读者所借图书处于可借阅状态，则读者借得图书，产生一条借阅记录。</a:t>
            </a:r>
          </a:p>
          <a:p>
            <a:pPr>
              <a:lnSpc>
                <a:spcPct val="80000"/>
              </a:lnSpc>
              <a:buFontTx/>
              <a:buNone/>
            </a:pPr>
            <a:r>
              <a:rPr lang="zh-CN" altLang="en-US" sz="2000" b="0">
                <a:ea typeface="宋体" panose="02010600030101010101" pitchFamily="2" charset="-122"/>
              </a:rPr>
              <a:t>                                                 基本路径</a:t>
            </a:r>
          </a:p>
          <a:p>
            <a:pPr lvl="1">
              <a:lnSpc>
                <a:spcPct val="80000"/>
              </a:lnSpc>
              <a:buFont typeface="Wingdings" panose="05000000000000000000" pitchFamily="2" charset="2"/>
              <a:buNone/>
            </a:pPr>
            <a:r>
              <a:rPr lang="en-US" altLang="zh-CN" sz="2000" b="1">
                <a:ea typeface="宋体" panose="02010600030101010101" pitchFamily="2" charset="-122"/>
              </a:rPr>
              <a:t>1</a:t>
            </a:r>
            <a:r>
              <a:rPr lang="zh-CN" altLang="en-US" sz="2000" b="1">
                <a:ea typeface="宋体" panose="02010600030101010101" pitchFamily="2" charset="-122"/>
              </a:rPr>
              <a:t>、如果借书者没有预订：</a:t>
            </a:r>
          </a:p>
          <a:p>
            <a:pPr lvl="2">
              <a:lnSpc>
                <a:spcPct val="80000"/>
              </a:lnSpc>
              <a:buFontTx/>
              <a:buNone/>
            </a:pPr>
            <a:r>
              <a:rPr lang="zh-CN" altLang="en-US" sz="2000" b="1">
                <a:ea typeface="宋体" panose="02010600030101010101" pitchFamily="2" charset="-122"/>
              </a:rPr>
              <a:t>参与者                                       系统</a:t>
            </a:r>
          </a:p>
          <a:p>
            <a:pPr lvl="2">
              <a:lnSpc>
                <a:spcPct val="80000"/>
              </a:lnSpc>
              <a:buFontTx/>
              <a:buNone/>
            </a:pPr>
            <a:r>
              <a:rPr lang="zh-CN" altLang="en-US" sz="2000" b="1">
                <a:ea typeface="宋体" panose="02010600030101010101" pitchFamily="2" charset="-122"/>
              </a:rPr>
              <a:t>提供书名                             识别书名，确定有该书</a:t>
            </a:r>
          </a:p>
          <a:p>
            <a:pPr lvl="2">
              <a:lnSpc>
                <a:spcPct val="80000"/>
              </a:lnSpc>
              <a:buFontTx/>
              <a:buNone/>
            </a:pPr>
            <a:r>
              <a:rPr lang="zh-CN" altLang="en-US" sz="2000" b="1">
                <a:ea typeface="宋体" panose="02010600030101010101" pitchFamily="2" charset="-122"/>
              </a:rPr>
              <a:t>提供借阅者标识                  识别借阅者，借出该书，登记</a:t>
            </a:r>
          </a:p>
          <a:p>
            <a:pPr lvl="2">
              <a:lnSpc>
                <a:spcPct val="80000"/>
              </a:lnSpc>
              <a:buFontTx/>
              <a:buNone/>
            </a:pPr>
            <a:r>
              <a:rPr lang="zh-CN" altLang="en-US" sz="2000" b="1">
                <a:ea typeface="宋体" panose="02010600030101010101" pitchFamily="2" charset="-122"/>
              </a:rPr>
              <a:t>                                            借书记录。</a:t>
            </a:r>
          </a:p>
          <a:p>
            <a:pPr>
              <a:lnSpc>
                <a:spcPct val="80000"/>
              </a:lnSpc>
              <a:buFontTx/>
              <a:buNone/>
            </a:pPr>
            <a:r>
              <a:rPr lang="en-US" altLang="zh-CN" sz="2000">
                <a:solidFill>
                  <a:schemeClr val="tx1"/>
                </a:solidFill>
                <a:ea typeface="宋体" panose="02010600030101010101" pitchFamily="2" charset="-122"/>
              </a:rPr>
              <a:t>       2</a:t>
            </a:r>
            <a:r>
              <a:rPr lang="zh-CN" altLang="en-US" sz="2000">
                <a:solidFill>
                  <a:schemeClr val="tx1"/>
                </a:solidFill>
                <a:ea typeface="宋体" panose="02010600030101010101" pitchFamily="2" charset="-122"/>
              </a:rPr>
              <a:t>、如果借书者有预订：</a:t>
            </a:r>
          </a:p>
          <a:p>
            <a:pPr lvl="2">
              <a:lnSpc>
                <a:spcPct val="80000"/>
              </a:lnSpc>
            </a:pPr>
            <a:r>
              <a:rPr lang="zh-CN" altLang="en-US" sz="2000" b="1">
                <a:ea typeface="宋体" panose="02010600030101010101" pitchFamily="2" charset="-122"/>
              </a:rPr>
              <a:t>参与者                                       系统</a:t>
            </a:r>
          </a:p>
          <a:p>
            <a:pPr lvl="2">
              <a:lnSpc>
                <a:spcPct val="80000"/>
              </a:lnSpc>
            </a:pPr>
            <a:r>
              <a:rPr lang="zh-CN" altLang="en-US" sz="2000" b="1">
                <a:ea typeface="宋体" panose="02010600030101010101" pitchFamily="2" charset="-122"/>
              </a:rPr>
              <a:t>提供借阅者标识                  识别借阅者</a:t>
            </a:r>
          </a:p>
          <a:p>
            <a:pPr lvl="2">
              <a:lnSpc>
                <a:spcPct val="80000"/>
              </a:lnSpc>
            </a:pPr>
            <a:r>
              <a:rPr lang="zh-CN" altLang="en-US" sz="2000" b="1">
                <a:ea typeface="宋体" panose="02010600030101010101" pitchFamily="2" charset="-122"/>
              </a:rPr>
              <a:t>提供书名                             识别书名，确定有该书，借出该书，登记</a:t>
            </a:r>
          </a:p>
          <a:p>
            <a:pPr lvl="2">
              <a:lnSpc>
                <a:spcPct val="80000"/>
              </a:lnSpc>
            </a:pPr>
            <a:r>
              <a:rPr lang="zh-CN" altLang="en-US" sz="2000" b="1">
                <a:ea typeface="宋体" panose="02010600030101010101" pitchFamily="2" charset="-122"/>
              </a:rPr>
              <a:t>                                            借书记录，删除预定</a:t>
            </a:r>
          </a:p>
          <a:p>
            <a:pPr lvl="2">
              <a:lnSpc>
                <a:spcPct val="80000"/>
              </a:lnSpc>
              <a:buFontTx/>
              <a:buNone/>
            </a:pPr>
            <a:endParaRPr lang="zh-CN" altLang="en-US" sz="2000" b="1">
              <a:ea typeface="宋体" panose="02010600030101010101" pitchFamily="2" charset="-122"/>
            </a:endParaRPr>
          </a:p>
          <a:p>
            <a:pPr lvl="2">
              <a:lnSpc>
                <a:spcPct val="80000"/>
              </a:lnSpc>
              <a:buFontTx/>
              <a:buNone/>
            </a:pPr>
            <a:endParaRPr lang="zh-CN" altLang="en-US" sz="2000" b="1">
              <a:ea typeface="宋体" panose="02010600030101010101" pitchFamily="2"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2D6E13E-733C-44F5-98F8-284E6373183A}" type="slidenum">
              <a:rPr lang="en-US" altLang="zh-CN"/>
              <a:pPr/>
              <a:t>129</a:t>
            </a:fld>
            <a:endParaRPr lang="en-US" altLang="zh-CN"/>
          </a:p>
        </p:txBody>
      </p:sp>
      <p:sp>
        <p:nvSpPr>
          <p:cNvPr id="903170" name="Rectangle 2"/>
          <p:cNvSpPr>
            <a:spLocks noGrp="1" noChangeArrowheads="1"/>
          </p:cNvSpPr>
          <p:nvPr>
            <p:ph type="title"/>
          </p:nvPr>
        </p:nvSpPr>
        <p:spPr>
          <a:xfrm>
            <a:off x="685800" y="152400"/>
            <a:ext cx="7772400" cy="1143000"/>
          </a:xfrm>
        </p:spPr>
        <p:txBody>
          <a:bodyPr/>
          <a:lstStyle/>
          <a:p>
            <a:r>
              <a:rPr lang="en-US" altLang="zh-CN">
                <a:ea typeface="宋体" panose="02010600030101010101" pitchFamily="2" charset="-122"/>
              </a:rPr>
              <a:t>Usecase</a:t>
            </a:r>
            <a:r>
              <a:rPr lang="zh-CN" altLang="en-US" b="0">
                <a:ea typeface="宋体" panose="02010600030101010101" pitchFamily="2" charset="-122"/>
              </a:rPr>
              <a:t>用例</a:t>
            </a:r>
          </a:p>
        </p:txBody>
      </p:sp>
      <p:sp>
        <p:nvSpPr>
          <p:cNvPr id="903171" name="Rectangle 3"/>
          <p:cNvSpPr>
            <a:spLocks noGrp="1" noChangeArrowheads="1"/>
          </p:cNvSpPr>
          <p:nvPr>
            <p:ph type="body" idx="1"/>
          </p:nvPr>
        </p:nvSpPr>
        <p:spPr>
          <a:xfrm>
            <a:off x="1295400" y="1371600"/>
            <a:ext cx="7543800" cy="617538"/>
          </a:xfrm>
        </p:spPr>
        <p:txBody>
          <a:bodyPr/>
          <a:lstStyle/>
          <a:p>
            <a:r>
              <a:rPr lang="zh-CN" altLang="en-US" sz="2800" b="0">
                <a:ea typeface="宋体" panose="02010600030101010101" pitchFamily="2" charset="-122"/>
              </a:rPr>
              <a:t>图书馆管理系统的系统维护：</a:t>
            </a:r>
          </a:p>
        </p:txBody>
      </p:sp>
      <p:sp>
        <p:nvSpPr>
          <p:cNvPr id="903172" name="Rectangle 4"/>
          <p:cNvSpPr>
            <a:spLocks noChangeArrowheads="1"/>
          </p:cNvSpPr>
          <p:nvPr/>
        </p:nvSpPr>
        <p:spPr bwMode="auto">
          <a:xfrm>
            <a:off x="1198563" y="2060575"/>
            <a:ext cx="7488237" cy="2921000"/>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kumimoji="1" lang="zh-CN" altLang="en-US" sz="2400" b="1">
                <a:latin typeface="Times New Roman" panose="02020603050405020304" pitchFamily="18" charset="0"/>
                <a:ea typeface="楷体_GB2312" pitchFamily="49" charset="-122"/>
              </a:rPr>
              <a:t>维护（</a:t>
            </a:r>
            <a:r>
              <a:rPr kumimoji="1" lang="en-US" altLang="zh-CN" sz="2400" b="1">
                <a:latin typeface="Times New Roman" panose="02020603050405020304" pitchFamily="18" charset="0"/>
                <a:ea typeface="楷体_GB2312" pitchFamily="49" charset="-122"/>
              </a:rPr>
              <a:t>Maintenance</a:t>
            </a:r>
            <a:r>
              <a:rPr kumimoji="1" lang="zh-CN" altLang="en-US" sz="2400" b="1">
                <a:latin typeface="Times New Roman" panose="02020603050405020304" pitchFamily="18" charset="0"/>
                <a:ea typeface="楷体_GB2312" pitchFamily="49" charset="-122"/>
              </a:rPr>
              <a:t>）</a:t>
            </a:r>
          </a:p>
          <a:p>
            <a:endParaRPr kumimoji="1" lang="zh-CN" altLang="en-US" sz="2400" b="1">
              <a:latin typeface="Times New Roman" panose="02020603050405020304" pitchFamily="18" charset="0"/>
              <a:ea typeface="楷体_GB2312" pitchFamily="49" charset="-122"/>
            </a:endParaRPr>
          </a:p>
          <a:p>
            <a:pPr lvl="1"/>
            <a:r>
              <a:rPr kumimoji="1" lang="zh-CN" altLang="en-US" sz="2400" b="1">
                <a:latin typeface="Times New Roman" panose="02020603050405020304" pitchFamily="18" charset="0"/>
                <a:ea typeface="楷体_GB2312" pitchFamily="49" charset="-122"/>
              </a:rPr>
              <a:t>增加书目标题（</a:t>
            </a:r>
            <a:r>
              <a:rPr kumimoji="1" lang="en-US" altLang="zh-CN" sz="2400" b="1">
                <a:latin typeface="Times New Roman" panose="02020603050405020304" pitchFamily="18" charset="0"/>
                <a:ea typeface="楷体_GB2312" pitchFamily="49" charset="-122"/>
              </a:rPr>
              <a:t>Add Title</a:t>
            </a:r>
            <a:r>
              <a:rPr kumimoji="1" lang="zh-CN" altLang="en-US" sz="2400" b="1">
                <a:latin typeface="Times New Roman" panose="02020603050405020304" pitchFamily="18" charset="0"/>
                <a:ea typeface="楷体_GB2312" pitchFamily="49" charset="-122"/>
              </a:rPr>
              <a:t>）</a:t>
            </a:r>
          </a:p>
          <a:p>
            <a:pPr lvl="1"/>
            <a:r>
              <a:rPr kumimoji="1" lang="zh-CN" altLang="en-US" sz="2400" b="1">
                <a:latin typeface="Times New Roman" panose="02020603050405020304" pitchFamily="18" charset="0"/>
                <a:ea typeface="楷体_GB2312" pitchFamily="49" charset="-122"/>
              </a:rPr>
              <a:t>更新或删除书目标题（</a:t>
            </a:r>
            <a:r>
              <a:rPr kumimoji="1" lang="en-US" altLang="zh-CN" sz="2400" b="1">
                <a:latin typeface="Times New Roman" panose="02020603050405020304" pitchFamily="18" charset="0"/>
                <a:ea typeface="楷体_GB2312" pitchFamily="49" charset="-122"/>
              </a:rPr>
              <a:t>Update or Remove Title</a:t>
            </a:r>
            <a:r>
              <a:rPr kumimoji="1" lang="zh-CN" altLang="en-US" sz="2400" b="1">
                <a:latin typeface="Times New Roman" panose="02020603050405020304" pitchFamily="18" charset="0"/>
                <a:ea typeface="楷体_GB2312" pitchFamily="49" charset="-122"/>
              </a:rPr>
              <a:t>）</a:t>
            </a:r>
          </a:p>
          <a:p>
            <a:pPr lvl="1"/>
            <a:r>
              <a:rPr kumimoji="1" lang="zh-CN" altLang="en-US" sz="2400" b="1">
                <a:latin typeface="Times New Roman" panose="02020603050405020304" pitchFamily="18" charset="0"/>
                <a:ea typeface="楷体_GB2312" pitchFamily="49" charset="-122"/>
              </a:rPr>
              <a:t>添加书籍（</a:t>
            </a:r>
            <a:r>
              <a:rPr kumimoji="1" lang="en-US" altLang="zh-CN" sz="2400" b="1">
                <a:latin typeface="Times New Roman" panose="02020603050405020304" pitchFamily="18" charset="0"/>
                <a:ea typeface="楷体_GB2312" pitchFamily="49" charset="-122"/>
              </a:rPr>
              <a:t>Add Item</a:t>
            </a:r>
            <a:r>
              <a:rPr kumimoji="1" lang="zh-CN" altLang="en-US" sz="2400" b="1">
                <a:latin typeface="Times New Roman" panose="02020603050405020304" pitchFamily="18" charset="0"/>
                <a:ea typeface="楷体_GB2312" pitchFamily="49" charset="-122"/>
              </a:rPr>
              <a:t>）</a:t>
            </a:r>
          </a:p>
          <a:p>
            <a:pPr lvl="1"/>
            <a:r>
              <a:rPr kumimoji="1" lang="zh-CN" altLang="en-US" sz="2400" b="1">
                <a:latin typeface="Times New Roman" panose="02020603050405020304" pitchFamily="18" charset="0"/>
                <a:ea typeface="楷体_GB2312" pitchFamily="49" charset="-122"/>
              </a:rPr>
              <a:t>移除书籍（</a:t>
            </a:r>
            <a:r>
              <a:rPr kumimoji="1" lang="en-US" altLang="zh-CN" sz="2400" b="1">
                <a:latin typeface="Times New Roman" panose="02020603050405020304" pitchFamily="18" charset="0"/>
                <a:ea typeface="楷体_GB2312" pitchFamily="49" charset="-122"/>
              </a:rPr>
              <a:t>Remove Item</a:t>
            </a:r>
            <a:r>
              <a:rPr kumimoji="1" lang="zh-CN" altLang="en-US" sz="2400" b="1">
                <a:latin typeface="Times New Roman" panose="02020603050405020304" pitchFamily="18" charset="0"/>
                <a:ea typeface="楷体_GB2312" pitchFamily="49" charset="-122"/>
              </a:rPr>
              <a:t>）</a:t>
            </a:r>
          </a:p>
          <a:p>
            <a:pPr lvl="1"/>
            <a:r>
              <a:rPr kumimoji="1" lang="zh-CN" altLang="en-US" sz="2400" b="1">
                <a:latin typeface="Times New Roman" panose="02020603050405020304" pitchFamily="18" charset="0"/>
                <a:ea typeface="楷体_GB2312" pitchFamily="49" charset="-122"/>
              </a:rPr>
              <a:t>增加借书者（</a:t>
            </a:r>
            <a:r>
              <a:rPr kumimoji="1" lang="en-US" altLang="zh-CN" sz="2400" b="1">
                <a:latin typeface="Times New Roman" panose="02020603050405020304" pitchFamily="18" charset="0"/>
                <a:ea typeface="楷体_GB2312" pitchFamily="49" charset="-122"/>
              </a:rPr>
              <a:t>Add Borrower</a:t>
            </a:r>
            <a:r>
              <a:rPr kumimoji="1" lang="zh-CN" altLang="en-US" sz="2400" b="1">
                <a:latin typeface="Times New Roman" panose="02020603050405020304" pitchFamily="18" charset="0"/>
                <a:ea typeface="楷体_GB2312" pitchFamily="49" charset="-122"/>
              </a:rPr>
              <a:t>）</a:t>
            </a:r>
          </a:p>
          <a:p>
            <a:pPr lvl="1"/>
            <a:r>
              <a:rPr kumimoji="1" lang="zh-CN" altLang="en-US" sz="2400" b="1">
                <a:latin typeface="Times New Roman" panose="02020603050405020304" pitchFamily="18" charset="0"/>
                <a:ea typeface="楷体_GB2312" pitchFamily="49" charset="-122"/>
              </a:rPr>
              <a:t>更新或删除借书者（</a:t>
            </a:r>
            <a:r>
              <a:rPr kumimoji="1" lang="en-US" altLang="zh-CN" sz="2400" b="1">
                <a:latin typeface="Times New Roman" panose="02020603050405020304" pitchFamily="18" charset="0"/>
                <a:ea typeface="楷体_GB2312" pitchFamily="49" charset="-122"/>
              </a:rPr>
              <a:t>Update or Remove Borrower</a:t>
            </a:r>
            <a:r>
              <a:rPr kumimoji="1" lang="zh-CN" altLang="en-US" sz="2400" b="1">
                <a:latin typeface="Times New Roman" panose="02020603050405020304"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03172">
                                            <p:txEl>
                                              <p:pRg st="0" end="0"/>
                                            </p:txEl>
                                          </p:spTgt>
                                        </p:tgtEl>
                                        <p:attrNameLst>
                                          <p:attrName>style.visibility</p:attrName>
                                        </p:attrNameLst>
                                      </p:cBhvr>
                                      <p:to>
                                        <p:strVal val="visible"/>
                                      </p:to>
                                    </p:set>
                                    <p:animEffect transition="in" filter="blinds(horizontal)">
                                      <p:cBhvr>
                                        <p:cTn id="7" dur="500"/>
                                        <p:tgtEl>
                                          <p:spTgt spid="90317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03172">
                                            <p:txEl>
                                              <p:pRg st="2" end="2"/>
                                            </p:txEl>
                                          </p:spTgt>
                                        </p:tgtEl>
                                        <p:attrNameLst>
                                          <p:attrName>style.visibility</p:attrName>
                                        </p:attrNameLst>
                                      </p:cBhvr>
                                      <p:to>
                                        <p:strVal val="visible"/>
                                      </p:to>
                                    </p:set>
                                    <p:animEffect transition="in" filter="blinds(horizontal)">
                                      <p:cBhvr>
                                        <p:cTn id="10" dur="500"/>
                                        <p:tgtEl>
                                          <p:spTgt spid="90317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03172">
                                            <p:txEl>
                                              <p:pRg st="3" end="3"/>
                                            </p:txEl>
                                          </p:spTgt>
                                        </p:tgtEl>
                                        <p:attrNameLst>
                                          <p:attrName>style.visibility</p:attrName>
                                        </p:attrNameLst>
                                      </p:cBhvr>
                                      <p:to>
                                        <p:strVal val="visible"/>
                                      </p:to>
                                    </p:set>
                                    <p:animEffect transition="in" filter="blinds(horizontal)">
                                      <p:cBhvr>
                                        <p:cTn id="13" dur="500"/>
                                        <p:tgtEl>
                                          <p:spTgt spid="90317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903172">
                                            <p:txEl>
                                              <p:pRg st="4" end="4"/>
                                            </p:txEl>
                                          </p:spTgt>
                                        </p:tgtEl>
                                        <p:attrNameLst>
                                          <p:attrName>style.visibility</p:attrName>
                                        </p:attrNameLst>
                                      </p:cBhvr>
                                      <p:to>
                                        <p:strVal val="visible"/>
                                      </p:to>
                                    </p:set>
                                    <p:animEffect transition="in" filter="blinds(horizontal)">
                                      <p:cBhvr>
                                        <p:cTn id="16" dur="500"/>
                                        <p:tgtEl>
                                          <p:spTgt spid="90317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03172">
                                            <p:txEl>
                                              <p:pRg st="5" end="5"/>
                                            </p:txEl>
                                          </p:spTgt>
                                        </p:tgtEl>
                                        <p:attrNameLst>
                                          <p:attrName>style.visibility</p:attrName>
                                        </p:attrNameLst>
                                      </p:cBhvr>
                                      <p:to>
                                        <p:strVal val="visible"/>
                                      </p:to>
                                    </p:set>
                                    <p:animEffect transition="in" filter="blinds(horizontal)">
                                      <p:cBhvr>
                                        <p:cTn id="19" dur="500"/>
                                        <p:tgtEl>
                                          <p:spTgt spid="90317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903172">
                                            <p:txEl>
                                              <p:pRg st="6" end="6"/>
                                            </p:txEl>
                                          </p:spTgt>
                                        </p:tgtEl>
                                        <p:attrNameLst>
                                          <p:attrName>style.visibility</p:attrName>
                                        </p:attrNameLst>
                                      </p:cBhvr>
                                      <p:to>
                                        <p:strVal val="visible"/>
                                      </p:to>
                                    </p:set>
                                    <p:animEffect transition="in" filter="blinds(horizontal)">
                                      <p:cBhvr>
                                        <p:cTn id="22" dur="500"/>
                                        <p:tgtEl>
                                          <p:spTgt spid="90317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903172">
                                            <p:txEl>
                                              <p:pRg st="7" end="7"/>
                                            </p:txEl>
                                          </p:spTgt>
                                        </p:tgtEl>
                                        <p:attrNameLst>
                                          <p:attrName>style.visibility</p:attrName>
                                        </p:attrNameLst>
                                      </p:cBhvr>
                                      <p:to>
                                        <p:strVal val="visible"/>
                                      </p:to>
                                    </p:set>
                                    <p:animEffect transition="in" filter="blinds(horizontal)">
                                      <p:cBhvr>
                                        <p:cTn id="25" dur="500"/>
                                        <p:tgtEl>
                                          <p:spTgt spid="9031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CE003EB-8919-48EE-8025-6DB4A3C6A935}" type="slidenum">
              <a:rPr lang="en-US" altLang="zh-CN"/>
              <a:pPr/>
              <a:t>13</a:t>
            </a:fld>
            <a:endParaRPr lang="en-US" altLang="zh-CN"/>
          </a:p>
        </p:txBody>
      </p:sp>
      <p:sp>
        <p:nvSpPr>
          <p:cNvPr id="854018" name="Rectangle 2"/>
          <p:cNvSpPr>
            <a:spLocks noGrp="1" noChangeArrowheads="1"/>
          </p:cNvSpPr>
          <p:nvPr>
            <p:ph type="title"/>
          </p:nvPr>
        </p:nvSpPr>
        <p:spPr/>
        <p:txBody>
          <a:bodyPr/>
          <a:lstStyle/>
          <a:p>
            <a:r>
              <a:rPr lang="zh-CN" altLang="en-US">
                <a:ea typeface="宋体" panose="02010600030101010101" pitchFamily="2" charset="-122"/>
              </a:rPr>
              <a:t>项目背景：某大学注册系统</a:t>
            </a:r>
          </a:p>
        </p:txBody>
      </p:sp>
      <p:sp>
        <p:nvSpPr>
          <p:cNvPr id="854019" name="Rectangle 3"/>
          <p:cNvSpPr>
            <a:spLocks noGrp="1" noChangeArrowheads="1"/>
          </p:cNvSpPr>
          <p:nvPr>
            <p:ph type="body" idx="4294967295"/>
          </p:nvPr>
        </p:nvSpPr>
        <p:spPr>
          <a:xfrm>
            <a:off x="838200" y="1524000"/>
            <a:ext cx="8229600" cy="5029200"/>
          </a:xfrm>
        </p:spPr>
        <p:txBody>
          <a:bodyPr/>
          <a:lstStyle/>
          <a:p>
            <a:pPr>
              <a:lnSpc>
                <a:spcPct val="90000"/>
              </a:lnSpc>
            </a:pPr>
            <a:r>
              <a:rPr lang="zh-CN" altLang="en-US" sz="2800">
                <a:solidFill>
                  <a:schemeClr val="tx1"/>
                </a:solidFill>
                <a:ea typeface="宋体" panose="02010600030101010101" pitchFamily="2" charset="-122"/>
              </a:rPr>
              <a:t>        大学每个系在学生注册之前提交该学期相应的班级计划，这些列表综合在一起形成最终的班级计划列表，这些列表分发给各个系办公室和每位教授，学生；在预注册期间，学生对他们要选的班级提出请求，每个班级请求包含学生的标识符，如果该班级不能选，学生可以选择同类课程的不同小组或其它班级，当学生注册了尽可能多（达到最大允许值）的班级后，学生获得一份打印出来的班级列表，该表显示学生成功选定的所有班级。列出每个班级所含学生的名字和标识符的花名册被打印出来送给每位任课教授。名单根据学生的姓氏字母顺序排列。</a:t>
            </a:r>
            <a:endParaRPr lang="en-US" altLang="zh-CN" sz="28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C54CEBE-F699-45CE-BC70-8C6F522EB86A}" type="slidenum">
              <a:rPr lang="en-US" altLang="zh-CN"/>
              <a:pPr/>
              <a:t>130</a:t>
            </a:fld>
            <a:endParaRPr lang="en-US" altLang="zh-CN"/>
          </a:p>
        </p:txBody>
      </p:sp>
      <p:sp>
        <p:nvSpPr>
          <p:cNvPr id="800771" name="Rectangle 3"/>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确定用例图</a:t>
            </a:r>
            <a:endParaRPr lang="en-US" altLang="zh-CN" b="0">
              <a:ea typeface="宋体" panose="02010600030101010101" pitchFamily="2" charset="-122"/>
            </a:endParaRPr>
          </a:p>
        </p:txBody>
      </p:sp>
      <p:pic>
        <p:nvPicPr>
          <p:cNvPr id="800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9913938" cy="472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1C72423-A643-424B-8E39-274DB1CCACA0}" type="slidenum">
              <a:rPr lang="en-US" altLang="zh-CN"/>
              <a:pPr/>
              <a:t>131</a:t>
            </a:fld>
            <a:endParaRPr lang="en-US" altLang="zh-CN"/>
          </a:p>
        </p:txBody>
      </p:sp>
      <p:sp>
        <p:nvSpPr>
          <p:cNvPr id="802818"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确定构建内容</a:t>
            </a:r>
            <a:r>
              <a:rPr lang="en-US" altLang="zh-CN" b="0">
                <a:ea typeface="宋体" panose="02010600030101010101" pitchFamily="2" charset="-122"/>
              </a:rPr>
              <a:t>--</a:t>
            </a:r>
            <a:r>
              <a:rPr lang="zh-CN" altLang="en-US" b="0">
                <a:ea typeface="宋体" panose="02010600030101010101" pitchFamily="2" charset="-122"/>
              </a:rPr>
              <a:t>面向对象分析</a:t>
            </a:r>
          </a:p>
        </p:txBody>
      </p:sp>
      <p:sp>
        <p:nvSpPr>
          <p:cNvPr id="802819" name="Rectangle 3"/>
          <p:cNvSpPr>
            <a:spLocks noGrp="1" noChangeArrowheads="1"/>
          </p:cNvSpPr>
          <p:nvPr>
            <p:ph type="body" idx="1"/>
          </p:nvPr>
        </p:nvSpPr>
        <p:spPr>
          <a:xfrm>
            <a:off x="1219200" y="1600200"/>
            <a:ext cx="7467600" cy="1447800"/>
          </a:xfrm>
        </p:spPr>
        <p:txBody>
          <a:bodyPr/>
          <a:lstStyle/>
          <a:p>
            <a:r>
              <a:rPr lang="zh-CN" altLang="en-US" sz="2800" b="0" dirty="0">
                <a:ea typeface="宋体" panose="02010600030101010101" pitchFamily="2" charset="-122"/>
              </a:rPr>
              <a:t>用例</a:t>
            </a:r>
            <a:r>
              <a:rPr lang="en-US" altLang="zh-CN" sz="2800" b="0" dirty="0">
                <a:ea typeface="宋体" panose="02010600030101010101" pitchFamily="2" charset="-122"/>
              </a:rPr>
              <a:t>Lend Item</a:t>
            </a:r>
            <a:r>
              <a:rPr lang="zh-CN" altLang="en-US" sz="2800" b="0" dirty="0">
                <a:ea typeface="宋体" panose="02010600030101010101" pitchFamily="2" charset="-122"/>
              </a:rPr>
              <a:t>的实现细节</a:t>
            </a:r>
            <a:r>
              <a:rPr lang="en-US" altLang="zh-CN" sz="2800" b="0" dirty="0" smtClean="0">
                <a:ea typeface="宋体" panose="02010600030101010101" pitchFamily="2" charset="-122"/>
              </a:rPr>
              <a:t>—</a:t>
            </a:r>
            <a:r>
              <a:rPr lang="zh-CN" altLang="en-US" sz="2800" b="0" dirty="0" smtClean="0">
                <a:ea typeface="宋体" panose="02010600030101010101" pitchFamily="2" charset="-122"/>
              </a:rPr>
              <a:t>顺序图</a:t>
            </a:r>
            <a:r>
              <a:rPr lang="zh-CN" altLang="en-US" sz="2800" b="0" dirty="0">
                <a:ea typeface="宋体" panose="02010600030101010101" pitchFamily="2" charset="-122"/>
              </a:rPr>
              <a:t>：</a:t>
            </a:r>
          </a:p>
          <a:p>
            <a:pPr lvl="1"/>
            <a:r>
              <a:rPr lang="en-US" altLang="zh-CN" sz="2400" b="1" dirty="0">
                <a:ea typeface="宋体" panose="02010600030101010101" pitchFamily="2" charset="-122"/>
              </a:rPr>
              <a:t>Lend item</a:t>
            </a:r>
          </a:p>
          <a:p>
            <a:pPr lvl="1"/>
            <a:r>
              <a:rPr lang="en-US" altLang="zh-CN" sz="2400" b="1" dirty="0">
                <a:ea typeface="宋体" panose="02010600030101010101" pitchFamily="2" charset="-122"/>
              </a:rPr>
              <a:t>Lend a reserved item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498CC5E-CE04-4F88-B45A-C6E56F186155}" type="slidenum">
              <a:rPr lang="en-US" altLang="zh-CN"/>
              <a:pPr/>
              <a:t>132</a:t>
            </a:fld>
            <a:endParaRPr lang="en-US" altLang="zh-CN"/>
          </a:p>
        </p:txBody>
      </p:sp>
      <p:sp>
        <p:nvSpPr>
          <p:cNvPr id="804866" name="Rectangle 2"/>
          <p:cNvSpPr>
            <a:spLocks noGrp="1" noChangeArrowheads="1"/>
          </p:cNvSpPr>
          <p:nvPr>
            <p:ph type="title"/>
          </p:nvPr>
        </p:nvSpPr>
        <p:spPr>
          <a:xfrm>
            <a:off x="685800" y="152400"/>
            <a:ext cx="7772400" cy="1143000"/>
          </a:xfrm>
        </p:spPr>
        <p:txBody>
          <a:bodyPr/>
          <a:lstStyle/>
          <a:p>
            <a:r>
              <a:rPr lang="en-US" altLang="zh-CN" b="0">
                <a:ea typeface="宋体" panose="02010600030101010101" pitchFamily="2" charset="-122"/>
              </a:rPr>
              <a:t>Lend item</a:t>
            </a:r>
          </a:p>
        </p:txBody>
      </p:sp>
      <p:pic>
        <p:nvPicPr>
          <p:cNvPr id="804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25538"/>
            <a:ext cx="8434387" cy="5576887"/>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C0AD6DD-FAD0-49BC-B408-3531CEC9B054}" type="slidenum">
              <a:rPr lang="en-US" altLang="zh-CN"/>
              <a:pPr/>
              <a:t>133</a:t>
            </a:fld>
            <a:endParaRPr lang="en-US" altLang="zh-CN"/>
          </a:p>
        </p:txBody>
      </p:sp>
      <p:sp>
        <p:nvSpPr>
          <p:cNvPr id="806914" name="Rectangle 2"/>
          <p:cNvSpPr>
            <a:spLocks noGrp="1" noChangeArrowheads="1"/>
          </p:cNvSpPr>
          <p:nvPr>
            <p:ph type="title"/>
          </p:nvPr>
        </p:nvSpPr>
        <p:spPr>
          <a:xfrm>
            <a:off x="685800" y="152400"/>
            <a:ext cx="7772400" cy="1143000"/>
          </a:xfrm>
        </p:spPr>
        <p:txBody>
          <a:bodyPr/>
          <a:lstStyle/>
          <a:p>
            <a:r>
              <a:rPr lang="en-US" altLang="zh-CN" b="0">
                <a:ea typeface="宋体" panose="02010600030101010101" pitchFamily="2" charset="-122"/>
              </a:rPr>
              <a:t>Lend a reserved item</a:t>
            </a:r>
          </a:p>
        </p:txBody>
      </p:sp>
      <p:pic>
        <p:nvPicPr>
          <p:cNvPr id="806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371600"/>
            <a:ext cx="8820150" cy="4721225"/>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D106772-97AA-4698-B3CD-294B327C4085}" type="slidenum">
              <a:rPr lang="en-US" altLang="zh-CN"/>
              <a:pPr/>
              <a:t>134</a:t>
            </a:fld>
            <a:endParaRPr lang="en-US" altLang="zh-CN"/>
          </a:p>
        </p:txBody>
      </p:sp>
      <p:sp>
        <p:nvSpPr>
          <p:cNvPr id="808962"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域分析（</a:t>
            </a:r>
            <a:r>
              <a:rPr lang="en-US" altLang="zh-CN" b="0">
                <a:ea typeface="宋体" panose="02010600030101010101" pitchFamily="2" charset="-122"/>
              </a:rPr>
              <a:t>Domain Analysis</a:t>
            </a:r>
            <a:r>
              <a:rPr lang="zh-CN" altLang="en-US" b="0">
                <a:ea typeface="宋体" panose="02010600030101010101" pitchFamily="2" charset="-122"/>
              </a:rPr>
              <a:t>）</a:t>
            </a:r>
            <a:endParaRPr lang="zh-CN" altLang="en-US">
              <a:ea typeface="宋体" panose="02010600030101010101" pitchFamily="2" charset="-122"/>
            </a:endParaRPr>
          </a:p>
        </p:txBody>
      </p:sp>
      <p:sp>
        <p:nvSpPr>
          <p:cNvPr id="808963" name="Rectangle 3"/>
          <p:cNvSpPr>
            <a:spLocks noGrp="1" noChangeArrowheads="1"/>
          </p:cNvSpPr>
          <p:nvPr>
            <p:ph type="body" idx="1"/>
          </p:nvPr>
        </p:nvSpPr>
        <p:spPr>
          <a:xfrm>
            <a:off x="1219200" y="1447800"/>
            <a:ext cx="7256463" cy="2819400"/>
          </a:xfrm>
        </p:spPr>
        <p:txBody>
          <a:bodyPr/>
          <a:lstStyle/>
          <a:p>
            <a:pPr>
              <a:lnSpc>
                <a:spcPct val="90000"/>
              </a:lnSpc>
            </a:pPr>
            <a:r>
              <a:rPr lang="zh-CN" altLang="en-US" sz="2800" b="0">
                <a:ea typeface="宋体" panose="02010600030101010101" pitchFamily="2" charset="-122"/>
              </a:rPr>
              <a:t>系统分析也详细地列出了域（系统中的关键类）。为了导出一个域分析，可以阅读定义文档（</a:t>
            </a:r>
            <a:r>
              <a:rPr lang="en-US" altLang="zh-CN" sz="2800" b="0">
                <a:ea typeface="宋体" panose="02010600030101010101" pitchFamily="2" charset="-122"/>
              </a:rPr>
              <a:t>specifications</a:t>
            </a:r>
            <a:r>
              <a:rPr lang="zh-CN" altLang="en-US" sz="2800" b="0">
                <a:ea typeface="宋体" panose="02010600030101010101" pitchFamily="2" charset="-122"/>
              </a:rPr>
              <a:t>）和用例，查找哪一些概念应该被系统处理。或者组织一个集体讨论，在用户及领域专家共同的参与下指出系统中必须处理的关键概念，以及它们之间的关系。</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BB405ED-35E4-43A8-87AF-52713FD60029}" type="slidenum">
              <a:rPr lang="en-US" altLang="zh-CN"/>
              <a:pPr/>
              <a:t>135</a:t>
            </a:fld>
            <a:endParaRPr lang="en-US" altLang="zh-CN"/>
          </a:p>
        </p:txBody>
      </p:sp>
      <p:sp>
        <p:nvSpPr>
          <p:cNvPr id="811010"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域分析</a:t>
            </a:r>
          </a:p>
        </p:txBody>
      </p:sp>
      <p:sp>
        <p:nvSpPr>
          <p:cNvPr id="811011" name="Rectangle 3"/>
          <p:cNvSpPr>
            <a:spLocks noGrp="1" noChangeArrowheads="1"/>
          </p:cNvSpPr>
          <p:nvPr>
            <p:ph type="body" idx="1"/>
          </p:nvPr>
        </p:nvSpPr>
        <p:spPr>
          <a:xfrm>
            <a:off x="1371600" y="1412875"/>
            <a:ext cx="6656388" cy="2952750"/>
          </a:xfrm>
        </p:spPr>
        <p:txBody>
          <a:bodyPr/>
          <a:lstStyle/>
          <a:p>
            <a:r>
              <a:rPr lang="zh-CN" altLang="en-US" sz="2800" b="0">
                <a:ea typeface="宋体" panose="02010600030101010101" pitchFamily="2" charset="-122"/>
              </a:rPr>
              <a:t>图书馆系统中的域类如下：</a:t>
            </a:r>
            <a:r>
              <a:rPr lang="en-US" altLang="zh-CN" sz="2800" b="0">
                <a:ea typeface="宋体" panose="02010600030101010101" pitchFamily="2" charset="-122"/>
              </a:rPr>
              <a:t>Borrower Info</a:t>
            </a:r>
            <a:r>
              <a:rPr lang="zh-CN" altLang="en-US" sz="2800" b="0">
                <a:ea typeface="宋体" panose="02010600030101010101" pitchFamily="2" charset="-122"/>
              </a:rPr>
              <a:t>（如此命名是为了与用例图中的参与者</a:t>
            </a:r>
            <a:r>
              <a:rPr lang="en-US" altLang="zh-CN" sz="2800" b="0">
                <a:ea typeface="宋体" panose="02010600030101010101" pitchFamily="2" charset="-122"/>
              </a:rPr>
              <a:t>borrower </a:t>
            </a:r>
            <a:r>
              <a:rPr lang="zh-CN" altLang="en-US" sz="2800" b="0">
                <a:ea typeface="宋体" panose="02010600030101010101" pitchFamily="2" charset="-122"/>
              </a:rPr>
              <a:t>区分开来），</a:t>
            </a:r>
            <a:r>
              <a:rPr lang="en-US" altLang="zh-CN" sz="2800" b="0">
                <a:ea typeface="宋体" panose="02010600030101010101" pitchFamily="2" charset="-122"/>
              </a:rPr>
              <a:t>title</a:t>
            </a:r>
            <a:r>
              <a:rPr lang="zh-CN" altLang="en-US" sz="2800" b="0">
                <a:ea typeface="宋体" panose="02010600030101010101" pitchFamily="2" charset="-122"/>
              </a:rPr>
              <a:t>，</a:t>
            </a:r>
            <a:r>
              <a:rPr lang="en-US" altLang="zh-CN" sz="2800" b="0">
                <a:ea typeface="宋体" panose="02010600030101010101" pitchFamily="2" charset="-122"/>
              </a:rPr>
              <a:t>item, reservation </a:t>
            </a:r>
            <a:r>
              <a:rPr lang="zh-CN" altLang="en-US" sz="2800" b="0">
                <a:ea typeface="宋体" panose="02010600030101010101" pitchFamily="2" charset="-122"/>
              </a:rPr>
              <a:t>和</a:t>
            </a:r>
            <a:r>
              <a:rPr lang="en-US" altLang="zh-CN" sz="2800" b="0">
                <a:ea typeface="宋体" panose="02010600030101010101" pitchFamily="2" charset="-122"/>
              </a:rPr>
              <a:t>loan</a:t>
            </a:r>
            <a:r>
              <a:rPr lang="zh-CN" altLang="en-US" sz="2800" b="0">
                <a:ea typeface="宋体" panose="02010600030101010101" pitchFamily="2" charset="-122"/>
              </a:rPr>
              <a:t>。这些类以及它们之间的关系记录在类图文档中，如下图所示：</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3059" name="Text Box 3"/>
          <p:cNvSpPr txBox="1">
            <a:spLocks noChangeArrowheads="1"/>
          </p:cNvSpPr>
          <p:nvPr/>
        </p:nvSpPr>
        <p:spPr bwMode="auto">
          <a:xfrm>
            <a:off x="609600" y="1905000"/>
            <a:ext cx="549275" cy="901700"/>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0" tIns="0" rIns="0" bIns="0">
            <a:spAutoFit/>
          </a:bodyPr>
          <a:lstStyle/>
          <a:p>
            <a:pPr algn="ctr"/>
            <a:r>
              <a:rPr kumimoji="1" lang="zh-CN" altLang="en-US" sz="3600" b="1">
                <a:latin typeface="Times New Roman" panose="02020603050405020304" pitchFamily="18" charset="0"/>
                <a:ea typeface="宋体" panose="02010600030101010101" pitchFamily="2" charset="-122"/>
              </a:rPr>
              <a:t>类图</a:t>
            </a:r>
          </a:p>
        </p:txBody>
      </p:sp>
      <p:pic>
        <p:nvPicPr>
          <p:cNvPr id="8130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8" y="228600"/>
            <a:ext cx="7243762" cy="640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ACC7315-700F-4557-8CA4-08A0EB8653BC}" type="slidenum">
              <a:rPr lang="en-US" altLang="zh-CN"/>
              <a:pPr/>
              <a:t>137</a:t>
            </a:fld>
            <a:endParaRPr lang="en-US" altLang="zh-CN"/>
          </a:p>
        </p:txBody>
      </p:sp>
      <p:sp>
        <p:nvSpPr>
          <p:cNvPr id="817154"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人机界面分析</a:t>
            </a:r>
          </a:p>
        </p:txBody>
      </p:sp>
      <p:sp>
        <p:nvSpPr>
          <p:cNvPr id="817155" name="Rectangle 3"/>
          <p:cNvSpPr>
            <a:spLocks noGrp="1" noChangeArrowheads="1"/>
          </p:cNvSpPr>
          <p:nvPr>
            <p:ph type="body" idx="1"/>
          </p:nvPr>
        </p:nvSpPr>
        <p:spPr>
          <a:xfrm>
            <a:off x="1143000" y="1371600"/>
            <a:ext cx="7848600" cy="1600200"/>
          </a:xfrm>
        </p:spPr>
        <p:txBody>
          <a:bodyPr/>
          <a:lstStyle/>
          <a:p>
            <a:pPr>
              <a:lnSpc>
                <a:spcPct val="90000"/>
              </a:lnSpc>
            </a:pPr>
            <a:r>
              <a:rPr lang="zh-CN" altLang="en-US" sz="2800" b="0">
                <a:ea typeface="宋体" panose="02010600030101010101" pitchFamily="2" charset="-122"/>
              </a:rPr>
              <a:t>当对顺序图建模时，必须提供窗体和对话框作为人机交互的界面。在本分析当中，只要知道借书、预定和还书需要窗体就可以了。在此，详细的界面不必考虑。</a:t>
            </a:r>
          </a:p>
        </p:txBody>
      </p:sp>
      <p:sp>
        <p:nvSpPr>
          <p:cNvPr id="817157" name="Text Box 5"/>
          <p:cNvSpPr txBox="1">
            <a:spLocks noChangeArrowheads="1"/>
          </p:cNvSpPr>
          <p:nvPr/>
        </p:nvSpPr>
        <p:spPr bwMode="auto">
          <a:xfrm>
            <a:off x="1371600" y="4343400"/>
            <a:ext cx="7423150" cy="1152525"/>
          </a:xfrm>
          <a:prstGeom prst="rect">
            <a:avLst/>
          </a:prstGeom>
          <a:noFill/>
          <a:ln>
            <a:noFill/>
          </a:ln>
          <a:effectLst/>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90000"/>
              </a:lnSpc>
              <a:spcBef>
                <a:spcPct val="20000"/>
              </a:spcBef>
            </a:pPr>
            <a:r>
              <a:rPr lang="zh-CN" altLang="en-US" sz="2800" b="1">
                <a:latin typeface="宋体" panose="02010600030101010101" pitchFamily="2" charset="-122"/>
                <a:ea typeface="宋体" panose="02010600030101010101" pitchFamily="2" charset="-122"/>
              </a:rPr>
              <a:t>为了把系统中的窗体类和域类分开，所有的窗体类组织在一起放在</a:t>
            </a:r>
            <a:r>
              <a:rPr lang="en-US" altLang="zh-CN" sz="2800" b="1">
                <a:latin typeface="宋体" panose="02010600030101010101" pitchFamily="2" charset="-122"/>
                <a:ea typeface="宋体" panose="02010600030101010101" pitchFamily="2" charset="-122"/>
              </a:rPr>
              <a:t>GUI Package </a:t>
            </a:r>
            <a:r>
              <a:rPr lang="zh-CN" altLang="en-US" sz="2800" b="1">
                <a:latin typeface="宋体" panose="02010600030101010101" pitchFamily="2" charset="-122"/>
                <a:ea typeface="宋体" panose="02010600030101010101" pitchFamily="2" charset="-122"/>
              </a:rPr>
              <a:t>包中。域类组织在一起放在</a:t>
            </a:r>
            <a:r>
              <a:rPr lang="en-US" altLang="zh-CN" sz="2800" b="1">
                <a:latin typeface="宋体" panose="02010600030101010101" pitchFamily="2" charset="-122"/>
                <a:ea typeface="宋体" panose="02010600030101010101" pitchFamily="2" charset="-122"/>
              </a:rPr>
              <a:t>Business Package </a:t>
            </a:r>
            <a:r>
              <a:rPr lang="zh-CN" altLang="en-US" sz="2800" b="1">
                <a:latin typeface="宋体" panose="02010600030101010101" pitchFamily="2" charset="-122"/>
                <a:ea typeface="宋体" panose="02010600030101010101" pitchFamily="2" charset="-122"/>
              </a:rPr>
              <a:t>包中。</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4E5E761-43D5-41BA-9DC6-BA10DB95082B}" type="slidenum">
              <a:rPr lang="en-US" altLang="zh-CN"/>
              <a:pPr/>
              <a:t>138</a:t>
            </a:fld>
            <a:endParaRPr lang="en-US" altLang="zh-CN"/>
          </a:p>
        </p:txBody>
      </p:sp>
      <p:sp>
        <p:nvSpPr>
          <p:cNvPr id="819202" name="Rectangle 2"/>
          <p:cNvSpPr>
            <a:spLocks noGrp="1" noChangeArrowheads="1"/>
          </p:cNvSpPr>
          <p:nvPr>
            <p:ph type="title"/>
          </p:nvPr>
        </p:nvSpPr>
        <p:spPr>
          <a:xfrm>
            <a:off x="1371600" y="1295400"/>
            <a:ext cx="685800" cy="5410200"/>
          </a:xfrm>
        </p:spPr>
        <p:txBody>
          <a:bodyPr/>
          <a:lstStyle/>
          <a:p>
            <a:r>
              <a:rPr lang="zh-CN" altLang="en-US" b="0">
                <a:ea typeface="宋体" panose="02010600030101010101" pitchFamily="2" charset="-122"/>
              </a:rPr>
              <a:t>人机界面分析</a:t>
            </a:r>
          </a:p>
        </p:txBody>
      </p:sp>
      <p:pic>
        <p:nvPicPr>
          <p:cNvPr id="819204" name="Picture 4" descr="analysis pack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85800"/>
            <a:ext cx="4114800"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6592067C-3366-4458-B048-E02AA2BC6B5D}" type="slidenum">
              <a:rPr lang="en-US" altLang="zh-CN"/>
              <a:pPr/>
              <a:t>139</a:t>
            </a:fld>
            <a:endParaRPr lang="en-US" altLang="zh-CN"/>
          </a:p>
        </p:txBody>
      </p:sp>
      <p:pic>
        <p:nvPicPr>
          <p:cNvPr id="821250" name="Picture 2" descr="analysis g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28600"/>
            <a:ext cx="7715250" cy="6354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2583769-51F8-4F98-A219-67D68C628574}" type="slidenum">
              <a:rPr lang="en-US" altLang="zh-CN"/>
              <a:pPr/>
              <a:t>14</a:t>
            </a:fld>
            <a:endParaRPr lang="en-US" altLang="zh-CN"/>
          </a:p>
        </p:txBody>
      </p:sp>
      <p:sp>
        <p:nvSpPr>
          <p:cNvPr id="860162" name="Rectangle 2"/>
          <p:cNvSpPr>
            <a:spLocks noGrp="1" noChangeArrowheads="1"/>
          </p:cNvSpPr>
          <p:nvPr>
            <p:ph type="title"/>
          </p:nvPr>
        </p:nvSpPr>
        <p:spPr>
          <a:xfrm>
            <a:off x="1295400" y="304800"/>
            <a:ext cx="7391400" cy="990600"/>
          </a:xfrm>
        </p:spPr>
        <p:txBody>
          <a:bodyPr/>
          <a:lstStyle/>
          <a:p>
            <a:r>
              <a:rPr lang="en-US" altLang="zh-CN">
                <a:ea typeface="宋体" panose="02010600030101010101" pitchFamily="2" charset="-122"/>
              </a:rPr>
              <a:t>Step 1 of Object-Oriented </a:t>
            </a:r>
            <a:br>
              <a:rPr lang="en-US" altLang="zh-CN">
                <a:ea typeface="宋体" panose="02010600030101010101" pitchFamily="2" charset="-122"/>
              </a:rPr>
            </a:br>
            <a:r>
              <a:rPr lang="en-US" altLang="zh-CN">
                <a:ea typeface="宋体" panose="02010600030101010101" pitchFamily="2" charset="-122"/>
              </a:rPr>
              <a:t>Systems Analysis</a:t>
            </a:r>
          </a:p>
        </p:txBody>
      </p:sp>
      <p:sp>
        <p:nvSpPr>
          <p:cNvPr id="860163" name="Rectangle 3"/>
          <p:cNvSpPr>
            <a:spLocks noGrp="1" noChangeArrowheads="1"/>
          </p:cNvSpPr>
          <p:nvPr>
            <p:ph type="body" idx="1"/>
          </p:nvPr>
        </p:nvSpPr>
        <p:spPr/>
        <p:txBody>
          <a:bodyPr/>
          <a:lstStyle/>
          <a:p>
            <a:pPr marL="404813" indent="-404813">
              <a:buFontTx/>
              <a:buNone/>
            </a:pPr>
            <a:endParaRPr lang="zh-CN" altLang="en-US" sz="2800">
              <a:ea typeface="宋体" panose="02010600030101010101" pitchFamily="2" charset="-122"/>
            </a:endParaRPr>
          </a:p>
          <a:p>
            <a:pPr marL="404813" indent="-404813">
              <a:buFontTx/>
              <a:buNone/>
            </a:pPr>
            <a:endParaRPr lang="zh-CN" altLang="en-US" sz="2800">
              <a:ea typeface="宋体" panose="02010600030101010101" pitchFamily="2" charset="-122"/>
            </a:endParaRPr>
          </a:p>
          <a:p>
            <a:pPr marL="404813" indent="-404813">
              <a:buFontTx/>
              <a:buNone/>
            </a:pPr>
            <a:r>
              <a:rPr lang="en-US" altLang="zh-CN">
                <a:solidFill>
                  <a:schemeClr val="tx1"/>
                </a:solidFill>
                <a:ea typeface="宋体" panose="02010600030101010101" pitchFamily="2" charset="-122"/>
              </a:rPr>
              <a:t>      </a:t>
            </a:r>
            <a:r>
              <a:rPr lang="en-US" altLang="zh-CN">
                <a:solidFill>
                  <a:srgbClr val="0066FF"/>
                </a:solidFill>
                <a:ea typeface="宋体" panose="02010600030101010101" pitchFamily="2" charset="-122"/>
              </a:rPr>
              <a:t>Identify the business events and</a:t>
            </a:r>
          </a:p>
          <a:p>
            <a:pPr marL="404813" indent="-404813">
              <a:spcAft>
                <a:spcPct val="20000"/>
              </a:spcAft>
              <a:buFontTx/>
              <a:buNone/>
            </a:pPr>
            <a:r>
              <a:rPr lang="en-US" altLang="zh-CN">
                <a:solidFill>
                  <a:srgbClr val="0066FF"/>
                </a:solidFill>
                <a:ea typeface="宋体" panose="02010600030101010101" pitchFamily="2" charset="-122"/>
              </a:rPr>
              <a:t>	  make an event table.</a:t>
            </a:r>
          </a:p>
          <a:p>
            <a:pPr marL="404813" indent="-404813">
              <a:spcAft>
                <a:spcPct val="20000"/>
              </a:spcAft>
              <a:buFontTx/>
              <a:buNone/>
            </a:pPr>
            <a:r>
              <a:rPr lang="zh-CN" altLang="en-US">
                <a:solidFill>
                  <a:srgbClr val="0066FF"/>
                </a:solidFill>
                <a:ea typeface="宋体" panose="02010600030101010101" pitchFamily="2" charset="-122"/>
              </a:rPr>
              <a:t>	 标识业务事件并制作事件表。</a:t>
            </a:r>
          </a:p>
          <a:p>
            <a:pPr marL="404813" indent="-404813">
              <a:spcAft>
                <a:spcPct val="20000"/>
              </a:spcAft>
              <a:buFontTx/>
              <a:buNone/>
            </a:pPr>
            <a:endParaRPr lang="zh-CN" altLang="en-US" sz="2800">
              <a:solidFill>
                <a:srgbClr val="0066FF"/>
              </a:solidFill>
              <a:ea typeface="宋体" panose="02010600030101010101" pitchFamily="2" charset="-122"/>
            </a:endParaRPr>
          </a:p>
          <a:p>
            <a:pPr marL="404813" indent="-404813">
              <a:buFontTx/>
              <a:buNone/>
            </a:pPr>
            <a:endParaRPr lang="zh-CN" altLang="en-US" sz="2800">
              <a:solidFill>
                <a:schemeClr val="tx1"/>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248C9F1-D517-4A15-AA7B-D0E9FE29E015}" type="slidenum">
              <a:rPr lang="en-US" altLang="zh-CN"/>
              <a:pPr/>
              <a:t>140</a:t>
            </a:fld>
            <a:endParaRPr lang="en-US" altLang="zh-CN"/>
          </a:p>
        </p:txBody>
      </p:sp>
      <p:sp>
        <p:nvSpPr>
          <p:cNvPr id="915458" name="Rectangle 2"/>
          <p:cNvSpPr>
            <a:spLocks noGrp="1" noChangeArrowheads="1"/>
          </p:cNvSpPr>
          <p:nvPr>
            <p:ph type="title"/>
          </p:nvPr>
        </p:nvSpPr>
        <p:spPr/>
        <p:txBody>
          <a:bodyPr/>
          <a:lstStyle/>
          <a:p>
            <a:r>
              <a:rPr lang="en-US" altLang="zh-CN" b="0">
                <a:ea typeface="宋体" panose="02010600030101010101" pitchFamily="2" charset="-122"/>
              </a:rPr>
              <a:t>Blog</a:t>
            </a:r>
            <a:r>
              <a:rPr lang="zh-CN" altLang="en-US" b="0">
                <a:ea typeface="宋体" panose="02010600030101010101" pitchFamily="2" charset="-122"/>
              </a:rPr>
              <a:t>系统</a:t>
            </a:r>
          </a:p>
        </p:txBody>
      </p:sp>
      <p:sp>
        <p:nvSpPr>
          <p:cNvPr id="915459" name="Rectangle 3"/>
          <p:cNvSpPr>
            <a:spLocks noGrp="1" noChangeArrowheads="1"/>
          </p:cNvSpPr>
          <p:nvPr>
            <p:ph type="body" idx="1"/>
          </p:nvPr>
        </p:nvSpPr>
        <p:spPr/>
        <p:txBody>
          <a:bodyPr/>
          <a:lstStyle/>
          <a:p>
            <a:pPr>
              <a:lnSpc>
                <a:spcPct val="80000"/>
              </a:lnSpc>
            </a:pPr>
            <a:r>
              <a:rPr lang="zh-CN" altLang="en-US" sz="2000" b="0">
                <a:ea typeface="宋体" panose="02010600030101010101" pitchFamily="2" charset="-122"/>
              </a:rPr>
              <a:t>用户需求：  </a:t>
            </a:r>
          </a:p>
          <a:p>
            <a:pPr>
              <a:lnSpc>
                <a:spcPct val="80000"/>
              </a:lnSpc>
            </a:pPr>
            <a:r>
              <a:rPr lang="en-US" altLang="zh-CN" sz="2000" b="0">
                <a:ea typeface="宋体" panose="02010600030101010101" pitchFamily="2" charset="-122"/>
              </a:rPr>
              <a:t>1.</a:t>
            </a:r>
            <a:r>
              <a:rPr lang="zh-CN" altLang="en-US" sz="2000" b="0">
                <a:ea typeface="宋体" panose="02010600030101010101" pitchFamily="2" charset="-122"/>
              </a:rPr>
              <a:t>游客可以在首页上看到所有文章，当然每篇文章只显示一部份，通过点击阅读全文链接后浏览全部文章内容。在首页上的每篇文章要显示文章类型和评论数目。游客还可以通过点击某文章类型后可以查看其所有文章。</a:t>
            </a:r>
          </a:p>
          <a:p>
            <a:pPr>
              <a:lnSpc>
                <a:spcPct val="80000"/>
              </a:lnSpc>
            </a:pPr>
            <a:r>
              <a:rPr lang="en-US" altLang="zh-CN" sz="2000" b="0">
                <a:ea typeface="宋体" panose="02010600030101010101" pitchFamily="2" charset="-122"/>
              </a:rPr>
              <a:t>2.</a:t>
            </a:r>
            <a:r>
              <a:rPr lang="zh-CN" altLang="en-US" sz="2000" b="0">
                <a:ea typeface="宋体" panose="02010600030101010101" pitchFamily="2" charset="-122"/>
              </a:rPr>
              <a:t>游客还可以对管理员留言。</a:t>
            </a:r>
          </a:p>
          <a:p>
            <a:pPr>
              <a:lnSpc>
                <a:spcPct val="80000"/>
              </a:lnSpc>
            </a:pPr>
            <a:r>
              <a:rPr lang="en-US" altLang="zh-CN" sz="2000" b="0">
                <a:ea typeface="宋体" panose="02010600030101010101" pitchFamily="2" charset="-122"/>
              </a:rPr>
              <a:t>3.</a:t>
            </a:r>
            <a:r>
              <a:rPr lang="zh-CN" altLang="en-US" sz="2000" b="0">
                <a:ea typeface="宋体" panose="02010600030101010101" pitchFamily="2" charset="-122"/>
              </a:rPr>
              <a:t>游客可以搜索文章。</a:t>
            </a:r>
          </a:p>
          <a:p>
            <a:pPr>
              <a:lnSpc>
                <a:spcPct val="80000"/>
              </a:lnSpc>
            </a:pPr>
            <a:r>
              <a:rPr lang="en-US" altLang="zh-CN" sz="2000" b="0">
                <a:ea typeface="宋体" panose="02010600030101010101" pitchFamily="2" charset="-122"/>
              </a:rPr>
              <a:t>5.</a:t>
            </a:r>
            <a:r>
              <a:rPr lang="zh-CN" altLang="en-US" sz="2000" b="0">
                <a:ea typeface="宋体" panose="02010600030101010101" pitchFamily="2" charset="-122"/>
              </a:rPr>
              <a:t>游客还可以对文章进行评论，评论后要在首页上更新评论数目。</a:t>
            </a:r>
          </a:p>
          <a:p>
            <a:pPr>
              <a:lnSpc>
                <a:spcPct val="80000"/>
              </a:lnSpc>
            </a:pPr>
            <a:r>
              <a:rPr lang="en-US" altLang="zh-CN" sz="2000" b="0">
                <a:ea typeface="宋体" panose="02010600030101010101" pitchFamily="2" charset="-122"/>
              </a:rPr>
              <a:t>5.</a:t>
            </a:r>
            <a:r>
              <a:rPr lang="zh-CN" altLang="en-US" sz="2000" b="0">
                <a:ea typeface="宋体" panose="02010600030101010101" pitchFamily="2" charset="-122"/>
              </a:rPr>
              <a:t>游客还可以点击友情链接，进入其它网站。</a:t>
            </a:r>
          </a:p>
          <a:p>
            <a:pPr>
              <a:lnSpc>
                <a:spcPct val="80000"/>
              </a:lnSpc>
            </a:pPr>
            <a:r>
              <a:rPr lang="en-US" altLang="zh-CN" sz="2000" b="0">
                <a:ea typeface="宋体" panose="02010600030101010101" pitchFamily="2" charset="-122"/>
              </a:rPr>
              <a:t>7</a:t>
            </a:r>
            <a:r>
              <a:rPr lang="zh-CN" altLang="en-US" sz="2000" b="0">
                <a:ea typeface="宋体" panose="02010600030101010101" pitchFamily="2" charset="-122"/>
              </a:rPr>
              <a:t>．管理员可以发表文章，对文章进行管理，包括编辑文章、删除文章；对评论进行管理，包括浏览评论、删除评论；对留言进行管理，包括浏览留言、删除留言</a:t>
            </a:r>
            <a:r>
              <a:rPr lang="en-US" altLang="zh-CN" sz="2000" b="0">
                <a:ea typeface="宋体" panose="02010600030101010101" pitchFamily="2" charset="-122"/>
              </a:rPr>
              <a:t>;</a:t>
            </a:r>
            <a:r>
              <a:rPr lang="zh-CN" altLang="en-US" sz="2000" b="0">
                <a:ea typeface="宋体" panose="02010600030101010101" pitchFamily="2" charset="-122"/>
              </a:rPr>
              <a:t>对文章分类管理包括增加文章类型、编辑文章类型。</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06D1745-AB3C-4AEC-83F4-E78B83733F3B}" type="slidenum">
              <a:rPr lang="en-US" altLang="zh-CN"/>
              <a:pPr/>
              <a:t>141</a:t>
            </a:fld>
            <a:endParaRPr lang="en-US" altLang="zh-CN"/>
          </a:p>
        </p:txBody>
      </p:sp>
      <p:sp>
        <p:nvSpPr>
          <p:cNvPr id="916482"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916483" name="Rectangle 3"/>
          <p:cNvSpPr>
            <a:spLocks noGrp="1" noChangeArrowheads="1"/>
          </p:cNvSpPr>
          <p:nvPr>
            <p:ph type="body" idx="1"/>
          </p:nvPr>
        </p:nvSpPr>
        <p:spPr/>
        <p:txBody>
          <a:bodyPr/>
          <a:lstStyle/>
          <a:p>
            <a:r>
              <a:rPr lang="en-US" altLang="zh-CN" sz="2800" b="0">
                <a:ea typeface="宋体" panose="02010600030101010101" pitchFamily="2" charset="-122"/>
              </a:rPr>
              <a:t>1.</a:t>
            </a:r>
            <a:r>
              <a:rPr lang="zh-CN" altLang="en-US" sz="2800" b="0">
                <a:ea typeface="宋体" panose="02010600030101010101" pitchFamily="2" charset="-122"/>
              </a:rPr>
              <a:t>识别参与者</a:t>
            </a:r>
            <a:r>
              <a:rPr lang="en-US" altLang="zh-CN" sz="2800" b="0">
                <a:ea typeface="宋体" panose="02010600030101010101" pitchFamily="2" charset="-122"/>
              </a:rPr>
              <a:t>(ACTOR)</a:t>
            </a:r>
            <a:r>
              <a:rPr lang="en-US" altLang="zh-CN" sz="2800">
                <a:ea typeface="宋体" panose="02010600030101010101" pitchFamily="2" charset="-122"/>
              </a:rPr>
              <a:t> </a:t>
            </a:r>
          </a:p>
          <a:p>
            <a:r>
              <a:rPr lang="en-US" altLang="zh-CN" sz="2800" b="0">
                <a:ea typeface="宋体" panose="02010600030101010101" pitchFamily="2" charset="-122"/>
              </a:rPr>
              <a:t>Blog</a:t>
            </a:r>
            <a:r>
              <a:rPr lang="zh-CN" altLang="en-US" sz="2800" b="0">
                <a:ea typeface="宋体" panose="02010600030101010101" pitchFamily="2" charset="-122"/>
              </a:rPr>
              <a:t>参与者：游客与管理员</a:t>
            </a:r>
            <a:r>
              <a:rPr lang="zh-CN" altLang="en-US" sz="2800">
                <a:ea typeface="宋体" panose="02010600030101010101" pitchFamily="2" charset="-122"/>
              </a:rPr>
              <a:t> </a:t>
            </a:r>
          </a:p>
          <a:p>
            <a:r>
              <a:rPr lang="en-US" altLang="zh-CN" sz="2800" b="0">
                <a:ea typeface="宋体" panose="02010600030101010101" pitchFamily="2" charset="-122"/>
              </a:rPr>
              <a:t>2.</a:t>
            </a:r>
            <a:r>
              <a:rPr lang="zh-CN" altLang="en-US" sz="2800" b="0">
                <a:ea typeface="宋体" panose="02010600030101010101" pitchFamily="2" charset="-122"/>
              </a:rPr>
              <a:t>确定用例。</a:t>
            </a:r>
            <a:r>
              <a:rPr lang="zh-CN" altLang="en-US" sz="2800">
                <a:ea typeface="宋体" panose="02010600030101010101" pitchFamily="2" charset="-122"/>
              </a:rPr>
              <a:t> </a:t>
            </a:r>
          </a:p>
          <a:p>
            <a:r>
              <a:rPr lang="zh-CN" altLang="en-US" sz="2800" b="0">
                <a:ea typeface="宋体" panose="02010600030101010101" pitchFamily="2" charset="-122"/>
              </a:rPr>
              <a:t>游客：浏览文章，发表评论，发表留言，搜索文章，</a:t>
            </a:r>
          </a:p>
          <a:p>
            <a:r>
              <a:rPr lang="zh-CN" altLang="en-US" sz="2800" b="0">
                <a:ea typeface="宋体" panose="02010600030101010101" pitchFamily="2" charset="-122"/>
              </a:rPr>
              <a:t>管理员：登陆系统</a:t>
            </a:r>
            <a:r>
              <a:rPr lang="en-US" altLang="zh-CN" sz="2800" b="0">
                <a:ea typeface="宋体" panose="02010600030101010101" pitchFamily="2" charset="-122"/>
              </a:rPr>
              <a:t>,</a:t>
            </a:r>
            <a:r>
              <a:rPr lang="zh-CN" altLang="en-US" sz="2800" b="0">
                <a:ea typeface="宋体" panose="02010600030101010101" pitchFamily="2" charset="-122"/>
              </a:rPr>
              <a:t>发表文章</a:t>
            </a:r>
            <a:r>
              <a:rPr lang="en-US" altLang="zh-CN" sz="2800" b="0">
                <a:ea typeface="宋体" panose="02010600030101010101" pitchFamily="2" charset="-122"/>
              </a:rPr>
              <a:t>,</a:t>
            </a:r>
            <a:r>
              <a:rPr lang="zh-CN" altLang="en-US" sz="2800" b="0">
                <a:ea typeface="宋体" panose="02010600030101010101" pitchFamily="2" charset="-122"/>
              </a:rPr>
              <a:t>编辑文章</a:t>
            </a:r>
            <a:r>
              <a:rPr lang="en-US" altLang="zh-CN" sz="2800" b="0">
                <a:ea typeface="宋体" panose="02010600030101010101" pitchFamily="2" charset="-122"/>
              </a:rPr>
              <a:t>,</a:t>
            </a:r>
            <a:r>
              <a:rPr lang="zh-CN" altLang="en-US" sz="2800" b="0">
                <a:ea typeface="宋体" panose="02010600030101010101" pitchFamily="2" charset="-122"/>
              </a:rPr>
              <a:t>删除文章</a:t>
            </a:r>
            <a:r>
              <a:rPr lang="en-US" altLang="zh-CN" sz="2800" b="0">
                <a:ea typeface="宋体" panose="02010600030101010101" pitchFamily="2" charset="-122"/>
              </a:rPr>
              <a:t>,</a:t>
            </a:r>
            <a:r>
              <a:rPr lang="zh-CN" altLang="en-US" sz="2800" b="0">
                <a:ea typeface="宋体" panose="02010600030101010101" pitchFamily="2" charset="-122"/>
              </a:rPr>
              <a:t>浏览评论</a:t>
            </a:r>
            <a:r>
              <a:rPr lang="en-US" altLang="zh-CN" sz="2800" b="0">
                <a:ea typeface="宋体" panose="02010600030101010101" pitchFamily="2" charset="-122"/>
              </a:rPr>
              <a:t>,</a:t>
            </a:r>
            <a:r>
              <a:rPr lang="zh-CN" altLang="en-US" sz="2800" b="0">
                <a:ea typeface="宋体" panose="02010600030101010101" pitchFamily="2" charset="-122"/>
              </a:rPr>
              <a:t>删除评论</a:t>
            </a:r>
            <a:r>
              <a:rPr lang="en-US" altLang="zh-CN" sz="2800" b="0">
                <a:ea typeface="宋体" panose="02010600030101010101" pitchFamily="2" charset="-122"/>
              </a:rPr>
              <a:t>,</a:t>
            </a:r>
            <a:r>
              <a:rPr lang="zh-CN" altLang="en-US" sz="2800" b="0">
                <a:ea typeface="宋体" panose="02010600030101010101" pitchFamily="2" charset="-122"/>
              </a:rPr>
              <a:t>浏览留言</a:t>
            </a:r>
            <a:r>
              <a:rPr lang="en-US" altLang="zh-CN" sz="2800" b="0">
                <a:ea typeface="宋体" panose="02010600030101010101" pitchFamily="2" charset="-122"/>
              </a:rPr>
              <a:t>,</a:t>
            </a:r>
            <a:r>
              <a:rPr lang="zh-CN" altLang="en-US" sz="2800" b="0">
                <a:ea typeface="宋体" panose="02010600030101010101" pitchFamily="2" charset="-122"/>
              </a:rPr>
              <a:t>删除留言</a:t>
            </a:r>
            <a:r>
              <a:rPr lang="en-US" altLang="zh-CN" sz="2800" b="0">
                <a:ea typeface="宋体" panose="02010600030101010101" pitchFamily="2" charset="-122"/>
              </a:rPr>
              <a:t>,</a:t>
            </a:r>
            <a:r>
              <a:rPr lang="zh-CN" altLang="en-US" sz="2800" b="0">
                <a:ea typeface="宋体" panose="02010600030101010101" pitchFamily="2" charset="-122"/>
              </a:rPr>
              <a:t>添加链接</a:t>
            </a:r>
            <a:r>
              <a:rPr lang="en-US" altLang="zh-CN" sz="2800" b="0">
                <a:ea typeface="宋体" panose="02010600030101010101" pitchFamily="2" charset="-122"/>
              </a:rPr>
              <a:t>,</a:t>
            </a:r>
            <a:r>
              <a:rPr lang="zh-CN" altLang="en-US" sz="2800" b="0">
                <a:ea typeface="宋体" panose="02010600030101010101" pitchFamily="2" charset="-122"/>
              </a:rPr>
              <a:t>编辑链接</a:t>
            </a:r>
            <a:r>
              <a:rPr lang="en-US" altLang="zh-CN" sz="2800" b="0">
                <a:ea typeface="宋体" panose="02010600030101010101" pitchFamily="2" charset="-122"/>
              </a:rPr>
              <a:t>,</a:t>
            </a:r>
            <a:r>
              <a:rPr lang="zh-CN" altLang="en-US" sz="2800" b="0">
                <a:ea typeface="宋体" panose="02010600030101010101" pitchFamily="2" charset="-122"/>
              </a:rPr>
              <a:t>删除链接</a:t>
            </a:r>
            <a:r>
              <a:rPr lang="en-US" altLang="zh-CN" sz="2800" b="0">
                <a:ea typeface="宋体" panose="02010600030101010101" pitchFamily="2" charset="-122"/>
              </a:rPr>
              <a:t>,</a:t>
            </a:r>
            <a:r>
              <a:rPr lang="zh-CN" altLang="en-US" sz="2800" b="0">
                <a:ea typeface="宋体" panose="02010600030101010101" pitchFamily="2" charset="-122"/>
              </a:rPr>
              <a:t>添加文章类型，编辑文章类型，删除文章类型。</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6DBA62A-C30D-41DF-80AF-B2352557D2A3}" type="slidenum">
              <a:rPr lang="en-US" altLang="zh-CN"/>
              <a:pPr/>
              <a:t>142</a:t>
            </a:fld>
            <a:endParaRPr lang="en-US" altLang="zh-CN"/>
          </a:p>
        </p:txBody>
      </p:sp>
      <p:sp>
        <p:nvSpPr>
          <p:cNvPr id="917506" name="Rectangle 2"/>
          <p:cNvSpPr>
            <a:spLocks noGrp="1" noChangeArrowheads="1"/>
          </p:cNvSpPr>
          <p:nvPr>
            <p:ph type="title"/>
          </p:nvPr>
        </p:nvSpPr>
        <p:spPr>
          <a:xfrm>
            <a:off x="1295400" y="609600"/>
            <a:ext cx="7391400" cy="685800"/>
          </a:xfrm>
        </p:spPr>
        <p:txBody>
          <a:bodyPr/>
          <a:lstStyle/>
          <a:p>
            <a:r>
              <a:rPr lang="en-US" altLang="zh-CN" sz="3200" b="0">
                <a:ea typeface="宋体" panose="02010600030101010101" pitchFamily="2" charset="-122"/>
              </a:rPr>
              <a:t>3.</a:t>
            </a:r>
            <a:r>
              <a:rPr lang="zh-CN" altLang="en-US" sz="3200" b="0">
                <a:ea typeface="宋体" panose="02010600030101010101" pitchFamily="2" charset="-122"/>
              </a:rPr>
              <a:t>用例图</a:t>
            </a:r>
            <a:r>
              <a:rPr lang="en-US" altLang="zh-CN" sz="3200" b="0">
                <a:ea typeface="宋体" panose="02010600030101010101" pitchFamily="2" charset="-122"/>
              </a:rPr>
              <a:t>.</a:t>
            </a:r>
            <a:br>
              <a:rPr lang="en-US" altLang="zh-CN" sz="3200" b="0">
                <a:ea typeface="宋体" panose="02010600030101010101" pitchFamily="2" charset="-122"/>
              </a:rPr>
            </a:br>
            <a:endParaRPr lang="zh-CN" altLang="en-US" sz="3200" b="0">
              <a:ea typeface="宋体" panose="02010600030101010101" pitchFamily="2" charset="-122"/>
            </a:endParaRPr>
          </a:p>
        </p:txBody>
      </p:sp>
      <p:sp>
        <p:nvSpPr>
          <p:cNvPr id="917507" name="Rectangle 3"/>
          <p:cNvSpPr>
            <a:spLocks noGrp="1" noChangeArrowheads="1"/>
          </p:cNvSpPr>
          <p:nvPr>
            <p:ph type="body" idx="1"/>
          </p:nvPr>
        </p:nvSpPr>
        <p:spPr/>
        <p:txBody>
          <a:bodyPr/>
          <a:lstStyle/>
          <a:p>
            <a:r>
              <a:rPr lang="zh-CN" altLang="en-US" b="0">
                <a:ea typeface="宋体" panose="02010600030101010101" pitchFamily="2" charset="-122"/>
              </a:rPr>
              <a:t>游客用例图：</a:t>
            </a:r>
          </a:p>
        </p:txBody>
      </p:sp>
      <p:pic>
        <p:nvPicPr>
          <p:cNvPr id="917509" name="Picture 5" descr="0_1301466375Oez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00200"/>
            <a:ext cx="548640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C77C47A-0A5C-4E34-B150-42A8587F3843}" type="slidenum">
              <a:rPr lang="en-US" altLang="zh-CN"/>
              <a:pPr/>
              <a:t>143</a:t>
            </a:fld>
            <a:endParaRPr lang="en-US" altLang="zh-CN"/>
          </a:p>
        </p:txBody>
      </p:sp>
      <p:sp>
        <p:nvSpPr>
          <p:cNvPr id="921602"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921603" name="Rectangle 3"/>
          <p:cNvSpPr>
            <a:spLocks noGrp="1" noChangeArrowheads="1"/>
          </p:cNvSpPr>
          <p:nvPr>
            <p:ph type="body" idx="1"/>
          </p:nvPr>
        </p:nvSpPr>
        <p:spPr/>
        <p:txBody>
          <a:bodyPr/>
          <a:lstStyle/>
          <a:p>
            <a:r>
              <a:rPr lang="zh-CN" altLang="en-US" b="0">
                <a:ea typeface="宋体" panose="02010600030101010101" pitchFamily="2" charset="-122"/>
              </a:rPr>
              <a:t>管理员用例图：</a:t>
            </a:r>
            <a:r>
              <a:rPr lang="zh-CN" altLang="en-US">
                <a:ea typeface="宋体" panose="02010600030101010101" pitchFamily="2" charset="-122"/>
              </a:rPr>
              <a:t> </a:t>
            </a:r>
          </a:p>
        </p:txBody>
      </p:sp>
      <p:pic>
        <p:nvPicPr>
          <p:cNvPr id="9216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1905000"/>
            <a:ext cx="661035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F4D29AF-9A5B-4658-B4A7-EEE27C65153E}" type="slidenum">
              <a:rPr lang="en-US" altLang="zh-CN"/>
              <a:pPr/>
              <a:t>144</a:t>
            </a:fld>
            <a:endParaRPr lang="en-US" altLang="zh-CN"/>
          </a:p>
        </p:txBody>
      </p:sp>
      <p:sp>
        <p:nvSpPr>
          <p:cNvPr id="923650"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923651" name="Rectangle 3"/>
          <p:cNvSpPr>
            <a:spLocks noGrp="1" noChangeArrowheads="1"/>
          </p:cNvSpPr>
          <p:nvPr>
            <p:ph type="body" idx="1"/>
          </p:nvPr>
        </p:nvSpPr>
        <p:spPr/>
        <p:txBody>
          <a:bodyPr/>
          <a:lstStyle/>
          <a:p>
            <a:pPr>
              <a:lnSpc>
                <a:spcPct val="80000"/>
              </a:lnSpc>
            </a:pPr>
            <a:r>
              <a:rPr lang="en-US" altLang="zh-CN" sz="2000" b="0">
                <a:ea typeface="宋体" panose="02010600030101010101" pitchFamily="2" charset="-122"/>
              </a:rPr>
              <a:t>4.</a:t>
            </a:r>
            <a:r>
              <a:rPr lang="zh-CN" altLang="en-US" sz="2000" b="0">
                <a:ea typeface="宋体" panose="02010600030101010101" pitchFamily="2" charset="-122"/>
              </a:rPr>
              <a:t>用例描述</a:t>
            </a:r>
          </a:p>
          <a:p>
            <a:pPr>
              <a:lnSpc>
                <a:spcPct val="80000"/>
              </a:lnSpc>
            </a:pPr>
            <a:r>
              <a:rPr lang="zh-CN" altLang="en-US" sz="2000" b="0">
                <a:ea typeface="宋体" panose="02010600030101010101" pitchFamily="2" charset="-122"/>
              </a:rPr>
              <a:t>用例名称：点击全文链接查看文章</a:t>
            </a:r>
          </a:p>
          <a:p>
            <a:pPr>
              <a:lnSpc>
                <a:spcPct val="80000"/>
              </a:lnSpc>
            </a:pPr>
            <a:r>
              <a:rPr lang="zh-CN" altLang="en-US" sz="2000" b="0">
                <a:ea typeface="宋体" panose="02010600030101010101" pitchFamily="2" charset="-122"/>
              </a:rPr>
              <a:t>基本流程：游客在首页点击阅读全文链接，然后进入阅读全文页面，每篇文章要有一个唯一的</a:t>
            </a:r>
            <a:r>
              <a:rPr lang="en-US" altLang="zh-CN" sz="2000" b="0">
                <a:ea typeface="宋体" panose="02010600030101010101" pitchFamily="2" charset="-122"/>
              </a:rPr>
              <a:t>id</a:t>
            </a:r>
            <a:r>
              <a:rPr lang="zh-CN" altLang="en-US" sz="2000" b="0">
                <a:ea typeface="宋体" panose="02010600030101010101" pitchFamily="2" charset="-122"/>
              </a:rPr>
              <a:t>号，全文页面还显示文章标题、发表时间、所属分类、文章内容，并显示已评论的数目、内容、评论时间。页面下方显示评论输入框及提交重置按钮，游客点击上一篇显示上一篇文章，点击下一篇显示下一篇文章。</a:t>
            </a:r>
          </a:p>
          <a:p>
            <a:pPr>
              <a:lnSpc>
                <a:spcPct val="80000"/>
              </a:lnSpc>
            </a:pPr>
            <a:r>
              <a:rPr lang="zh-CN" altLang="en-US" sz="2000" b="0">
                <a:ea typeface="宋体" panose="02010600030101010101" pitchFamily="2" charset="-122"/>
              </a:rPr>
              <a:t>其它流程：</a:t>
            </a:r>
          </a:p>
          <a:p>
            <a:pPr>
              <a:lnSpc>
                <a:spcPct val="80000"/>
              </a:lnSpc>
            </a:pPr>
            <a:r>
              <a:rPr lang="zh-CN" altLang="en-US" sz="2000" b="0">
                <a:ea typeface="宋体" panose="02010600030101010101" pitchFamily="2" charset="-122"/>
              </a:rPr>
              <a:t> 如果点击最后一篇文章的下一篇，则显示：“此文章不存在</a:t>
            </a:r>
            <a:r>
              <a:rPr lang="en-US" altLang="zh-CN" sz="2000" b="0">
                <a:ea typeface="宋体" panose="02010600030101010101" pitchFamily="2" charset="-122"/>
              </a:rPr>
              <a:t>,</a:t>
            </a:r>
            <a:r>
              <a:rPr lang="zh-CN" altLang="en-US" sz="2000" b="0">
                <a:ea typeface="宋体" panose="02010600030101010101" pitchFamily="2" charset="-122"/>
              </a:rPr>
              <a:t>或被管理员删除</a:t>
            </a:r>
            <a:r>
              <a:rPr lang="en-US" altLang="zh-CN" sz="2000" b="0">
                <a:ea typeface="宋体" panose="02010600030101010101" pitchFamily="2" charset="-122"/>
              </a:rPr>
              <a:t>,</a:t>
            </a:r>
            <a:r>
              <a:rPr lang="zh-CN" altLang="en-US" sz="2000" b="0">
                <a:ea typeface="宋体" panose="02010600030101010101" pitchFamily="2" charset="-122"/>
              </a:rPr>
              <a:t>请见谅”</a:t>
            </a:r>
          </a:p>
          <a:p>
            <a:pPr>
              <a:lnSpc>
                <a:spcPct val="80000"/>
              </a:lnSpc>
            </a:pPr>
            <a:r>
              <a:rPr lang="zh-CN" altLang="en-US" sz="2000" b="0">
                <a:ea typeface="宋体" panose="02010600030101010101" pitchFamily="2" charset="-122"/>
              </a:rPr>
              <a:t>如果点击第一篇文章的上一篇，则显示：“此文章不存在</a:t>
            </a:r>
            <a:r>
              <a:rPr lang="en-US" altLang="zh-CN" sz="2000" b="0">
                <a:ea typeface="宋体" panose="02010600030101010101" pitchFamily="2" charset="-122"/>
              </a:rPr>
              <a:t>,</a:t>
            </a:r>
            <a:r>
              <a:rPr lang="zh-CN" altLang="en-US" sz="2000" b="0">
                <a:ea typeface="宋体" panose="02010600030101010101" pitchFamily="2" charset="-122"/>
              </a:rPr>
              <a:t>或被管理员删除</a:t>
            </a:r>
            <a:r>
              <a:rPr lang="en-US" altLang="zh-CN" sz="2000" b="0">
                <a:ea typeface="宋体" panose="02010600030101010101" pitchFamily="2" charset="-122"/>
              </a:rPr>
              <a:t>,</a:t>
            </a:r>
            <a:r>
              <a:rPr lang="zh-CN" altLang="en-US" sz="2000" b="0">
                <a:ea typeface="宋体" panose="02010600030101010101" pitchFamily="2" charset="-122"/>
              </a:rPr>
              <a:t>请见谅”。</a:t>
            </a:r>
          </a:p>
          <a:p>
            <a:pPr>
              <a:lnSpc>
                <a:spcPct val="80000"/>
              </a:lnSpc>
            </a:pPr>
            <a:r>
              <a:rPr lang="zh-CN" altLang="en-US" sz="2000" b="0">
                <a:ea typeface="宋体" panose="02010600030101010101" pitchFamily="2" charset="-122"/>
              </a:rPr>
              <a:t>如果全文被删除，则显示：“此文章不存在</a:t>
            </a:r>
            <a:r>
              <a:rPr lang="en-US" altLang="zh-CN" sz="2000" b="0">
                <a:ea typeface="宋体" panose="02010600030101010101" pitchFamily="2" charset="-122"/>
              </a:rPr>
              <a:t>,</a:t>
            </a:r>
            <a:r>
              <a:rPr lang="zh-CN" altLang="en-US" sz="2000" b="0">
                <a:ea typeface="宋体" panose="02010600030101010101" pitchFamily="2" charset="-122"/>
              </a:rPr>
              <a:t>或被管理员删除</a:t>
            </a:r>
            <a:r>
              <a:rPr lang="en-US" altLang="zh-CN" sz="2000" b="0">
                <a:ea typeface="宋体" panose="02010600030101010101" pitchFamily="2" charset="-122"/>
              </a:rPr>
              <a:t>,</a:t>
            </a:r>
            <a:r>
              <a:rPr lang="zh-CN" altLang="en-US" sz="2000" b="0">
                <a:ea typeface="宋体" panose="02010600030101010101" pitchFamily="2" charset="-122"/>
              </a:rPr>
              <a:t>请见谅”。</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1CF03E37-F4B2-4B63-9FD7-9FD197D189D5}" type="slidenum">
              <a:rPr lang="en-US" altLang="zh-CN"/>
              <a:pPr/>
              <a:t>15</a:t>
            </a:fld>
            <a:endParaRPr lang="en-US" altLang="zh-CN"/>
          </a:p>
        </p:txBody>
      </p:sp>
      <p:sp>
        <p:nvSpPr>
          <p:cNvPr id="862211" name="Rectangle 3"/>
          <p:cNvSpPr>
            <a:spLocks noGrp="1" noChangeArrowheads="1"/>
          </p:cNvSpPr>
          <p:nvPr>
            <p:ph type="body" idx="4294967295"/>
          </p:nvPr>
        </p:nvSpPr>
        <p:spPr>
          <a:xfrm>
            <a:off x="838200" y="1524000"/>
            <a:ext cx="8229600" cy="5029200"/>
          </a:xfrm>
        </p:spPr>
        <p:txBody>
          <a:bodyPr/>
          <a:lstStyle/>
          <a:p>
            <a:pPr>
              <a:lnSpc>
                <a:spcPct val="90000"/>
              </a:lnSpc>
            </a:pPr>
            <a:r>
              <a:rPr lang="zh-CN" altLang="en-US" sz="2800">
                <a:solidFill>
                  <a:schemeClr val="tx1"/>
                </a:solidFill>
                <a:ea typeface="宋体" panose="02010600030101010101" pitchFamily="2" charset="-122"/>
              </a:rPr>
              <a:t>        大学每个系在学生注册之前提交该学期相应的班级计划，这些列表综合在一起形成最终的班级计划列表，这些列表分发给各个系办公室和每位教授，学生；在预注册期间，学生对他们要选的班级提出请求，每个班级请求包含学生的标识符，如果该班级不能选，学生可以选择同类课程的不同小组或其它班级，当学生注册了尽可能多（达到最大允许值）的班级后，学生获得一份打印出来的班级列表，该表显示学生成功选定的所有班级。列出每个班级所含学生的名字和标识符的花名册被打印出来送给每位任课教授。名单根据学生的姓氏字母顺序排列。</a:t>
            </a:r>
            <a:endParaRPr lang="en-US" altLang="zh-CN" sz="2800">
              <a:solidFill>
                <a:schemeClr val="tx1"/>
              </a:solidFill>
              <a:ea typeface="宋体" panose="02010600030101010101" pitchFamily="2" charset="-122"/>
            </a:endParaRPr>
          </a:p>
        </p:txBody>
      </p:sp>
      <p:sp>
        <p:nvSpPr>
          <p:cNvPr id="862212" name="AutoShape 4"/>
          <p:cNvSpPr>
            <a:spLocks noChangeArrowheads="1"/>
          </p:cNvSpPr>
          <p:nvPr/>
        </p:nvSpPr>
        <p:spPr bwMode="auto">
          <a:xfrm>
            <a:off x="2971800" y="1066800"/>
            <a:ext cx="3962400" cy="381000"/>
          </a:xfrm>
          <a:prstGeom prst="wedgeRoundRectCallout">
            <a:avLst>
              <a:gd name="adj1" fmla="val -47194"/>
              <a:gd name="adj2" fmla="val 123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ea typeface="宋体" panose="02010600030101010101" pitchFamily="2" charset="-122"/>
              </a:rPr>
              <a:t>系提交班级计划</a:t>
            </a:r>
          </a:p>
        </p:txBody>
      </p:sp>
      <p:sp>
        <p:nvSpPr>
          <p:cNvPr id="862213" name="AutoShape 5"/>
          <p:cNvSpPr>
            <a:spLocks noChangeArrowheads="1"/>
          </p:cNvSpPr>
          <p:nvPr/>
        </p:nvSpPr>
        <p:spPr bwMode="auto">
          <a:xfrm>
            <a:off x="4876800" y="1447800"/>
            <a:ext cx="3962400" cy="381000"/>
          </a:xfrm>
          <a:prstGeom prst="wedgeRoundRectCallout">
            <a:avLst>
              <a:gd name="adj1" fmla="val -47194"/>
              <a:gd name="adj2" fmla="val 123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ea typeface="宋体" panose="02010600030101010101" pitchFamily="2" charset="-122"/>
              </a:rPr>
              <a:t>到生产班级计划列表的时间了</a:t>
            </a:r>
          </a:p>
        </p:txBody>
      </p:sp>
      <p:sp>
        <p:nvSpPr>
          <p:cNvPr id="862214" name="AutoShape 6"/>
          <p:cNvSpPr>
            <a:spLocks noChangeArrowheads="1"/>
          </p:cNvSpPr>
          <p:nvPr/>
        </p:nvSpPr>
        <p:spPr bwMode="auto">
          <a:xfrm>
            <a:off x="4876800" y="2362200"/>
            <a:ext cx="3962400" cy="381000"/>
          </a:xfrm>
          <a:prstGeom prst="wedgeRoundRectCallout">
            <a:avLst>
              <a:gd name="adj1" fmla="val -47194"/>
              <a:gd name="adj2" fmla="val 123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ea typeface="宋体" panose="02010600030101010101" pitchFamily="2" charset="-122"/>
              </a:rPr>
              <a:t>学生注册班级</a:t>
            </a:r>
          </a:p>
        </p:txBody>
      </p:sp>
      <p:sp>
        <p:nvSpPr>
          <p:cNvPr id="862215" name="AutoShape 7"/>
          <p:cNvSpPr>
            <a:spLocks noChangeArrowheads="1"/>
          </p:cNvSpPr>
          <p:nvPr/>
        </p:nvSpPr>
        <p:spPr bwMode="auto">
          <a:xfrm>
            <a:off x="3886200" y="4572000"/>
            <a:ext cx="3962400" cy="381000"/>
          </a:xfrm>
          <a:prstGeom prst="wedgeRoundRectCallout">
            <a:avLst>
              <a:gd name="adj1" fmla="val -47194"/>
              <a:gd name="adj2" fmla="val 123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ea typeface="宋体" panose="02010600030101010101" pitchFamily="2" charset="-122"/>
              </a:rPr>
              <a:t>到生成班级花名册的时间了</a:t>
            </a:r>
          </a:p>
        </p:txBody>
      </p:sp>
      <p:sp>
        <p:nvSpPr>
          <p:cNvPr id="862217" name="Rectangle 9"/>
          <p:cNvSpPr>
            <a:spLocks noGrp="1" noChangeArrowheads="1"/>
          </p:cNvSpPr>
          <p:nvPr>
            <p:ph type="title"/>
          </p:nvPr>
        </p:nvSpPr>
        <p:spPr>
          <a:noFill/>
          <a:ln/>
        </p:spPr>
        <p:txBody>
          <a:bodyPr/>
          <a:lstStyle/>
          <a:p>
            <a:r>
              <a:rPr lang="en-US" altLang="zh-CN">
                <a:ea typeface="宋体" panose="02010600030101010101" pitchFamily="2" charset="-122"/>
              </a:rPr>
              <a:t>Identify the Business Events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62212"/>
                                        </p:tgtEl>
                                        <p:attrNameLst>
                                          <p:attrName>style.visibility</p:attrName>
                                        </p:attrNameLst>
                                      </p:cBhvr>
                                      <p:to>
                                        <p:strVal val="visible"/>
                                      </p:to>
                                    </p:set>
                                    <p:anim calcmode="lin" valueType="num">
                                      <p:cBhvr>
                                        <p:cTn id="7" dur="1000" fill="hold"/>
                                        <p:tgtEl>
                                          <p:spTgt spid="862212"/>
                                        </p:tgtEl>
                                        <p:attrNameLst>
                                          <p:attrName>ppt_w</p:attrName>
                                        </p:attrNameLst>
                                      </p:cBhvr>
                                      <p:tavLst>
                                        <p:tav tm="0">
                                          <p:val>
                                            <p:strVal val="#ppt_w*0.70"/>
                                          </p:val>
                                        </p:tav>
                                        <p:tav tm="100000">
                                          <p:val>
                                            <p:strVal val="#ppt_w"/>
                                          </p:val>
                                        </p:tav>
                                      </p:tavLst>
                                    </p:anim>
                                    <p:anim calcmode="lin" valueType="num">
                                      <p:cBhvr>
                                        <p:cTn id="8" dur="1000" fill="hold"/>
                                        <p:tgtEl>
                                          <p:spTgt spid="862212"/>
                                        </p:tgtEl>
                                        <p:attrNameLst>
                                          <p:attrName>ppt_h</p:attrName>
                                        </p:attrNameLst>
                                      </p:cBhvr>
                                      <p:tavLst>
                                        <p:tav tm="0">
                                          <p:val>
                                            <p:strVal val="#ppt_h"/>
                                          </p:val>
                                        </p:tav>
                                        <p:tav tm="100000">
                                          <p:val>
                                            <p:strVal val="#ppt_h"/>
                                          </p:val>
                                        </p:tav>
                                      </p:tavLst>
                                    </p:anim>
                                    <p:animEffect transition="in" filter="fade">
                                      <p:cBhvr>
                                        <p:cTn id="9" dur="1000"/>
                                        <p:tgtEl>
                                          <p:spTgt spid="86221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62213"/>
                                        </p:tgtEl>
                                        <p:attrNameLst>
                                          <p:attrName>style.visibility</p:attrName>
                                        </p:attrNameLst>
                                      </p:cBhvr>
                                      <p:to>
                                        <p:strVal val="visible"/>
                                      </p:to>
                                    </p:set>
                                    <p:anim calcmode="lin" valueType="num">
                                      <p:cBhvr>
                                        <p:cTn id="14" dur="1000" fill="hold"/>
                                        <p:tgtEl>
                                          <p:spTgt spid="862213"/>
                                        </p:tgtEl>
                                        <p:attrNameLst>
                                          <p:attrName>ppt_w</p:attrName>
                                        </p:attrNameLst>
                                      </p:cBhvr>
                                      <p:tavLst>
                                        <p:tav tm="0">
                                          <p:val>
                                            <p:strVal val="#ppt_w*0.70"/>
                                          </p:val>
                                        </p:tav>
                                        <p:tav tm="100000">
                                          <p:val>
                                            <p:strVal val="#ppt_w"/>
                                          </p:val>
                                        </p:tav>
                                      </p:tavLst>
                                    </p:anim>
                                    <p:anim calcmode="lin" valueType="num">
                                      <p:cBhvr>
                                        <p:cTn id="15" dur="1000" fill="hold"/>
                                        <p:tgtEl>
                                          <p:spTgt spid="862213"/>
                                        </p:tgtEl>
                                        <p:attrNameLst>
                                          <p:attrName>ppt_h</p:attrName>
                                        </p:attrNameLst>
                                      </p:cBhvr>
                                      <p:tavLst>
                                        <p:tav tm="0">
                                          <p:val>
                                            <p:strVal val="#ppt_h"/>
                                          </p:val>
                                        </p:tav>
                                        <p:tav tm="100000">
                                          <p:val>
                                            <p:strVal val="#ppt_h"/>
                                          </p:val>
                                        </p:tav>
                                      </p:tavLst>
                                    </p:anim>
                                    <p:animEffect transition="in" filter="fade">
                                      <p:cBhvr>
                                        <p:cTn id="16" dur="1000"/>
                                        <p:tgtEl>
                                          <p:spTgt spid="8622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62214"/>
                                        </p:tgtEl>
                                        <p:attrNameLst>
                                          <p:attrName>style.visibility</p:attrName>
                                        </p:attrNameLst>
                                      </p:cBhvr>
                                      <p:to>
                                        <p:strVal val="visible"/>
                                      </p:to>
                                    </p:set>
                                    <p:anim calcmode="lin" valueType="num">
                                      <p:cBhvr>
                                        <p:cTn id="21" dur="1000" fill="hold"/>
                                        <p:tgtEl>
                                          <p:spTgt spid="862214"/>
                                        </p:tgtEl>
                                        <p:attrNameLst>
                                          <p:attrName>ppt_w</p:attrName>
                                        </p:attrNameLst>
                                      </p:cBhvr>
                                      <p:tavLst>
                                        <p:tav tm="0">
                                          <p:val>
                                            <p:strVal val="#ppt_w*0.70"/>
                                          </p:val>
                                        </p:tav>
                                        <p:tav tm="100000">
                                          <p:val>
                                            <p:strVal val="#ppt_w"/>
                                          </p:val>
                                        </p:tav>
                                      </p:tavLst>
                                    </p:anim>
                                    <p:anim calcmode="lin" valueType="num">
                                      <p:cBhvr>
                                        <p:cTn id="22" dur="1000" fill="hold"/>
                                        <p:tgtEl>
                                          <p:spTgt spid="862214"/>
                                        </p:tgtEl>
                                        <p:attrNameLst>
                                          <p:attrName>ppt_h</p:attrName>
                                        </p:attrNameLst>
                                      </p:cBhvr>
                                      <p:tavLst>
                                        <p:tav tm="0">
                                          <p:val>
                                            <p:strVal val="#ppt_h"/>
                                          </p:val>
                                        </p:tav>
                                        <p:tav tm="100000">
                                          <p:val>
                                            <p:strVal val="#ppt_h"/>
                                          </p:val>
                                        </p:tav>
                                      </p:tavLst>
                                    </p:anim>
                                    <p:animEffect transition="in" filter="fade">
                                      <p:cBhvr>
                                        <p:cTn id="23" dur="1000"/>
                                        <p:tgtEl>
                                          <p:spTgt spid="8622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862215"/>
                                        </p:tgtEl>
                                        <p:attrNameLst>
                                          <p:attrName>style.visibility</p:attrName>
                                        </p:attrNameLst>
                                      </p:cBhvr>
                                      <p:to>
                                        <p:strVal val="visible"/>
                                      </p:to>
                                    </p:set>
                                    <p:anim calcmode="lin" valueType="num">
                                      <p:cBhvr>
                                        <p:cTn id="28" dur="1000" fill="hold"/>
                                        <p:tgtEl>
                                          <p:spTgt spid="862215"/>
                                        </p:tgtEl>
                                        <p:attrNameLst>
                                          <p:attrName>ppt_w</p:attrName>
                                        </p:attrNameLst>
                                      </p:cBhvr>
                                      <p:tavLst>
                                        <p:tav tm="0">
                                          <p:val>
                                            <p:strVal val="#ppt_w*0.70"/>
                                          </p:val>
                                        </p:tav>
                                        <p:tav tm="100000">
                                          <p:val>
                                            <p:strVal val="#ppt_w"/>
                                          </p:val>
                                        </p:tav>
                                      </p:tavLst>
                                    </p:anim>
                                    <p:anim calcmode="lin" valueType="num">
                                      <p:cBhvr>
                                        <p:cTn id="29" dur="1000" fill="hold"/>
                                        <p:tgtEl>
                                          <p:spTgt spid="862215"/>
                                        </p:tgtEl>
                                        <p:attrNameLst>
                                          <p:attrName>ppt_h</p:attrName>
                                        </p:attrNameLst>
                                      </p:cBhvr>
                                      <p:tavLst>
                                        <p:tav tm="0">
                                          <p:val>
                                            <p:strVal val="#ppt_h"/>
                                          </p:val>
                                        </p:tav>
                                        <p:tav tm="100000">
                                          <p:val>
                                            <p:strVal val="#ppt_h"/>
                                          </p:val>
                                        </p:tav>
                                      </p:tavLst>
                                    </p:anim>
                                    <p:animEffect transition="in" filter="fade">
                                      <p:cBhvr>
                                        <p:cTn id="30" dur="1000"/>
                                        <p:tgtEl>
                                          <p:spTgt spid="862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2" grpId="0" animBg="1"/>
      <p:bldP spid="862213" grpId="0" animBg="1"/>
      <p:bldP spid="862214" grpId="0" animBg="1"/>
      <p:bldP spid="86221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5F2478A-A773-452A-87DC-E4EBAB66FEF2}" type="slidenum">
              <a:rPr lang="en-US" altLang="zh-CN"/>
              <a:pPr/>
              <a:t>16</a:t>
            </a:fld>
            <a:endParaRPr lang="en-US" altLang="zh-CN"/>
          </a:p>
        </p:txBody>
      </p:sp>
      <p:sp>
        <p:nvSpPr>
          <p:cNvPr id="314370"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Identify the Business Events</a:t>
            </a:r>
          </a:p>
        </p:txBody>
      </p:sp>
      <p:sp>
        <p:nvSpPr>
          <p:cNvPr id="314371" name="Rectangle 3"/>
          <p:cNvSpPr>
            <a:spLocks noGrp="1" noChangeArrowheads="1"/>
          </p:cNvSpPr>
          <p:nvPr>
            <p:ph type="body" idx="1"/>
          </p:nvPr>
        </p:nvSpPr>
        <p:spPr>
          <a:xfrm>
            <a:off x="1371600" y="1524000"/>
            <a:ext cx="7543800" cy="4525963"/>
          </a:xfrm>
        </p:spPr>
        <p:txBody>
          <a:bodyPr/>
          <a:lstStyle/>
          <a:p>
            <a:pPr marL="0" indent="0">
              <a:buFontTx/>
              <a:buNone/>
              <a:tabLst>
                <a:tab pos="339725" algn="l"/>
              </a:tabLst>
            </a:pPr>
            <a:r>
              <a:rPr lang="en-US" altLang="zh-CN" sz="2800">
                <a:solidFill>
                  <a:schemeClr val="tx1"/>
                </a:solidFill>
                <a:ea typeface="宋体" panose="02010600030101010101" pitchFamily="2" charset="-122"/>
              </a:rPr>
              <a:t>Event List for the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Public University Registration System</a:t>
            </a:r>
          </a:p>
          <a:p>
            <a:pPr marL="0" indent="0">
              <a:buFontTx/>
              <a:buNone/>
              <a:tabLst>
                <a:tab pos="339725" algn="l"/>
              </a:tabLst>
            </a:pPr>
            <a:endParaRPr lang="en-US" altLang="zh-CN" sz="1800">
              <a:solidFill>
                <a:schemeClr val="tx1"/>
              </a:solidFill>
              <a:ea typeface="宋体" panose="02010600030101010101" pitchFamily="2" charset="-122"/>
            </a:endParaRPr>
          </a:p>
          <a:p>
            <a:pPr marL="0" indent="0">
              <a:buFontTx/>
              <a:buNone/>
              <a:tabLst>
                <a:tab pos="339725" algn="l"/>
              </a:tabLst>
            </a:pPr>
            <a:r>
              <a:rPr lang="en-US" altLang="zh-CN" sz="2800">
                <a:ea typeface="宋体" panose="02010600030101010101" pitchFamily="2" charset="-122"/>
              </a:rPr>
              <a:t>External</a:t>
            </a:r>
            <a:r>
              <a:rPr lang="en-US" altLang="zh-CN" sz="2800">
                <a:solidFill>
                  <a:schemeClr val="tx1"/>
                </a:solidFill>
                <a:ea typeface="宋体" panose="02010600030101010101" pitchFamily="2" charset="-122"/>
              </a:rPr>
              <a:t>	1.  Department submits class</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schedule</a:t>
            </a:r>
          </a:p>
          <a:p>
            <a:pPr marL="0" indent="0">
              <a:buFontTx/>
              <a:buNone/>
              <a:tabLst>
                <a:tab pos="339725" algn="l"/>
              </a:tabLst>
            </a:pPr>
            <a:r>
              <a:rPr lang="en-US" altLang="zh-CN" sz="2800">
                <a:ea typeface="宋体" panose="02010600030101010101" pitchFamily="2" charset="-122"/>
              </a:rPr>
              <a:t>Temporal</a:t>
            </a:r>
            <a:r>
              <a:rPr lang="en-US" altLang="zh-CN" sz="2800">
                <a:solidFill>
                  <a:schemeClr val="tx1"/>
                </a:solidFill>
                <a:ea typeface="宋体" panose="02010600030101010101" pitchFamily="2" charset="-122"/>
              </a:rPr>
              <a:t>	2.  Time to produce university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class schedule</a:t>
            </a:r>
          </a:p>
          <a:p>
            <a:pPr marL="0" indent="0">
              <a:buFontTx/>
              <a:buNone/>
              <a:tabLst>
                <a:tab pos="339725" algn="l"/>
              </a:tabLst>
            </a:pPr>
            <a:r>
              <a:rPr lang="en-US" altLang="zh-CN" sz="2800">
                <a:ea typeface="宋体" panose="02010600030101010101" pitchFamily="2" charset="-122"/>
              </a:rPr>
              <a:t>External</a:t>
            </a:r>
            <a:r>
              <a:rPr lang="en-US" altLang="zh-CN" sz="2800">
                <a:solidFill>
                  <a:schemeClr val="tx1"/>
                </a:solidFill>
                <a:ea typeface="宋体" panose="02010600030101010101" pitchFamily="2" charset="-122"/>
              </a:rPr>
              <a:t> 	3.  Student registers for classes</a:t>
            </a:r>
          </a:p>
          <a:p>
            <a:pPr marL="0" indent="0">
              <a:buFontTx/>
              <a:buNone/>
              <a:tabLst>
                <a:tab pos="339725" algn="l"/>
              </a:tabLst>
            </a:pPr>
            <a:r>
              <a:rPr lang="en-US" altLang="zh-CN" sz="2800">
                <a:ea typeface="宋体" panose="02010600030101010101" pitchFamily="2" charset="-122"/>
              </a:rPr>
              <a:t>Temporal</a:t>
            </a:r>
            <a:r>
              <a:rPr lang="en-US" altLang="zh-CN" sz="2800">
                <a:solidFill>
                  <a:schemeClr val="tx1"/>
                </a:solidFill>
                <a:ea typeface="宋体" panose="02010600030101010101" pitchFamily="2" charset="-122"/>
              </a:rPr>
              <a:t> 	4.  Time to produce class roster</a:t>
            </a:r>
          </a:p>
        </p:txBody>
      </p:sp>
    </p:spTree>
  </p:cSld>
  <p:clrMapOvr>
    <a:masterClrMapping/>
  </p:clrMapOvr>
  <p:transition>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FF27AB9-8C21-49D3-B8A6-A240FAF8B456}" type="slidenum">
              <a:rPr lang="en-US" altLang="zh-CN"/>
              <a:pPr/>
              <a:t>17</a:t>
            </a:fld>
            <a:endParaRPr lang="en-US" altLang="zh-CN"/>
          </a:p>
        </p:txBody>
      </p:sp>
      <p:sp>
        <p:nvSpPr>
          <p:cNvPr id="316418" name="Rectangle 2"/>
          <p:cNvSpPr>
            <a:spLocks noGrp="1" noChangeArrowheads="1"/>
          </p:cNvSpPr>
          <p:nvPr>
            <p:ph type="title"/>
          </p:nvPr>
        </p:nvSpPr>
        <p:spPr>
          <a:xfrm>
            <a:off x="1295400" y="198438"/>
            <a:ext cx="7391400" cy="944562"/>
          </a:xfrm>
        </p:spPr>
        <p:txBody>
          <a:bodyPr/>
          <a:lstStyle/>
          <a:p>
            <a:r>
              <a:rPr lang="en-US" altLang="zh-CN">
                <a:ea typeface="宋体" panose="02010600030101010101" pitchFamily="2" charset="-122"/>
              </a:rPr>
              <a:t>Identify the Actors, </a:t>
            </a:r>
            <a:br>
              <a:rPr lang="en-US" altLang="zh-CN">
                <a:ea typeface="宋体" panose="02010600030101010101" pitchFamily="2" charset="-122"/>
              </a:rPr>
            </a:br>
            <a:r>
              <a:rPr lang="en-US" altLang="zh-CN">
                <a:ea typeface="宋体" panose="02010600030101010101" pitchFamily="2" charset="-122"/>
              </a:rPr>
              <a:t>Inputs, and Outputs</a:t>
            </a:r>
          </a:p>
        </p:txBody>
      </p:sp>
      <p:sp>
        <p:nvSpPr>
          <p:cNvPr id="316419" name="Rectangle 3"/>
          <p:cNvSpPr>
            <a:spLocks noGrp="1" noChangeArrowheads="1"/>
          </p:cNvSpPr>
          <p:nvPr>
            <p:ph type="body" idx="1"/>
          </p:nvPr>
        </p:nvSpPr>
        <p:spPr>
          <a:xfrm>
            <a:off x="1295400" y="2179638"/>
            <a:ext cx="7543800" cy="4525962"/>
          </a:xfrm>
        </p:spPr>
        <p:txBody>
          <a:bodyPr/>
          <a:lstStyle/>
          <a:p>
            <a:pPr marL="0" indent="0">
              <a:buFontTx/>
              <a:buNone/>
              <a:tabLst>
                <a:tab pos="339725" algn="l"/>
              </a:tabLst>
            </a:pPr>
            <a:r>
              <a:rPr lang="en-US" altLang="zh-CN" sz="2800">
                <a:solidFill>
                  <a:schemeClr val="tx1"/>
                </a:solidFill>
                <a:ea typeface="宋体" panose="02010600030101010101" pitchFamily="2" charset="-122"/>
              </a:rPr>
              <a:t>Who supplies system </a:t>
            </a:r>
            <a:r>
              <a:rPr lang="en-US" altLang="zh-CN" sz="2800">
                <a:ea typeface="宋体" panose="02010600030101010101" pitchFamily="2" charset="-122"/>
              </a:rPr>
              <a:t>inputs</a:t>
            </a:r>
            <a:r>
              <a:rPr lang="en-US" altLang="zh-CN" sz="2800">
                <a:solidFill>
                  <a:schemeClr val="tx1"/>
                </a:solidFill>
                <a:ea typeface="宋体" panose="02010600030101010101" pitchFamily="2" charset="-122"/>
              </a:rPr>
              <a:t>?</a:t>
            </a:r>
          </a:p>
          <a:p>
            <a:pPr marL="0" indent="0">
              <a:tabLst>
                <a:tab pos="339725" algn="l"/>
              </a:tabLst>
            </a:pPr>
            <a:r>
              <a:rPr lang="en-US" altLang="zh-CN" sz="2800">
                <a:ea typeface="宋体" panose="02010600030101010101" pitchFamily="2" charset="-122"/>
              </a:rPr>
              <a:t>  Department</a:t>
            </a:r>
            <a:r>
              <a:rPr lang="en-US" altLang="zh-CN" sz="2800">
                <a:solidFill>
                  <a:schemeClr val="tx1"/>
                </a:solidFill>
                <a:ea typeface="宋体" panose="02010600030101010101" pitchFamily="2" charset="-122"/>
              </a:rPr>
              <a:t> submits a </a:t>
            </a:r>
            <a:r>
              <a:rPr lang="en-US" altLang="zh-CN" sz="2800">
                <a:solidFill>
                  <a:srgbClr val="996633"/>
                </a:solidFill>
                <a:ea typeface="宋体" panose="02010600030101010101" pitchFamily="2" charset="-122"/>
              </a:rPr>
              <a:t>Department Class</a:t>
            </a:r>
          </a:p>
          <a:p>
            <a:pPr marL="0" indent="0">
              <a:buFontTx/>
              <a:buNone/>
              <a:tabLst>
                <a:tab pos="339725" algn="l"/>
              </a:tabLst>
            </a:pPr>
            <a:r>
              <a:rPr lang="en-US" altLang="zh-CN" sz="2800">
                <a:solidFill>
                  <a:srgbClr val="996633"/>
                </a:solidFill>
                <a:ea typeface="宋体" panose="02010600030101010101" pitchFamily="2" charset="-122"/>
              </a:rPr>
              <a:t>	Schedule</a:t>
            </a:r>
            <a:r>
              <a:rPr lang="en-US" altLang="zh-CN" sz="2800">
                <a:solidFill>
                  <a:schemeClr val="tx1"/>
                </a:solidFill>
                <a:ea typeface="宋体" panose="02010600030101010101" pitchFamily="2" charset="-122"/>
              </a:rPr>
              <a:t>.</a:t>
            </a:r>
          </a:p>
          <a:p>
            <a:pPr marL="0" indent="0">
              <a:tabLst>
                <a:tab pos="339725" algn="l"/>
              </a:tabLst>
            </a:pPr>
            <a:r>
              <a:rPr lang="en-US" altLang="zh-CN" sz="2800">
                <a:ea typeface="宋体" panose="02010600030101010101" pitchFamily="2" charset="-122"/>
              </a:rPr>
              <a:t>  Student</a:t>
            </a:r>
            <a:r>
              <a:rPr lang="en-US" altLang="zh-CN" sz="2800">
                <a:solidFill>
                  <a:schemeClr val="tx1"/>
                </a:solidFill>
                <a:ea typeface="宋体" panose="02010600030101010101" pitchFamily="2" charset="-122"/>
              </a:rPr>
              <a:t> supplies a list of desired classes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(a </a:t>
            </a:r>
            <a:r>
              <a:rPr lang="en-US" altLang="zh-CN" sz="2800">
                <a:solidFill>
                  <a:srgbClr val="996633"/>
                </a:solidFill>
                <a:ea typeface="宋体" panose="02010600030101010101" pitchFamily="2" charset="-122"/>
              </a:rPr>
              <a:t>Registration Request</a:t>
            </a:r>
            <a:r>
              <a:rPr lang="en-US" altLang="zh-CN" sz="2800">
                <a:solidFill>
                  <a:schemeClr val="tx1"/>
                </a:solidFill>
                <a:ea typeface="宋体" panose="02010600030101010101" pitchFamily="2" charset="-122"/>
              </a:rPr>
              <a:t>).</a:t>
            </a:r>
            <a:endParaRPr lang="en-US" altLang="zh-CN" sz="1200">
              <a:solidFill>
                <a:schemeClr val="tx1"/>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C6195E2-4C88-463B-8938-410CC63B8AE8}" type="slidenum">
              <a:rPr lang="en-US" altLang="zh-CN"/>
              <a:pPr/>
              <a:t>18</a:t>
            </a:fld>
            <a:endParaRPr lang="en-US" altLang="zh-CN"/>
          </a:p>
        </p:txBody>
      </p:sp>
      <p:sp>
        <p:nvSpPr>
          <p:cNvPr id="318466" name="Rectangle 2"/>
          <p:cNvSpPr>
            <a:spLocks noGrp="1" noChangeArrowheads="1"/>
          </p:cNvSpPr>
          <p:nvPr>
            <p:ph type="title"/>
          </p:nvPr>
        </p:nvSpPr>
        <p:spPr>
          <a:xfrm>
            <a:off x="1295400" y="381000"/>
            <a:ext cx="7391400" cy="762000"/>
          </a:xfrm>
        </p:spPr>
        <p:txBody>
          <a:bodyPr/>
          <a:lstStyle/>
          <a:p>
            <a:r>
              <a:rPr lang="en-US" altLang="zh-CN">
                <a:ea typeface="宋体" panose="02010600030101010101" pitchFamily="2" charset="-122"/>
              </a:rPr>
              <a:t>Identify the Actors, </a:t>
            </a:r>
            <a:br>
              <a:rPr lang="en-US" altLang="zh-CN">
                <a:ea typeface="宋体" panose="02010600030101010101" pitchFamily="2" charset="-122"/>
              </a:rPr>
            </a:br>
            <a:r>
              <a:rPr lang="en-US" altLang="zh-CN">
                <a:ea typeface="宋体" panose="02010600030101010101" pitchFamily="2" charset="-122"/>
              </a:rPr>
              <a:t>Inputs, and Outputs </a:t>
            </a:r>
            <a:r>
              <a:rPr lang="en-US" altLang="zh-CN" sz="1600">
                <a:ea typeface="宋体" panose="02010600030101010101" pitchFamily="2" charset="-122"/>
              </a:rPr>
              <a:t>(continued)</a:t>
            </a:r>
          </a:p>
        </p:txBody>
      </p:sp>
      <p:sp>
        <p:nvSpPr>
          <p:cNvPr id="318467" name="Rectangle 3"/>
          <p:cNvSpPr>
            <a:spLocks noGrp="1" noChangeArrowheads="1"/>
          </p:cNvSpPr>
          <p:nvPr>
            <p:ph type="body" idx="1"/>
          </p:nvPr>
        </p:nvSpPr>
        <p:spPr>
          <a:xfrm>
            <a:off x="1447800" y="1828800"/>
            <a:ext cx="7086600" cy="4038600"/>
          </a:xfrm>
        </p:spPr>
        <p:txBody>
          <a:bodyPr/>
          <a:lstStyle/>
          <a:p>
            <a:pPr marL="0" indent="0">
              <a:buFontTx/>
              <a:buNone/>
              <a:tabLst>
                <a:tab pos="339725" algn="l"/>
              </a:tabLst>
            </a:pPr>
            <a:r>
              <a:rPr lang="en-US" altLang="zh-CN" sz="2800">
                <a:solidFill>
                  <a:schemeClr val="tx1"/>
                </a:solidFill>
                <a:ea typeface="宋体" panose="02010600030101010101" pitchFamily="2" charset="-122"/>
              </a:rPr>
              <a:t>Who receives system </a:t>
            </a:r>
            <a:r>
              <a:rPr lang="en-US" altLang="zh-CN" sz="2800">
                <a:ea typeface="宋体" panose="02010600030101010101" pitchFamily="2" charset="-122"/>
              </a:rPr>
              <a:t>outputs</a:t>
            </a:r>
            <a:r>
              <a:rPr lang="en-US" altLang="zh-CN" sz="2800">
                <a:solidFill>
                  <a:schemeClr val="tx1"/>
                </a:solidFill>
                <a:ea typeface="宋体" panose="02010600030101010101" pitchFamily="2" charset="-122"/>
              </a:rPr>
              <a:t>?</a:t>
            </a:r>
          </a:p>
          <a:p>
            <a:pPr marL="0" indent="0">
              <a:buFontTx/>
              <a:buNone/>
              <a:tabLst>
                <a:tab pos="339725" algn="l"/>
              </a:tabLst>
            </a:pPr>
            <a:endParaRPr lang="en-US" altLang="zh-CN" sz="1400">
              <a:solidFill>
                <a:schemeClr val="tx1"/>
              </a:solidFill>
              <a:ea typeface="宋体" panose="02010600030101010101" pitchFamily="2" charset="-122"/>
            </a:endParaRPr>
          </a:p>
          <a:p>
            <a:pPr marL="0" indent="0">
              <a:tabLst>
                <a:tab pos="339725" algn="l"/>
              </a:tabLst>
            </a:pPr>
            <a:r>
              <a:rPr lang="en-US" altLang="zh-CN" sz="2800">
                <a:ea typeface="宋体" panose="02010600030101010101" pitchFamily="2" charset="-122"/>
              </a:rPr>
              <a:t>  Departments, Professors</a:t>
            </a:r>
            <a:r>
              <a:rPr lang="en-US" altLang="zh-CN" sz="2800">
                <a:solidFill>
                  <a:schemeClr val="tx1"/>
                </a:solidFill>
                <a:ea typeface="宋体" panose="02010600030101010101" pitchFamily="2" charset="-122"/>
              </a:rPr>
              <a:t>, and</a:t>
            </a:r>
          </a:p>
          <a:p>
            <a:pPr marL="0" indent="0">
              <a:buFontTx/>
              <a:buNone/>
              <a:tabLst>
                <a:tab pos="339725" algn="l"/>
              </a:tabLst>
            </a:pPr>
            <a:r>
              <a:rPr lang="en-US" altLang="zh-CN" sz="2800">
                <a:solidFill>
                  <a:schemeClr val="tx1"/>
                </a:solidFill>
                <a:ea typeface="宋体" panose="02010600030101010101" pitchFamily="2" charset="-122"/>
              </a:rPr>
              <a:t> 	</a:t>
            </a:r>
            <a:r>
              <a:rPr lang="en-US" altLang="zh-CN" sz="2800">
                <a:ea typeface="宋体" panose="02010600030101010101" pitchFamily="2" charset="-122"/>
              </a:rPr>
              <a:t>Students</a:t>
            </a:r>
            <a:r>
              <a:rPr lang="en-US" altLang="zh-CN" sz="2800">
                <a:solidFill>
                  <a:schemeClr val="tx1"/>
                </a:solidFill>
                <a:ea typeface="宋体" panose="02010600030101010101" pitchFamily="2" charset="-122"/>
              </a:rPr>
              <a:t> receive the </a:t>
            </a:r>
            <a:r>
              <a:rPr lang="en-US" altLang="zh-CN" sz="2800">
                <a:solidFill>
                  <a:srgbClr val="996633"/>
                </a:solidFill>
                <a:ea typeface="宋体" panose="02010600030101010101" pitchFamily="2" charset="-122"/>
              </a:rPr>
              <a:t>University </a:t>
            </a:r>
          </a:p>
          <a:p>
            <a:pPr marL="0" indent="0">
              <a:spcAft>
                <a:spcPct val="25000"/>
              </a:spcAft>
              <a:buFontTx/>
              <a:buNone/>
              <a:tabLst>
                <a:tab pos="339725" algn="l"/>
              </a:tabLst>
            </a:pPr>
            <a:r>
              <a:rPr lang="en-US" altLang="zh-CN" sz="2800">
                <a:solidFill>
                  <a:srgbClr val="996633"/>
                </a:solidFill>
                <a:ea typeface="宋体" panose="02010600030101010101" pitchFamily="2" charset="-122"/>
              </a:rPr>
              <a:t>	Class Schedule</a:t>
            </a:r>
            <a:r>
              <a:rPr lang="en-US" altLang="zh-CN" sz="2800">
                <a:solidFill>
                  <a:schemeClr val="tx1"/>
                </a:solidFill>
                <a:ea typeface="宋体" panose="02010600030101010101" pitchFamily="2" charset="-122"/>
              </a:rPr>
              <a:t>.</a:t>
            </a:r>
          </a:p>
          <a:p>
            <a:pPr marL="0" indent="0">
              <a:spcAft>
                <a:spcPct val="25000"/>
              </a:spcAft>
              <a:tabLst>
                <a:tab pos="339725" algn="l"/>
              </a:tabLst>
            </a:pPr>
            <a:r>
              <a:rPr lang="en-US" altLang="zh-CN" sz="2800">
                <a:ea typeface="宋体" panose="02010600030101010101" pitchFamily="2" charset="-122"/>
              </a:rPr>
              <a:t>  Student</a:t>
            </a:r>
            <a:r>
              <a:rPr lang="en-US" altLang="zh-CN" sz="2800">
                <a:solidFill>
                  <a:schemeClr val="tx1"/>
                </a:solidFill>
                <a:ea typeface="宋体" panose="02010600030101010101" pitchFamily="2" charset="-122"/>
              </a:rPr>
              <a:t> receives a </a:t>
            </a:r>
            <a:r>
              <a:rPr lang="en-US" altLang="zh-CN" sz="2800">
                <a:solidFill>
                  <a:srgbClr val="996633"/>
                </a:solidFill>
                <a:ea typeface="宋体" panose="02010600030101010101" pitchFamily="2" charset="-122"/>
              </a:rPr>
              <a:t>Class List</a:t>
            </a:r>
            <a:r>
              <a:rPr lang="en-US" altLang="zh-CN" sz="2800">
                <a:solidFill>
                  <a:schemeClr val="tx1"/>
                </a:solidFill>
                <a:ea typeface="宋体" panose="02010600030101010101" pitchFamily="2" charset="-122"/>
              </a:rPr>
              <a:t>.</a:t>
            </a:r>
          </a:p>
          <a:p>
            <a:pPr marL="0" indent="0">
              <a:tabLst>
                <a:tab pos="339725" algn="l"/>
              </a:tabLst>
            </a:pPr>
            <a:r>
              <a:rPr lang="en-US" altLang="zh-CN" sz="2800">
                <a:ea typeface="宋体" panose="02010600030101010101" pitchFamily="2" charset="-122"/>
              </a:rPr>
              <a:t>  Professors</a:t>
            </a:r>
            <a:r>
              <a:rPr lang="en-US" altLang="zh-CN" sz="2800">
                <a:solidFill>
                  <a:schemeClr val="tx1"/>
                </a:solidFill>
                <a:ea typeface="宋体" panose="02010600030101010101" pitchFamily="2" charset="-122"/>
              </a:rPr>
              <a:t> receive </a:t>
            </a:r>
            <a:r>
              <a:rPr lang="en-US" altLang="zh-CN" sz="2800">
                <a:solidFill>
                  <a:srgbClr val="996633"/>
                </a:solidFill>
                <a:ea typeface="宋体" panose="02010600030101010101" pitchFamily="2" charset="-122"/>
              </a:rPr>
              <a:t>Class Rosters</a:t>
            </a:r>
            <a:r>
              <a:rPr lang="en-US" altLang="zh-CN" sz="2800">
                <a:solidFill>
                  <a:schemeClr val="tx1"/>
                </a:solidFill>
                <a:ea typeface="宋体" panose="02010600030101010101" pitchFamily="2" charset="-122"/>
              </a:rPr>
              <a:t>.</a:t>
            </a:r>
          </a:p>
        </p:txBody>
      </p:sp>
    </p:spTree>
  </p:cSld>
  <p:clrMapOvr>
    <a:masterClrMapping/>
  </p:clrMapOvr>
  <p:transition>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65AA96D-4A63-4E2E-B51E-1DF0044A0A5A}" type="slidenum">
              <a:rPr lang="en-US" altLang="zh-CN"/>
              <a:pPr/>
              <a:t>19</a:t>
            </a:fld>
            <a:endParaRPr lang="en-US" altLang="zh-CN"/>
          </a:p>
        </p:txBody>
      </p:sp>
      <p:sp>
        <p:nvSpPr>
          <p:cNvPr id="320514"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Event Table</a:t>
            </a:r>
          </a:p>
        </p:txBody>
      </p:sp>
      <p:sp>
        <p:nvSpPr>
          <p:cNvPr id="320515" name="Rectangle 3"/>
          <p:cNvSpPr>
            <a:spLocks noGrp="1" noChangeArrowheads="1"/>
          </p:cNvSpPr>
          <p:nvPr>
            <p:ph type="body" idx="1"/>
          </p:nvPr>
        </p:nvSpPr>
        <p:spPr>
          <a:xfrm>
            <a:off x="1371600" y="1524000"/>
            <a:ext cx="7543800" cy="4525963"/>
          </a:xfrm>
        </p:spPr>
        <p:txBody>
          <a:bodyPr/>
          <a:lstStyle/>
          <a:p>
            <a:pPr marL="339725" indent="-339725">
              <a:buFontTx/>
              <a:buNone/>
              <a:tabLst>
                <a:tab pos="339725" algn="l"/>
              </a:tabLst>
            </a:pPr>
            <a:r>
              <a:rPr lang="en-US" altLang="zh-CN" sz="2400">
                <a:solidFill>
                  <a:schemeClr val="bg1"/>
                </a:solidFill>
                <a:ea typeface="宋体" panose="02010600030101010101" pitchFamily="2" charset="-122"/>
              </a:rPr>
              <a:t>.</a:t>
            </a:r>
          </a:p>
          <a:p>
            <a:pPr marL="339725" indent="-339725">
              <a:buFontTx/>
              <a:buNone/>
              <a:tabLst>
                <a:tab pos="339725" algn="l"/>
              </a:tabLst>
            </a:pPr>
            <a:endParaRPr lang="zh-CN" altLang="en-US" sz="2800">
              <a:solidFill>
                <a:schemeClr val="tx1"/>
              </a:solidFill>
              <a:ea typeface="宋体" panose="02010600030101010101" pitchFamily="2" charset="-122"/>
            </a:endParaRPr>
          </a:p>
        </p:txBody>
      </p:sp>
      <p:pic>
        <p:nvPicPr>
          <p:cNvPr id="320516" name="Picture 4" descr="FIG3-6"/>
          <p:cNvPicPr>
            <a:picLocks noChangeAspect="1" noChangeArrowheads="1"/>
          </p:cNvPicPr>
          <p:nvPr/>
        </p:nvPicPr>
        <p:blipFill>
          <a:blip r:embed="rId3">
            <a:extLst>
              <a:ext uri="{28A0092B-C50C-407E-A947-70E740481C1C}">
                <a14:useLocalDpi xmlns:a14="http://schemas.microsoft.com/office/drawing/2010/main" val="0"/>
              </a:ext>
            </a:extLst>
          </a:blip>
          <a:srcRect l="4080" t="21292" r="3947" b="6938"/>
          <a:stretch>
            <a:fillRect/>
          </a:stretch>
        </p:blipFill>
        <p:spPr bwMode="auto">
          <a:xfrm>
            <a:off x="1295400" y="2286000"/>
            <a:ext cx="74676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03D5D12-8394-4305-8F36-B448F39FA3DA}" type="slidenum">
              <a:rPr lang="en-US" altLang="zh-CN"/>
              <a:pPr/>
              <a:t>2</a:t>
            </a:fld>
            <a:endParaRPr lang="en-US" altLang="zh-CN"/>
          </a:p>
        </p:txBody>
      </p:sp>
      <p:sp>
        <p:nvSpPr>
          <p:cNvPr id="330754" name="Rectangle 2"/>
          <p:cNvSpPr>
            <a:spLocks noGrp="1" noChangeArrowheads="1"/>
          </p:cNvSpPr>
          <p:nvPr>
            <p:ph type="body" idx="1"/>
          </p:nvPr>
        </p:nvSpPr>
        <p:spPr>
          <a:xfrm>
            <a:off x="685800" y="765175"/>
            <a:ext cx="7772400" cy="5330825"/>
          </a:xfrm>
        </p:spPr>
        <p:txBody>
          <a:bodyPr/>
          <a:lstStyle/>
          <a:p>
            <a:pPr>
              <a:buFontTx/>
              <a:buNone/>
            </a:pPr>
            <a:r>
              <a:rPr lang="en-US" altLang="zh-CN" sz="2800">
                <a:ea typeface="宋体" panose="02010600030101010101" pitchFamily="2" charset="-122"/>
              </a:rPr>
              <a:t>    UML</a:t>
            </a:r>
            <a:r>
              <a:rPr lang="zh-CN" altLang="en-US" sz="2800">
                <a:ea typeface="宋体" panose="02010600030101010101" pitchFamily="2" charset="-122"/>
              </a:rPr>
              <a:t>对软件开发过程的支持</a:t>
            </a:r>
          </a:p>
          <a:p>
            <a:pPr>
              <a:buFontTx/>
              <a:buNone/>
            </a:pPr>
            <a:endParaRPr lang="zh-CN" altLang="en-US" sz="2400">
              <a:ea typeface="宋体" panose="02010600030101010101" pitchFamily="2" charset="-122"/>
            </a:endParaRPr>
          </a:p>
        </p:txBody>
      </p:sp>
      <p:graphicFrame>
        <p:nvGraphicFramePr>
          <p:cNvPr id="330755" name="Object 3"/>
          <p:cNvGraphicFramePr>
            <a:graphicFrameLocks noChangeAspect="1"/>
          </p:cNvGraphicFramePr>
          <p:nvPr/>
        </p:nvGraphicFramePr>
        <p:xfrm>
          <a:off x="1619250" y="1535113"/>
          <a:ext cx="6192838" cy="4941887"/>
        </p:xfrm>
        <a:graphic>
          <a:graphicData uri="http://schemas.openxmlformats.org/presentationml/2006/ole">
            <mc:AlternateContent xmlns:mc="http://schemas.openxmlformats.org/markup-compatibility/2006">
              <mc:Choice xmlns:v="urn:schemas-microsoft-com:vml" Requires="v">
                <p:oleObj spid="_x0000_s330761" name="Visio" r:id="rId4" imgW="6178601" imgH="5034077" progId="Visio.Drawing.11">
                  <p:embed/>
                </p:oleObj>
              </mc:Choice>
              <mc:Fallback>
                <p:oleObj name="Visio" r:id="rId4" imgW="6178601" imgH="5034077"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535113"/>
                        <a:ext cx="6192838" cy="49418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943A6FD-5EC1-45C2-B1B6-17A4295AE5D1}" type="slidenum">
              <a:rPr lang="en-US" altLang="zh-CN"/>
              <a:pPr/>
              <a:t>20</a:t>
            </a:fld>
            <a:endParaRPr lang="en-US" altLang="zh-CN"/>
          </a:p>
        </p:txBody>
      </p:sp>
      <p:sp>
        <p:nvSpPr>
          <p:cNvPr id="355330" name="Rectangle 2"/>
          <p:cNvSpPr>
            <a:spLocks noGrp="1" noChangeArrowheads="1"/>
          </p:cNvSpPr>
          <p:nvPr>
            <p:ph type="title"/>
          </p:nvPr>
        </p:nvSpPr>
        <p:spPr>
          <a:xfrm>
            <a:off x="1295400" y="304800"/>
            <a:ext cx="7391400" cy="990600"/>
          </a:xfrm>
        </p:spPr>
        <p:txBody>
          <a:bodyPr/>
          <a:lstStyle/>
          <a:p>
            <a:r>
              <a:rPr lang="en-US" altLang="zh-CN">
                <a:ea typeface="宋体" panose="02010600030101010101" pitchFamily="2" charset="-122"/>
              </a:rPr>
              <a:t>Step 2 of Object-Oriented </a:t>
            </a:r>
            <a:br>
              <a:rPr lang="en-US" altLang="zh-CN">
                <a:ea typeface="宋体" panose="02010600030101010101" pitchFamily="2" charset="-122"/>
              </a:rPr>
            </a:br>
            <a:r>
              <a:rPr lang="en-US" altLang="zh-CN">
                <a:ea typeface="宋体" panose="02010600030101010101" pitchFamily="2" charset="-122"/>
              </a:rPr>
              <a:t>Systems Analysis</a:t>
            </a:r>
          </a:p>
        </p:txBody>
      </p:sp>
      <p:sp>
        <p:nvSpPr>
          <p:cNvPr id="355331" name="Rectangle 3"/>
          <p:cNvSpPr>
            <a:spLocks noGrp="1" noChangeArrowheads="1"/>
          </p:cNvSpPr>
          <p:nvPr>
            <p:ph type="body" idx="1"/>
          </p:nvPr>
        </p:nvSpPr>
        <p:spPr/>
        <p:txBody>
          <a:bodyPr/>
          <a:lstStyle/>
          <a:p>
            <a:pPr marL="404813" indent="-404813">
              <a:buFontTx/>
              <a:buNone/>
            </a:pPr>
            <a:r>
              <a:rPr lang="en-US" altLang="zh-CN">
                <a:ea typeface="宋体" panose="02010600030101010101" pitchFamily="2" charset="-122"/>
              </a:rPr>
              <a:t>    Identify the use cases and produce a use case diagram for the system.</a:t>
            </a:r>
          </a:p>
          <a:p>
            <a:pPr marL="404813" indent="-404813">
              <a:buFontTx/>
              <a:buNone/>
            </a:pPr>
            <a:r>
              <a:rPr lang="zh-CN" altLang="en-US">
                <a:solidFill>
                  <a:schemeClr val="tx1"/>
                </a:solidFill>
                <a:ea typeface="宋体" panose="02010600030101010101" pitchFamily="2" charset="-122"/>
              </a:rPr>
              <a:t>   </a:t>
            </a:r>
            <a:r>
              <a:rPr lang="zh-CN" altLang="en-US">
                <a:ea typeface="宋体" panose="02010600030101010101" pitchFamily="2" charset="-122"/>
              </a:rPr>
              <a:t>识别用例并生成系统用例图</a:t>
            </a:r>
            <a:endParaRPr lang="en-US" altLang="zh-CN">
              <a:ea typeface="宋体" panose="02010600030101010101" pitchFamily="2" charset="-122"/>
            </a:endParaRPr>
          </a:p>
          <a:p>
            <a:pPr marL="404813" indent="-404813">
              <a:buClr>
                <a:srgbClr val="0066FF"/>
              </a:buClr>
              <a:buFont typeface="Wingdings" panose="05000000000000000000" pitchFamily="2" charset="2"/>
              <a:buChar char="Ø"/>
            </a:pPr>
            <a:r>
              <a:rPr lang="zh-CN" altLang="en-US">
                <a:ea typeface="宋体" panose="02010600030101010101" pitchFamily="2" charset="-122"/>
              </a:rPr>
              <a:t>   </a:t>
            </a:r>
            <a:r>
              <a:rPr lang="zh-CN" altLang="en-US">
                <a:solidFill>
                  <a:schemeClr val="tx1"/>
                </a:solidFill>
                <a:ea typeface="宋体" panose="02010600030101010101" pitchFamily="2" charset="-122"/>
              </a:rPr>
              <a:t>来源于事件分析表；</a:t>
            </a:r>
          </a:p>
          <a:p>
            <a:pPr marL="404813" indent="-404813">
              <a:buClr>
                <a:srgbClr val="0066FF"/>
              </a:buClr>
              <a:buFont typeface="Wingdings" panose="05000000000000000000" pitchFamily="2" charset="2"/>
              <a:buChar char="Ø"/>
            </a:pPr>
            <a:r>
              <a:rPr lang="zh-CN" altLang="en-US">
                <a:solidFill>
                  <a:schemeClr val="tx1"/>
                </a:solidFill>
                <a:ea typeface="宋体" panose="02010600030101010101" pitchFamily="2" charset="-122"/>
              </a:rPr>
              <a:t>   事件表中所列的每个业务事件都有一个用例。</a:t>
            </a:r>
          </a:p>
          <a:p>
            <a:pPr marL="404813" indent="-404813">
              <a:buFontTx/>
              <a:buNone/>
            </a:pPr>
            <a:endParaRPr lang="zh-CN" altLang="en-US">
              <a:solidFill>
                <a:schemeClr val="tx1"/>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p>
            <a:fld id="{266BB4D5-2277-4D4B-BD5D-D025B0B6EA94}" type="slidenum">
              <a:rPr lang="en-US" altLang="zh-CN"/>
              <a:pPr/>
              <a:t>21</a:t>
            </a:fld>
            <a:endParaRPr lang="en-US" altLang="zh-CN"/>
          </a:p>
        </p:txBody>
      </p:sp>
      <p:sp>
        <p:nvSpPr>
          <p:cNvPr id="640002" name="Rectangle 2"/>
          <p:cNvSpPr>
            <a:spLocks noGrp="1" noChangeArrowheads="1"/>
          </p:cNvSpPr>
          <p:nvPr>
            <p:ph type="title"/>
          </p:nvPr>
        </p:nvSpPr>
        <p:spPr/>
        <p:txBody>
          <a:bodyPr/>
          <a:lstStyle/>
          <a:p>
            <a:r>
              <a:rPr lang="en-US" altLang="zh-CN">
                <a:ea typeface="宋体" panose="02010600030101010101" pitchFamily="2" charset="-122"/>
              </a:rPr>
              <a:t>Events and Use Cases</a:t>
            </a:r>
            <a:endParaRPr lang="en-US" altLang="zh-CN" sz="1600">
              <a:ea typeface="宋体" panose="02010600030101010101" pitchFamily="2" charset="-122"/>
            </a:endParaRPr>
          </a:p>
        </p:txBody>
      </p:sp>
      <p:sp>
        <p:nvSpPr>
          <p:cNvPr id="640003" name="Rectangle 3"/>
          <p:cNvSpPr>
            <a:spLocks noGrp="1" noChangeArrowheads="1"/>
          </p:cNvSpPr>
          <p:nvPr>
            <p:ph type="body" sz="half" idx="1"/>
          </p:nvPr>
        </p:nvSpPr>
        <p:spPr>
          <a:xfrm>
            <a:off x="1371600" y="1752600"/>
            <a:ext cx="3657600" cy="4191000"/>
          </a:xfrm>
        </p:spPr>
        <p:txBody>
          <a:bodyPr/>
          <a:lstStyle/>
          <a:p>
            <a:pPr>
              <a:lnSpc>
                <a:spcPct val="90000"/>
              </a:lnSpc>
              <a:spcBef>
                <a:spcPct val="0"/>
              </a:spcBef>
              <a:buFontTx/>
              <a:buNone/>
            </a:pPr>
            <a:endParaRPr lang="zh-CN" altLang="en-US" sz="1400">
              <a:ea typeface="宋体" panose="02010600030101010101" pitchFamily="2" charset="-122"/>
            </a:endParaRPr>
          </a:p>
          <a:p>
            <a:pPr>
              <a:lnSpc>
                <a:spcPct val="90000"/>
              </a:lnSpc>
              <a:spcBef>
                <a:spcPct val="0"/>
              </a:spcBef>
              <a:buFontTx/>
              <a:buNone/>
            </a:pPr>
            <a:r>
              <a:rPr lang="en-US" altLang="zh-CN" sz="2800">
                <a:ea typeface="宋体" panose="02010600030101010101" pitchFamily="2" charset="-122"/>
              </a:rPr>
              <a:t>Event</a:t>
            </a:r>
          </a:p>
          <a:p>
            <a:pPr>
              <a:lnSpc>
                <a:spcPct val="90000"/>
              </a:lnSpc>
              <a:buFontTx/>
              <a:buNone/>
            </a:pPr>
            <a:endParaRPr lang="en-US" altLang="zh-CN" sz="1000">
              <a:solidFill>
                <a:schemeClr val="tx1"/>
              </a:solidFill>
              <a:ea typeface="宋体" panose="02010600030101010101" pitchFamily="2" charset="-122"/>
            </a:endParaRPr>
          </a:p>
          <a:p>
            <a:pPr>
              <a:lnSpc>
                <a:spcPct val="90000"/>
              </a:lnSpc>
              <a:spcAft>
                <a:spcPct val="10000"/>
              </a:spcAft>
              <a:buFontTx/>
              <a:buNone/>
            </a:pPr>
            <a:r>
              <a:rPr lang="en-US" altLang="zh-CN" sz="2400">
                <a:solidFill>
                  <a:schemeClr val="tx1"/>
                </a:solidFill>
                <a:ea typeface="宋体" panose="02010600030101010101" pitchFamily="2" charset="-122"/>
              </a:rPr>
              <a:t>Department submits class schedule.</a:t>
            </a:r>
          </a:p>
          <a:p>
            <a:pPr>
              <a:lnSpc>
                <a:spcPct val="90000"/>
              </a:lnSpc>
              <a:buFontTx/>
              <a:buNone/>
            </a:pPr>
            <a:r>
              <a:rPr lang="en-US" altLang="zh-CN" sz="2400">
                <a:solidFill>
                  <a:schemeClr val="tx1"/>
                </a:solidFill>
                <a:ea typeface="宋体" panose="02010600030101010101" pitchFamily="2" charset="-122"/>
              </a:rPr>
              <a:t>Time to produce University Class Schedule</a:t>
            </a:r>
          </a:p>
          <a:p>
            <a:pPr>
              <a:lnSpc>
                <a:spcPct val="90000"/>
              </a:lnSpc>
              <a:buFontTx/>
              <a:buNone/>
            </a:pPr>
            <a:r>
              <a:rPr lang="en-US" altLang="zh-CN" sz="2400">
                <a:solidFill>
                  <a:schemeClr val="tx1"/>
                </a:solidFill>
                <a:ea typeface="宋体" panose="02010600030101010101" pitchFamily="2" charset="-122"/>
              </a:rPr>
              <a:t>Student registers for classes.</a:t>
            </a:r>
          </a:p>
          <a:p>
            <a:pPr>
              <a:lnSpc>
                <a:spcPct val="90000"/>
              </a:lnSpc>
              <a:buFontTx/>
              <a:buNone/>
            </a:pPr>
            <a:r>
              <a:rPr lang="en-US" altLang="zh-CN" sz="2400">
                <a:solidFill>
                  <a:schemeClr val="tx1"/>
                </a:solidFill>
                <a:ea typeface="宋体" panose="02010600030101010101" pitchFamily="2" charset="-122"/>
              </a:rPr>
              <a:t>Time to produce Class Roster</a:t>
            </a:r>
          </a:p>
        </p:txBody>
      </p:sp>
      <p:sp>
        <p:nvSpPr>
          <p:cNvPr id="640004" name="Rectangle 4"/>
          <p:cNvSpPr>
            <a:spLocks noGrp="1" noChangeArrowheads="1"/>
          </p:cNvSpPr>
          <p:nvPr>
            <p:ph type="body" sz="half" idx="2"/>
          </p:nvPr>
        </p:nvSpPr>
        <p:spPr>
          <a:xfrm>
            <a:off x="5257800" y="1752600"/>
            <a:ext cx="3200400" cy="4419600"/>
          </a:xfrm>
        </p:spPr>
        <p:txBody>
          <a:bodyPr/>
          <a:lstStyle/>
          <a:p>
            <a:pPr>
              <a:lnSpc>
                <a:spcPct val="90000"/>
              </a:lnSpc>
              <a:spcBef>
                <a:spcPct val="40000"/>
              </a:spcBef>
              <a:buFontTx/>
              <a:buNone/>
            </a:pPr>
            <a:endParaRPr lang="zh-CN" altLang="en-US" sz="1200">
              <a:ea typeface="宋体" panose="02010600030101010101" pitchFamily="2" charset="-122"/>
            </a:endParaRPr>
          </a:p>
          <a:p>
            <a:pPr>
              <a:lnSpc>
                <a:spcPct val="90000"/>
              </a:lnSpc>
              <a:spcBef>
                <a:spcPct val="10000"/>
              </a:spcBef>
              <a:buFontTx/>
              <a:buNone/>
            </a:pPr>
            <a:r>
              <a:rPr lang="en-US" altLang="zh-CN" sz="2800">
                <a:ea typeface="宋体" panose="02010600030101010101" pitchFamily="2" charset="-122"/>
              </a:rPr>
              <a:t>Use case</a:t>
            </a:r>
          </a:p>
          <a:p>
            <a:pPr>
              <a:lnSpc>
                <a:spcPct val="90000"/>
              </a:lnSpc>
              <a:buFontTx/>
              <a:buNone/>
            </a:pPr>
            <a:endParaRPr lang="en-US" altLang="zh-CN" sz="1000">
              <a:ea typeface="宋体" panose="02010600030101010101" pitchFamily="2" charset="-122"/>
            </a:endParaRPr>
          </a:p>
          <a:p>
            <a:pPr>
              <a:lnSpc>
                <a:spcPct val="90000"/>
              </a:lnSpc>
              <a:buFontTx/>
              <a:buNone/>
            </a:pPr>
            <a:r>
              <a:rPr lang="en-US" altLang="zh-CN" sz="2400">
                <a:solidFill>
                  <a:schemeClr val="tx1"/>
                </a:solidFill>
                <a:ea typeface="宋体" panose="02010600030101010101" pitchFamily="2" charset="-122"/>
              </a:rPr>
              <a:t>Submit Department Class Schedule.</a:t>
            </a:r>
          </a:p>
          <a:p>
            <a:pPr>
              <a:lnSpc>
                <a:spcPct val="90000"/>
              </a:lnSpc>
              <a:buFontTx/>
              <a:buNone/>
            </a:pPr>
            <a:r>
              <a:rPr lang="en-US" altLang="zh-CN" sz="2400">
                <a:solidFill>
                  <a:schemeClr val="tx1"/>
                </a:solidFill>
                <a:ea typeface="宋体" panose="02010600030101010101" pitchFamily="2" charset="-122"/>
              </a:rPr>
              <a:t>Produce University Class Schedule.</a:t>
            </a:r>
          </a:p>
          <a:p>
            <a:pPr>
              <a:lnSpc>
                <a:spcPct val="90000"/>
              </a:lnSpc>
              <a:buFontTx/>
              <a:buNone/>
            </a:pPr>
            <a:endParaRPr lang="en-US" altLang="zh-CN" sz="2400">
              <a:solidFill>
                <a:schemeClr val="tx1"/>
              </a:solidFill>
              <a:ea typeface="宋体" panose="02010600030101010101" pitchFamily="2" charset="-122"/>
            </a:endParaRPr>
          </a:p>
          <a:p>
            <a:pPr>
              <a:lnSpc>
                <a:spcPct val="90000"/>
              </a:lnSpc>
              <a:spcBef>
                <a:spcPct val="10000"/>
              </a:spcBef>
              <a:buFontTx/>
              <a:buNone/>
            </a:pPr>
            <a:r>
              <a:rPr lang="en-US" altLang="zh-CN" sz="2400">
                <a:solidFill>
                  <a:schemeClr val="tx1"/>
                </a:solidFill>
                <a:ea typeface="宋体" panose="02010600030101010101" pitchFamily="2" charset="-122"/>
              </a:rPr>
              <a:t>Register for Classes.</a:t>
            </a:r>
          </a:p>
          <a:p>
            <a:pPr>
              <a:lnSpc>
                <a:spcPct val="90000"/>
              </a:lnSpc>
              <a:buFontTx/>
              <a:buNone/>
            </a:pPr>
            <a:endParaRPr lang="en-US" altLang="zh-CN" sz="2400">
              <a:solidFill>
                <a:schemeClr val="tx1"/>
              </a:solidFill>
              <a:ea typeface="宋体" panose="02010600030101010101" pitchFamily="2" charset="-122"/>
            </a:endParaRPr>
          </a:p>
          <a:p>
            <a:pPr>
              <a:lnSpc>
                <a:spcPct val="90000"/>
              </a:lnSpc>
              <a:buFontTx/>
              <a:buNone/>
            </a:pPr>
            <a:r>
              <a:rPr lang="en-US" altLang="zh-CN" sz="2400">
                <a:solidFill>
                  <a:schemeClr val="tx1"/>
                </a:solidFill>
                <a:ea typeface="宋体" panose="02010600030101010101" pitchFamily="2" charset="-122"/>
              </a:rPr>
              <a:t>Produce Class Roster.</a:t>
            </a:r>
            <a:endParaRPr lang="en-US" altLang="zh-CN" sz="2800">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BA555464-4005-4FBB-9BDF-A716DD96C0A0}" type="slidenum">
              <a:rPr lang="en-US" altLang="zh-CN"/>
              <a:pPr/>
              <a:t>22</a:t>
            </a:fld>
            <a:endParaRPr lang="en-US" altLang="zh-CN"/>
          </a:p>
        </p:txBody>
      </p:sp>
      <p:sp>
        <p:nvSpPr>
          <p:cNvPr id="642050"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Use Case Diagram</a:t>
            </a:r>
          </a:p>
        </p:txBody>
      </p:sp>
      <p:sp>
        <p:nvSpPr>
          <p:cNvPr id="642051" name="Rectangle 3"/>
          <p:cNvSpPr>
            <a:spLocks noGrp="1" noChangeArrowheads="1"/>
          </p:cNvSpPr>
          <p:nvPr>
            <p:ph type="body" idx="1"/>
          </p:nvPr>
        </p:nvSpPr>
        <p:spPr>
          <a:xfrm>
            <a:off x="1143000" y="1447800"/>
            <a:ext cx="7696200" cy="4525963"/>
          </a:xfrm>
        </p:spPr>
        <p:txBody>
          <a:bodyPr/>
          <a:lstStyle/>
          <a:p>
            <a:pPr marL="1147763" indent="-1068388">
              <a:buFontTx/>
              <a:buNone/>
            </a:pPr>
            <a:endParaRPr lang="zh-CN" altLang="en-US" sz="2800">
              <a:solidFill>
                <a:schemeClr val="tx1"/>
              </a:solidFill>
              <a:ea typeface="宋体" panose="02010600030101010101" pitchFamily="2" charset="-122"/>
            </a:endParaRPr>
          </a:p>
          <a:p>
            <a:pPr marL="1147763" indent="-1068388">
              <a:buFontTx/>
              <a:buNone/>
            </a:pPr>
            <a:r>
              <a:rPr lang="en-US" altLang="zh-CN" sz="2800">
                <a:solidFill>
                  <a:schemeClr val="bg1"/>
                </a:solidFill>
                <a:ea typeface="宋体" panose="02010600030101010101" pitchFamily="2" charset="-122"/>
              </a:rPr>
              <a:t>.</a:t>
            </a:r>
          </a:p>
          <a:p>
            <a:pPr marL="1147763" indent="-1068388">
              <a:buFontTx/>
              <a:buNone/>
            </a:pPr>
            <a:endParaRPr lang="zh-CN" altLang="en-US" sz="2800">
              <a:solidFill>
                <a:schemeClr val="tx1"/>
              </a:solidFill>
              <a:ea typeface="宋体" panose="02010600030101010101" pitchFamily="2" charset="-122"/>
            </a:endParaRPr>
          </a:p>
        </p:txBody>
      </p:sp>
      <p:pic>
        <p:nvPicPr>
          <p:cNvPr id="642052" name="Picture 4" descr="FIG4-2"/>
          <p:cNvPicPr>
            <a:picLocks noChangeAspect="1" noChangeArrowheads="1"/>
          </p:cNvPicPr>
          <p:nvPr/>
        </p:nvPicPr>
        <p:blipFill>
          <a:blip r:embed="rId3">
            <a:extLst>
              <a:ext uri="{28A0092B-C50C-407E-A947-70E740481C1C}">
                <a14:useLocalDpi xmlns:a14="http://schemas.microsoft.com/office/drawing/2010/main" val="0"/>
              </a:ext>
            </a:extLst>
          </a:blip>
          <a:srcRect l="25572" t="11063" r="19847" b="17108"/>
          <a:stretch>
            <a:fillRect/>
          </a:stretch>
        </p:blipFill>
        <p:spPr bwMode="auto">
          <a:xfrm>
            <a:off x="2971800" y="1571625"/>
            <a:ext cx="5562600" cy="5286375"/>
          </a:xfrm>
          <a:prstGeom prst="rect">
            <a:avLst/>
          </a:prstGeom>
          <a:noFill/>
          <a:extLst>
            <a:ext uri="{909E8E84-426E-40DD-AFC4-6F175D3DCCD1}">
              <a14:hiddenFill xmlns:a14="http://schemas.microsoft.com/office/drawing/2010/main">
                <a:solidFill>
                  <a:srgbClr val="FFFFFF"/>
                </a:solidFill>
              </a14:hiddenFill>
            </a:ext>
          </a:extLst>
        </p:spPr>
      </p:pic>
      <p:sp>
        <p:nvSpPr>
          <p:cNvPr id="642054" name="Text Box 6"/>
          <p:cNvSpPr txBox="1">
            <a:spLocks noChangeArrowheads="1"/>
          </p:cNvSpPr>
          <p:nvPr/>
        </p:nvSpPr>
        <p:spPr bwMode="auto">
          <a:xfrm>
            <a:off x="1371600" y="2514600"/>
            <a:ext cx="144780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ea typeface="宋体" panose="02010600030101010101" pitchFamily="2" charset="-122"/>
              </a:rPr>
              <a:t>用例图可以直接从事件表生成</a:t>
            </a:r>
          </a:p>
          <a:p>
            <a:pPr>
              <a:spcBef>
                <a:spcPct val="50000"/>
              </a:spcBef>
            </a:pPr>
            <a:endParaRPr lang="en-US" altLang="zh-CN" sz="2400" baseline="-25000">
              <a:ea typeface="宋体" panose="02010600030101010101" pitchFamily="2" charset="-122"/>
            </a:endParaRPr>
          </a:p>
        </p:txBody>
      </p:sp>
      <p:sp>
        <p:nvSpPr>
          <p:cNvPr id="642055" name="AutoShape 7"/>
          <p:cNvSpPr>
            <a:spLocks noChangeArrowheads="1"/>
          </p:cNvSpPr>
          <p:nvPr/>
        </p:nvSpPr>
        <p:spPr bwMode="auto">
          <a:xfrm>
            <a:off x="4800600" y="685800"/>
            <a:ext cx="1981200" cy="1143000"/>
          </a:xfrm>
          <a:prstGeom prst="wedgeRoundRectCallout">
            <a:avLst>
              <a:gd name="adj1" fmla="val -89903"/>
              <a:gd name="adj2" fmla="val 7166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ea typeface="宋体" panose="02010600030101010101" pitchFamily="2" charset="-122"/>
              </a:rPr>
              <a:t>提供输入</a:t>
            </a:r>
          </a:p>
          <a:p>
            <a:pPr algn="ctr"/>
            <a:r>
              <a:rPr lang="zh-CN" altLang="en-US">
                <a:ea typeface="宋体" panose="02010600030101010101" pitchFamily="2" charset="-122"/>
              </a:rPr>
              <a:t>发起参与者</a:t>
            </a:r>
          </a:p>
        </p:txBody>
      </p:sp>
      <p:sp>
        <p:nvSpPr>
          <p:cNvPr id="642056" name="AutoShape 8"/>
          <p:cNvSpPr>
            <a:spLocks noChangeArrowheads="1"/>
          </p:cNvSpPr>
          <p:nvPr/>
        </p:nvSpPr>
        <p:spPr bwMode="auto">
          <a:xfrm>
            <a:off x="4343400" y="2743200"/>
            <a:ext cx="2590800" cy="533400"/>
          </a:xfrm>
          <a:prstGeom prst="wedgeRoundRectCallout">
            <a:avLst>
              <a:gd name="adj1" fmla="val -62134"/>
              <a:gd name="adj2" fmla="val -12291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ea typeface="宋体" panose="02010600030101010101" pitchFamily="2" charset="-122"/>
              </a:rPr>
              <a:t>加入参与者</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2055"/>
                                        </p:tgtEl>
                                        <p:attrNameLst>
                                          <p:attrName>style.visibility</p:attrName>
                                        </p:attrNameLst>
                                      </p:cBhvr>
                                      <p:to>
                                        <p:strVal val="visible"/>
                                      </p:to>
                                    </p:set>
                                    <p:animEffect transition="in" filter="blinds(horizontal)">
                                      <p:cBhvr>
                                        <p:cTn id="7" dur="500"/>
                                        <p:tgtEl>
                                          <p:spTgt spid="642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42056"/>
                                        </p:tgtEl>
                                        <p:attrNameLst>
                                          <p:attrName>style.visibility</p:attrName>
                                        </p:attrNameLst>
                                      </p:cBhvr>
                                      <p:to>
                                        <p:strVal val="visible"/>
                                      </p:to>
                                    </p:set>
                                    <p:animEffect transition="in" filter="blinds(horizontal)">
                                      <p:cBhvr>
                                        <p:cTn id="12" dur="500"/>
                                        <p:tgtEl>
                                          <p:spTgt spid="64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5" grpId="0" animBg="1"/>
      <p:bldP spid="6420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9EC688D-EC00-4D88-8F4F-073491CE7865}" type="slidenum">
              <a:rPr lang="en-US" altLang="zh-CN"/>
              <a:pPr/>
              <a:t>23</a:t>
            </a:fld>
            <a:endParaRPr lang="en-US" altLang="zh-CN"/>
          </a:p>
        </p:txBody>
      </p:sp>
      <p:sp>
        <p:nvSpPr>
          <p:cNvPr id="533506" name="Rectangle 2"/>
          <p:cNvSpPr>
            <a:spLocks noGrp="1" noChangeArrowheads="1"/>
          </p:cNvSpPr>
          <p:nvPr>
            <p:ph type="title"/>
          </p:nvPr>
        </p:nvSpPr>
        <p:spPr/>
        <p:txBody>
          <a:bodyPr/>
          <a:lstStyle/>
          <a:p>
            <a:r>
              <a:rPr lang="zh-CN" altLang="en-US">
                <a:ea typeface="宋体" panose="02010600030101010101" pitchFamily="2" charset="-122"/>
              </a:rPr>
              <a:t>用例视图</a:t>
            </a:r>
          </a:p>
        </p:txBody>
      </p:sp>
      <p:sp>
        <p:nvSpPr>
          <p:cNvPr id="533507" name="Rectangle 3"/>
          <p:cNvSpPr>
            <a:spLocks noGrp="1" noChangeArrowheads="1"/>
          </p:cNvSpPr>
          <p:nvPr>
            <p:ph type="body" idx="1"/>
          </p:nvPr>
        </p:nvSpPr>
        <p:spPr/>
        <p:txBody>
          <a:bodyPr/>
          <a:lstStyle/>
          <a:p>
            <a:r>
              <a:rPr lang="zh-CN" altLang="en-US" sz="2000">
                <a:ea typeface="宋体" panose="02010600030101010101" pitchFamily="2" charset="-122"/>
              </a:rPr>
              <a:t>用例名表示的是用户能使用系统执行的</a:t>
            </a:r>
            <a:r>
              <a:rPr lang="zh-CN" altLang="en-US" sz="2000">
                <a:solidFill>
                  <a:srgbClr val="FF0000"/>
                </a:solidFill>
                <a:ea typeface="宋体" panose="02010600030101010101" pitchFamily="2" charset="-122"/>
              </a:rPr>
              <a:t>任务</a:t>
            </a:r>
            <a:r>
              <a:rPr lang="zh-CN" altLang="en-US" sz="2000">
                <a:ea typeface="宋体" panose="02010600030101010101" pitchFamily="2" charset="-122"/>
              </a:rPr>
              <a:t>，它把用户的需求放入使用的语境中描述，成为获取和记录需求的首选机制</a:t>
            </a:r>
          </a:p>
          <a:p>
            <a:r>
              <a:rPr lang="zh-CN" altLang="en-US" sz="2000">
                <a:ea typeface="宋体" panose="02010600030101010101" pitchFamily="2" charset="-122"/>
              </a:rPr>
              <a:t>用例视图是从用户的角度指定的系统的行为</a:t>
            </a:r>
          </a:p>
          <a:p>
            <a:r>
              <a:rPr lang="zh-CN" altLang="en-US" sz="2000">
                <a:ea typeface="宋体" panose="02010600030101010101" pitchFamily="2" charset="-122"/>
              </a:rPr>
              <a:t>是</a:t>
            </a:r>
            <a:r>
              <a:rPr lang="en-US" altLang="zh-CN" sz="2000">
                <a:ea typeface="宋体" panose="02010600030101010101" pitchFamily="2" charset="-122"/>
              </a:rPr>
              <a:t>UML</a:t>
            </a:r>
            <a:r>
              <a:rPr lang="zh-CN" altLang="en-US" sz="2000">
                <a:ea typeface="宋体" panose="02010600030101010101" pitchFamily="2" charset="-122"/>
              </a:rPr>
              <a:t>中起支配作用的视图</a:t>
            </a:r>
          </a:p>
          <a:p>
            <a:pPr lvl="1"/>
            <a:r>
              <a:rPr lang="zh-CN" altLang="en-US" sz="2000">
                <a:ea typeface="宋体" panose="02010600030101010101" pitchFamily="2" charset="-122"/>
              </a:rPr>
              <a:t>定义了对系统用户有价值的外部行为，是对系统设计和构造的约束</a:t>
            </a:r>
          </a:p>
          <a:p>
            <a:pPr lvl="1"/>
            <a:r>
              <a:rPr lang="zh-CN" altLang="en-US" sz="2000">
                <a:ea typeface="宋体" panose="02010600030101010101" pitchFamily="2" charset="-122"/>
              </a:rPr>
              <a:t>描述了用户如何与系统交互</a:t>
            </a:r>
          </a:p>
          <a:p>
            <a:pPr lvl="1"/>
            <a:r>
              <a:rPr lang="zh-CN" altLang="en-US" sz="2000">
                <a:ea typeface="宋体" panose="02010600030101010101" pitchFamily="2" charset="-122"/>
              </a:rPr>
              <a:t>由</a:t>
            </a:r>
            <a:r>
              <a:rPr lang="en-US" altLang="zh-CN" sz="2000">
                <a:ea typeface="宋体" panose="02010600030101010101" pitchFamily="2" charset="-122"/>
              </a:rPr>
              <a:t>UML</a:t>
            </a:r>
            <a:r>
              <a:rPr lang="zh-CN" altLang="en-US" sz="2000">
                <a:ea typeface="宋体" panose="02010600030101010101" pitchFamily="2" charset="-122"/>
              </a:rPr>
              <a:t>的</a:t>
            </a:r>
            <a:r>
              <a:rPr lang="zh-CN" altLang="en-US" sz="2000" b="1" i="1">
                <a:solidFill>
                  <a:srgbClr val="0066FF"/>
                </a:solidFill>
                <a:ea typeface="宋体" panose="02010600030101010101" pitchFamily="2" charset="-122"/>
              </a:rPr>
              <a:t>用例图</a:t>
            </a:r>
            <a:r>
              <a:rPr lang="zh-CN" altLang="en-US" sz="2000">
                <a:ea typeface="宋体" panose="02010600030101010101" pitchFamily="2" charset="-122"/>
              </a:rPr>
              <a:t>支持</a:t>
            </a:r>
          </a:p>
          <a:p>
            <a:pPr lvl="1"/>
            <a:r>
              <a:rPr lang="zh-CN" altLang="en-US" sz="2000">
                <a:ea typeface="宋体" panose="02010600030101010101" pitchFamily="2" charset="-122"/>
              </a:rPr>
              <a:t>是所有后续开发的起点</a:t>
            </a:r>
          </a:p>
          <a:p>
            <a:r>
              <a:rPr lang="zh-CN" altLang="en-US" sz="2000">
                <a:ea typeface="宋体" panose="02010600030101010101" pitchFamily="2" charset="-122"/>
              </a:rPr>
              <a:t>用例图可以清楚表达需要说明的内容，但用例的实质内容需要通过用例描述给出</a:t>
            </a:r>
          </a:p>
          <a:p>
            <a:pPr lvl="1"/>
            <a:endParaRPr lang="zh-CN" altLang="en-US" sz="200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灯片编号占位符 2"/>
          <p:cNvSpPr>
            <a:spLocks noGrp="1"/>
          </p:cNvSpPr>
          <p:nvPr>
            <p:ph type="sldNum" sz="quarter" idx="11"/>
          </p:nvPr>
        </p:nvSpPr>
        <p:spPr/>
        <p:txBody>
          <a:bodyPr/>
          <a:lstStyle/>
          <a:p>
            <a:fld id="{484131C8-7B09-4CC9-9201-D408E38DD8BE}" type="slidenum">
              <a:rPr lang="en-US" altLang="zh-CN"/>
              <a:pPr/>
              <a:t>24</a:t>
            </a:fld>
            <a:endParaRPr lang="en-US" altLang="zh-CN"/>
          </a:p>
        </p:txBody>
      </p:sp>
      <p:sp>
        <p:nvSpPr>
          <p:cNvPr id="535554" name="Oval 2">
            <a:hlinkClick r:id="" action="ppaction://hlinkshowjump?jump=previousslide"/>
          </p:cNvPr>
          <p:cNvSpPr>
            <a:spLocks noChangeArrowheads="1"/>
          </p:cNvSpPr>
          <p:nvPr/>
        </p:nvSpPr>
        <p:spPr bwMode="auto">
          <a:xfrm>
            <a:off x="6356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35555" name="Oval 3">
            <a:hlinkClick r:id="" action="ppaction://hlinkshowjump?jump=nextslide"/>
          </p:cNvPr>
          <p:cNvSpPr>
            <a:spLocks noChangeArrowheads="1"/>
          </p:cNvSpPr>
          <p:nvPr/>
        </p:nvSpPr>
        <p:spPr bwMode="auto">
          <a:xfrm>
            <a:off x="7245350" y="6365875"/>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35556" name="Text Box 4"/>
          <p:cNvSpPr txBox="1">
            <a:spLocks noChangeArrowheads="1"/>
          </p:cNvSpPr>
          <p:nvPr/>
        </p:nvSpPr>
        <p:spPr bwMode="auto">
          <a:xfrm>
            <a:off x="1600200" y="1981200"/>
            <a:ext cx="7004050"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ctr">
              <a:lnSpc>
                <a:spcPct val="90000"/>
              </a:lnSpc>
              <a:spcBef>
                <a:spcPct val="50000"/>
              </a:spcBef>
            </a:pPr>
            <a:r>
              <a:rPr kumimoji="1" lang="zh-CN" altLang="en-US" sz="2800" b="1">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创建用例模型的工作包括：</a:t>
            </a:r>
          </a:p>
          <a:p>
            <a:pPr fontAlgn="ctr">
              <a:lnSpc>
                <a:spcPct val="110000"/>
              </a:lnSpc>
              <a:spcBef>
                <a:spcPct val="20000"/>
              </a:spcBef>
            </a:pPr>
            <a:r>
              <a:rPr kumimoji="1" lang="zh-CN" altLang="en-US" sz="2800" b="1">
                <a:solidFill>
                  <a:srgbClr val="FFFF66"/>
                </a:solidFill>
                <a:latin typeface="宋体" panose="02010600030101010101" pitchFamily="2" charset="-122"/>
                <a:ea typeface="宋体" panose="02010600030101010101" pitchFamily="2" charset="-122"/>
              </a:rPr>
              <a:t>    </a:t>
            </a:r>
            <a:r>
              <a:rPr kumimoji="1" lang="zh-CN" altLang="en-US" sz="2800" b="1">
                <a:latin typeface="宋体" panose="02010600030101010101" pitchFamily="2" charset="-122"/>
                <a:ea typeface="宋体" panose="02010600030101010101" pitchFamily="2" charset="-122"/>
              </a:rPr>
              <a:t>定义系统、确定执行者和用例、描述用例、定义用例间的关系、确认模型。</a:t>
            </a:r>
          </a:p>
        </p:txBody>
      </p:sp>
      <p:sp>
        <p:nvSpPr>
          <p:cNvPr id="535557" name="Oval 5">
            <a:hlinkClick r:id="" action="ppaction://hlinkshowjump?jump=firstslide"/>
          </p:cNvPr>
          <p:cNvSpPr>
            <a:spLocks noChangeArrowheads="1"/>
          </p:cNvSpPr>
          <p:nvPr/>
        </p:nvSpPr>
        <p:spPr bwMode="auto">
          <a:xfrm>
            <a:off x="8137525" y="6356350"/>
            <a:ext cx="762000" cy="381000"/>
          </a:xfrm>
          <a:prstGeom prst="ellipse">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BA55"/>
                </a:solidFill>
                <a:round/>
                <a:headEnd/>
                <a:tailEnd/>
              </a14:hiddenLine>
            </a:ext>
          </a:extLst>
        </p:spPr>
        <p:txBody>
          <a:bodyPr wrap="none" anchor="ctr"/>
          <a:lstStyle/>
          <a:p>
            <a:endParaRPr lang="zh-CN" altLang="en-US"/>
          </a:p>
        </p:txBody>
      </p:sp>
      <p:sp>
        <p:nvSpPr>
          <p:cNvPr id="535559" name="Rectangle 7"/>
          <p:cNvSpPr>
            <a:spLocks noChangeArrowheads="1"/>
          </p:cNvSpPr>
          <p:nvPr/>
        </p:nvSpPr>
        <p:spPr bwMode="auto">
          <a:xfrm>
            <a:off x="1295400" y="274638"/>
            <a:ext cx="73914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b="1">
                <a:solidFill>
                  <a:srgbClr val="336699"/>
                </a:solidFill>
                <a:latin typeface="Tahoma" panose="020B0604030504040204" pitchFamily="34" charset="0"/>
              </a:defRPr>
            </a:lvl1pPr>
            <a:lvl2pPr algn="ctr">
              <a:defRPr sz="3600" b="1">
                <a:solidFill>
                  <a:srgbClr val="336699"/>
                </a:solidFill>
                <a:latin typeface="Tahoma" panose="020B0604030504040204" pitchFamily="34" charset="0"/>
              </a:defRPr>
            </a:lvl2pPr>
            <a:lvl3pPr algn="ctr">
              <a:defRPr sz="3600" b="1">
                <a:solidFill>
                  <a:srgbClr val="336699"/>
                </a:solidFill>
                <a:latin typeface="Tahoma" panose="020B0604030504040204" pitchFamily="34" charset="0"/>
              </a:defRPr>
            </a:lvl3pPr>
            <a:lvl4pPr algn="ctr">
              <a:defRPr sz="3600" b="1">
                <a:solidFill>
                  <a:srgbClr val="336699"/>
                </a:solidFill>
                <a:latin typeface="Tahoma" panose="020B0604030504040204" pitchFamily="34" charset="0"/>
              </a:defRPr>
            </a:lvl4pPr>
            <a:lvl5pPr algn="ctr">
              <a:defRPr sz="3600" b="1">
                <a:solidFill>
                  <a:srgbClr val="336699"/>
                </a:solidFill>
                <a:latin typeface="Tahoma" panose="020B0604030504040204" pitchFamily="34" charset="0"/>
              </a:defRPr>
            </a:lvl5pPr>
            <a:lvl6pPr marL="457200" algn="ctr" fontAlgn="base">
              <a:spcBef>
                <a:spcPct val="0"/>
              </a:spcBef>
              <a:spcAft>
                <a:spcPct val="0"/>
              </a:spcAft>
              <a:defRPr sz="3600" b="1">
                <a:solidFill>
                  <a:srgbClr val="336699"/>
                </a:solidFill>
                <a:latin typeface="Tahoma" panose="020B0604030504040204" pitchFamily="34" charset="0"/>
              </a:defRPr>
            </a:lvl6pPr>
            <a:lvl7pPr marL="914400" algn="ctr" fontAlgn="base">
              <a:spcBef>
                <a:spcPct val="0"/>
              </a:spcBef>
              <a:spcAft>
                <a:spcPct val="0"/>
              </a:spcAft>
              <a:defRPr sz="3600" b="1">
                <a:solidFill>
                  <a:srgbClr val="336699"/>
                </a:solidFill>
                <a:latin typeface="Tahoma" panose="020B0604030504040204" pitchFamily="34" charset="0"/>
              </a:defRPr>
            </a:lvl7pPr>
            <a:lvl8pPr marL="1371600" algn="ctr" fontAlgn="base">
              <a:spcBef>
                <a:spcPct val="0"/>
              </a:spcBef>
              <a:spcAft>
                <a:spcPct val="0"/>
              </a:spcAft>
              <a:defRPr sz="3600" b="1">
                <a:solidFill>
                  <a:srgbClr val="336699"/>
                </a:solidFill>
                <a:latin typeface="Tahoma" panose="020B0604030504040204" pitchFamily="34" charset="0"/>
              </a:defRPr>
            </a:lvl8pPr>
            <a:lvl9pPr marL="1828800" algn="ctr" fontAlgn="base">
              <a:spcBef>
                <a:spcPct val="0"/>
              </a:spcBef>
              <a:spcAft>
                <a:spcPct val="0"/>
              </a:spcAft>
              <a:defRPr sz="3600" b="1">
                <a:solidFill>
                  <a:srgbClr val="336699"/>
                </a:solidFill>
                <a:latin typeface="Tahoma" panose="020B0604030504040204" pitchFamily="34" charset="0"/>
              </a:defRPr>
            </a:lvl9pPr>
          </a:lstStyle>
          <a:p>
            <a:r>
              <a:rPr lang="zh-CN" altLang="en-US">
                <a:ea typeface="宋体" panose="02010600030101010101" pitchFamily="2" charset="-122"/>
              </a:rPr>
              <a:t>如何创建用例模型？</a:t>
            </a:r>
          </a:p>
        </p:txBody>
      </p:sp>
      <p:pic>
        <p:nvPicPr>
          <p:cNvPr id="535560" name="Picture 8"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312738"/>
            <a:ext cx="9906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sndAc>
      <p:stSnd>
        <p:snd r:embed="rId3" name="chimes.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90FA309-D8AE-4BA9-8AF4-4F164543D7DE}" type="slidenum">
              <a:rPr lang="en-US" altLang="zh-CN"/>
              <a:pPr/>
              <a:t>25</a:t>
            </a:fld>
            <a:endParaRPr lang="en-US" altLang="zh-CN"/>
          </a:p>
        </p:txBody>
      </p:sp>
      <p:sp>
        <p:nvSpPr>
          <p:cNvPr id="541698" name="Rectangle 2"/>
          <p:cNvSpPr>
            <a:spLocks noGrp="1" noChangeArrowheads="1"/>
          </p:cNvSpPr>
          <p:nvPr>
            <p:ph type="title"/>
          </p:nvPr>
        </p:nvSpPr>
        <p:spPr/>
        <p:txBody>
          <a:bodyPr/>
          <a:lstStyle/>
          <a:p>
            <a:r>
              <a:rPr lang="zh-CN" altLang="en-US">
                <a:ea typeface="宋体" panose="02010600030101010101" pitchFamily="2" charset="-122"/>
              </a:rPr>
              <a:t>参与者  </a:t>
            </a:r>
            <a:r>
              <a:rPr lang="en-US" altLang="zh-CN">
                <a:ea typeface="宋体" panose="02010600030101010101" pitchFamily="2" charset="-122"/>
              </a:rPr>
              <a:t>Actor</a:t>
            </a:r>
          </a:p>
        </p:txBody>
      </p:sp>
      <p:sp>
        <p:nvSpPr>
          <p:cNvPr id="541699" name="AutoShape 3"/>
          <p:cNvSpPr>
            <a:spLocks noChangeArrowheads="1"/>
          </p:cNvSpPr>
          <p:nvPr/>
        </p:nvSpPr>
        <p:spPr bwMode="auto">
          <a:xfrm>
            <a:off x="3886200" y="1752600"/>
            <a:ext cx="2819400" cy="2743200"/>
          </a:xfrm>
          <a:prstGeom prst="cloudCallout">
            <a:avLst>
              <a:gd name="adj1" fmla="val -59685"/>
              <a:gd name="adj2" fmla="val 5422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1800" b="1">
                <a:latin typeface="Tahoma" panose="020B0604030504040204" pitchFamily="34" charset="0"/>
                <a:ea typeface="黑体" panose="02010609060101010101" pitchFamily="49" charset="-122"/>
              </a:rPr>
              <a:t>Who </a:t>
            </a:r>
          </a:p>
          <a:p>
            <a:pPr algn="ctr"/>
            <a:r>
              <a:rPr lang="en-US" altLang="zh-CN" sz="1800" b="1">
                <a:latin typeface="Tahoma" panose="020B0604030504040204" pitchFamily="34" charset="0"/>
                <a:ea typeface="黑体" panose="02010609060101010101" pitchFamily="49" charset="-122"/>
              </a:rPr>
              <a:t>Will   Do</a:t>
            </a:r>
          </a:p>
          <a:p>
            <a:pPr algn="ctr"/>
            <a:r>
              <a:rPr lang="zh-CN" altLang="en-US" sz="1800" b="1">
                <a:latin typeface="Tahoma" panose="020B0604030504040204" pitchFamily="34" charset="0"/>
                <a:ea typeface="黑体" panose="02010609060101010101" pitchFamily="49" charset="-122"/>
              </a:rPr>
              <a:t>？？？？？</a:t>
            </a:r>
          </a:p>
          <a:p>
            <a:pPr algn="ctr"/>
            <a:r>
              <a:rPr lang="zh-CN" altLang="en-US" sz="1800" b="1">
                <a:latin typeface="Tahoma" panose="020B0604030504040204" pitchFamily="34" charset="0"/>
                <a:ea typeface="黑体" panose="02010609060101010101" pitchFamily="49" charset="-122"/>
              </a:rPr>
              <a:t>  </a:t>
            </a:r>
          </a:p>
        </p:txBody>
      </p:sp>
      <p:pic>
        <p:nvPicPr>
          <p:cNvPr id="541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724400"/>
            <a:ext cx="1447800" cy="1374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57DFE023-2DEA-4BC0-8E67-AFABD00CAA4B}" type="slidenum">
              <a:rPr lang="en-US" altLang="zh-CN"/>
              <a:pPr/>
              <a:t>26</a:t>
            </a:fld>
            <a:endParaRPr lang="en-US" altLang="zh-CN"/>
          </a:p>
        </p:txBody>
      </p:sp>
      <p:sp>
        <p:nvSpPr>
          <p:cNvPr id="543746" name="Rectangle 2"/>
          <p:cNvSpPr>
            <a:spLocks noGrp="1" noChangeArrowheads="1"/>
          </p:cNvSpPr>
          <p:nvPr>
            <p:ph type="title"/>
          </p:nvPr>
        </p:nvSpPr>
        <p:spPr/>
        <p:txBody>
          <a:bodyPr/>
          <a:lstStyle/>
          <a:p>
            <a:r>
              <a:rPr lang="en-US" altLang="zh-CN">
                <a:ea typeface="宋体" panose="02010600030101010101" pitchFamily="2" charset="-122"/>
              </a:rPr>
              <a:t>Actor—</a:t>
            </a:r>
            <a:r>
              <a:rPr lang="zh-CN" altLang="en-US" sz="2900">
                <a:ea typeface="宋体" panose="02010600030101010101" pitchFamily="2" charset="-122"/>
              </a:rPr>
              <a:t>定义</a:t>
            </a:r>
          </a:p>
        </p:txBody>
      </p:sp>
      <p:sp>
        <p:nvSpPr>
          <p:cNvPr id="543747" name="Rectangle 3"/>
          <p:cNvSpPr>
            <a:spLocks noGrp="1" noChangeArrowheads="1"/>
          </p:cNvSpPr>
          <p:nvPr>
            <p:ph type="body" idx="1"/>
          </p:nvPr>
        </p:nvSpPr>
        <p:spPr/>
        <p:txBody>
          <a:bodyPr/>
          <a:lstStyle/>
          <a:p>
            <a:pPr>
              <a:buFontTx/>
              <a:buNone/>
            </a:pPr>
            <a:r>
              <a:rPr lang="en-US" altLang="zh-CN" sz="2000">
                <a:solidFill>
                  <a:schemeClr val="tx1"/>
                </a:solidFill>
                <a:ea typeface="宋体" panose="02010600030101010101" pitchFamily="2" charset="-122"/>
              </a:rPr>
              <a:t>An </a:t>
            </a:r>
            <a:r>
              <a:rPr lang="en-US" altLang="zh-CN" sz="2000">
                <a:ea typeface="宋体" panose="02010600030101010101" pitchFamily="2" charset="-122"/>
              </a:rPr>
              <a:t>actor</a:t>
            </a:r>
            <a:r>
              <a:rPr lang="en-US" altLang="zh-CN" sz="2000">
                <a:solidFill>
                  <a:schemeClr val="tx1"/>
                </a:solidFill>
                <a:ea typeface="宋体" panose="02010600030101010101" pitchFamily="2" charset="-122"/>
              </a:rPr>
              <a:t> is a person, organization, or system which interacts with a system </a:t>
            </a:r>
            <a:br>
              <a:rPr lang="en-US" altLang="zh-CN" sz="2000">
                <a:solidFill>
                  <a:schemeClr val="tx1"/>
                </a:solidFill>
                <a:ea typeface="宋体" panose="02010600030101010101" pitchFamily="2" charset="-122"/>
              </a:rPr>
            </a:br>
            <a:r>
              <a:rPr lang="en-US" altLang="zh-CN" sz="2000">
                <a:solidFill>
                  <a:schemeClr val="tx1"/>
                </a:solidFill>
                <a:ea typeface="宋体" panose="02010600030101010101" pitchFamily="2" charset="-122"/>
              </a:rPr>
              <a:t>by sending messages to the system or receiving messages from the system.</a:t>
            </a:r>
          </a:p>
          <a:p>
            <a:endParaRPr lang="en-US" altLang="zh-CN" sz="2000">
              <a:ea typeface="宋体" panose="02010600030101010101" pitchFamily="2" charset="-122"/>
            </a:endParaRPr>
          </a:p>
          <a:p>
            <a:r>
              <a:rPr lang="en-US" altLang="zh-CN" sz="2000">
                <a:ea typeface="宋体" panose="02010600030101010101" pitchFamily="2" charset="-122"/>
              </a:rPr>
              <a:t>Actor</a:t>
            </a:r>
            <a:r>
              <a:rPr lang="zh-CN" altLang="en-US" sz="2000">
                <a:ea typeface="宋体" panose="02010600030101010101" pitchFamily="2" charset="-122"/>
              </a:rPr>
              <a:t>（参与者</a:t>
            </a:r>
            <a:r>
              <a:rPr lang="en-US" altLang="zh-CN" sz="2000">
                <a:ea typeface="宋体" panose="02010600030101010101" pitchFamily="2" charset="-122"/>
              </a:rPr>
              <a:t>/</a:t>
            </a:r>
            <a:r>
              <a:rPr lang="zh-CN" altLang="en-US" sz="2000">
                <a:ea typeface="宋体" panose="02010600030101010101" pitchFamily="2" charset="-122"/>
              </a:rPr>
              <a:t>角色）是系统外部的一个实体（可以是任何的事务或人），它以某种方式参与了用例的执行过程。参与者通过向系统输入或请求系统输入某些事件来触发系统的执行。</a:t>
            </a:r>
          </a:p>
          <a:p>
            <a:r>
              <a:rPr lang="zh-CN" altLang="en-US" sz="2000">
                <a:ea typeface="宋体" panose="02010600030101010101" pitchFamily="2" charset="-122"/>
              </a:rPr>
              <a:t>换句话说：</a:t>
            </a:r>
            <a:r>
              <a:rPr lang="en-US" altLang="zh-CN" sz="2000">
                <a:ea typeface="宋体" panose="02010600030101010101" pitchFamily="2" charset="-122"/>
              </a:rPr>
              <a:t>Actor</a:t>
            </a:r>
            <a:r>
              <a:rPr lang="zh-CN" altLang="en-US" sz="2000">
                <a:ea typeface="宋体" panose="02010600030101010101" pitchFamily="2" charset="-122"/>
              </a:rPr>
              <a:t>是系统之外，透过系统边界与系统进行有意义交互的任何事物。（人或事物）</a:t>
            </a:r>
          </a:p>
          <a:p>
            <a:endParaRPr lang="zh-CN" altLang="en-US" sz="2000">
              <a:ea typeface="宋体" panose="02010600030101010101" pitchFamily="2" charset="-122"/>
            </a:endParaRPr>
          </a:p>
        </p:txBody>
      </p:sp>
      <p:sp>
        <p:nvSpPr>
          <p:cNvPr id="543748" name="Text Box 4"/>
          <p:cNvSpPr txBox="1">
            <a:spLocks noChangeArrowheads="1"/>
          </p:cNvSpPr>
          <p:nvPr/>
        </p:nvSpPr>
        <p:spPr bwMode="auto">
          <a:xfrm>
            <a:off x="5562600" y="4648200"/>
            <a:ext cx="297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latin typeface="Tahoma" panose="020B0604030504040204" pitchFamily="34" charset="0"/>
                <a:ea typeface="宋体" panose="02010600030101010101" pitchFamily="2" charset="-122"/>
              </a:rPr>
              <a:t> </a:t>
            </a:r>
          </a:p>
        </p:txBody>
      </p:sp>
      <p:pic>
        <p:nvPicPr>
          <p:cNvPr id="543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714875"/>
            <a:ext cx="2895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E6CCAC7-0174-46F5-99E4-9BAFBBA0E2CF}" type="slidenum">
              <a:rPr lang="en-US" altLang="zh-CN"/>
              <a:pPr/>
              <a:t>27</a:t>
            </a:fld>
            <a:endParaRPr lang="en-US" altLang="zh-CN"/>
          </a:p>
        </p:txBody>
      </p:sp>
      <p:sp>
        <p:nvSpPr>
          <p:cNvPr id="925698" name="Rectangle 2"/>
          <p:cNvSpPr>
            <a:spLocks noGrp="1" noChangeArrowheads="1"/>
          </p:cNvSpPr>
          <p:nvPr>
            <p:ph type="title"/>
          </p:nvPr>
        </p:nvSpPr>
        <p:spPr/>
        <p:txBody>
          <a:bodyPr/>
          <a:lstStyle/>
          <a:p>
            <a:r>
              <a:rPr lang="en-US" altLang="zh-CN">
                <a:ea typeface="宋体" panose="02010600030101010101" pitchFamily="2" charset="-122"/>
              </a:rPr>
              <a:t>Identifying Actors—</a:t>
            </a:r>
            <a:r>
              <a:rPr lang="zh-CN" altLang="en-US" sz="2900">
                <a:ea typeface="宋体" panose="02010600030101010101" pitchFamily="2" charset="-122"/>
              </a:rPr>
              <a:t>识别思路</a:t>
            </a:r>
          </a:p>
        </p:txBody>
      </p:sp>
      <p:sp>
        <p:nvSpPr>
          <p:cNvPr id="925699" name="Rectangle 3"/>
          <p:cNvSpPr>
            <a:spLocks noGrp="1" noChangeArrowheads="1"/>
          </p:cNvSpPr>
          <p:nvPr>
            <p:ph type="body" idx="1"/>
          </p:nvPr>
        </p:nvSpPr>
        <p:spPr>
          <a:xfrm>
            <a:off x="1295400" y="1447800"/>
            <a:ext cx="7391400" cy="4800600"/>
          </a:xfrm>
        </p:spPr>
        <p:txBody>
          <a:bodyPr/>
          <a:lstStyle/>
          <a:p>
            <a:pPr>
              <a:lnSpc>
                <a:spcPct val="80000"/>
              </a:lnSpc>
              <a:buFontTx/>
              <a:buNone/>
            </a:pPr>
            <a:r>
              <a:rPr kumimoji="1" lang="zh-CN" altLang="en-US" sz="2400" b="0">
                <a:solidFill>
                  <a:schemeClr val="tx1"/>
                </a:solidFill>
                <a:effectLst>
                  <a:outerShdw blurRad="38100" dist="38100" dir="2700000" algn="tl">
                    <a:srgbClr val="C0C0C0"/>
                  </a:outerShdw>
                </a:effectLst>
                <a:ea typeface="宋体" panose="02010600030101010101" pitchFamily="2" charset="-122"/>
              </a:rPr>
              <a:t>如何确定执行者：</a:t>
            </a:r>
            <a:endParaRPr lang="zh-CN" altLang="en-US" sz="2400">
              <a:ea typeface="宋体" panose="02010600030101010101" pitchFamily="2" charset="-122"/>
            </a:endParaRPr>
          </a:p>
          <a:p>
            <a:pPr>
              <a:lnSpc>
                <a:spcPct val="80000"/>
              </a:lnSpc>
            </a:pPr>
            <a:r>
              <a:rPr lang="zh-CN" altLang="en-US" sz="2400">
                <a:ea typeface="宋体" panose="02010600030101010101" pitchFamily="2" charset="-122"/>
              </a:rPr>
              <a:t>谁使用该系统</a:t>
            </a:r>
          </a:p>
          <a:p>
            <a:pPr>
              <a:lnSpc>
                <a:spcPct val="80000"/>
              </a:lnSpc>
            </a:pPr>
            <a:r>
              <a:rPr lang="zh-CN" altLang="en-US" sz="2400">
                <a:ea typeface="宋体" panose="02010600030101010101" pitchFamily="2" charset="-122"/>
              </a:rPr>
              <a:t>谁改变系统的数据</a:t>
            </a:r>
          </a:p>
          <a:p>
            <a:pPr>
              <a:lnSpc>
                <a:spcPct val="80000"/>
              </a:lnSpc>
            </a:pPr>
            <a:r>
              <a:rPr lang="zh-CN" altLang="en-US" sz="2400">
                <a:ea typeface="宋体" panose="02010600030101010101" pitchFamily="2" charset="-122"/>
              </a:rPr>
              <a:t>谁从系统获取信息</a:t>
            </a:r>
          </a:p>
          <a:p>
            <a:pPr>
              <a:lnSpc>
                <a:spcPct val="80000"/>
              </a:lnSpc>
            </a:pPr>
            <a:r>
              <a:rPr lang="zh-CN" altLang="en-US" sz="2400">
                <a:ea typeface="宋体" panose="02010600030101010101" pitchFamily="2" charset="-122"/>
              </a:rPr>
              <a:t>谁需要系统的支持以完成日常工作任务</a:t>
            </a:r>
          </a:p>
          <a:p>
            <a:pPr>
              <a:lnSpc>
                <a:spcPct val="80000"/>
              </a:lnSpc>
            </a:pPr>
            <a:r>
              <a:rPr lang="zh-CN" altLang="en-US" sz="2400">
                <a:ea typeface="宋体" panose="02010600030101010101" pitchFamily="2" charset="-122"/>
              </a:rPr>
              <a:t>谁负责维护、管理并保持系统正常运行</a:t>
            </a:r>
          </a:p>
          <a:p>
            <a:pPr>
              <a:lnSpc>
                <a:spcPct val="80000"/>
              </a:lnSpc>
            </a:pPr>
            <a:r>
              <a:rPr lang="zh-CN" altLang="en-US" sz="2400">
                <a:ea typeface="宋体" panose="02010600030101010101" pitchFamily="2" charset="-122"/>
              </a:rPr>
              <a:t>系统需要应付那些硬件设备</a:t>
            </a:r>
          </a:p>
          <a:p>
            <a:pPr>
              <a:lnSpc>
                <a:spcPct val="80000"/>
              </a:lnSpc>
            </a:pPr>
            <a:r>
              <a:rPr lang="zh-CN" altLang="en-US" sz="2400">
                <a:ea typeface="宋体" panose="02010600030101010101" pitchFamily="2" charset="-122"/>
              </a:rPr>
              <a:t>系统需要和那些外部系统交互</a:t>
            </a:r>
          </a:p>
          <a:p>
            <a:pPr>
              <a:lnSpc>
                <a:spcPct val="80000"/>
              </a:lnSpc>
            </a:pPr>
            <a:r>
              <a:rPr lang="zh-CN" altLang="en-US" sz="2400">
                <a:ea typeface="宋体" panose="02010600030101010101" pitchFamily="2" charset="-122"/>
              </a:rPr>
              <a:t>谁对系统运行产生的结果感兴趣</a:t>
            </a:r>
          </a:p>
          <a:p>
            <a:pPr>
              <a:lnSpc>
                <a:spcPct val="80000"/>
              </a:lnSpc>
              <a:buFontTx/>
              <a:buNone/>
            </a:pPr>
            <a:r>
              <a:rPr lang="en-US" altLang="zh-CN" sz="2400" b="0">
                <a:solidFill>
                  <a:schemeClr val="tx1"/>
                </a:solidFill>
                <a:ea typeface="宋体" panose="02010600030101010101" pitchFamily="2" charset="-122"/>
              </a:rPr>
              <a:t>The actors were identified during event analysis.</a:t>
            </a:r>
          </a:p>
          <a:p>
            <a:pPr>
              <a:lnSpc>
                <a:spcPct val="80000"/>
              </a:lnSpc>
              <a:buFontTx/>
              <a:buNone/>
            </a:pPr>
            <a:r>
              <a:rPr lang="zh-CN" altLang="en-US" sz="2400" b="0">
                <a:solidFill>
                  <a:schemeClr val="tx1"/>
                </a:solidFill>
                <a:ea typeface="宋体" panose="02010600030101010101" pitchFamily="2" charset="-122"/>
              </a:rPr>
              <a:t>在事件列表中获取参与者；</a:t>
            </a:r>
          </a:p>
          <a:p>
            <a:pPr>
              <a:lnSpc>
                <a:spcPct val="80000"/>
              </a:lnSpc>
              <a:buFontTx/>
              <a:buNone/>
            </a:pPr>
            <a:r>
              <a:rPr lang="zh-CN" altLang="en-US" sz="2400" b="0">
                <a:solidFill>
                  <a:srgbClr val="0066FF"/>
                </a:solidFill>
                <a:ea typeface="宋体" panose="02010600030101010101" pitchFamily="2" charset="-122"/>
              </a:rPr>
              <a:t>注： 用单数形式来表示参与者！</a:t>
            </a:r>
          </a:p>
          <a:p>
            <a:pPr>
              <a:lnSpc>
                <a:spcPct val="80000"/>
              </a:lnSpc>
            </a:pPr>
            <a:endParaRPr lang="zh-CN" altLang="en-US" sz="2400">
              <a:ea typeface="宋体" panose="02010600030101010101" pitchFamily="2" charset="-122"/>
            </a:endParaRPr>
          </a:p>
          <a:p>
            <a:pPr>
              <a:lnSpc>
                <a:spcPct val="80000"/>
              </a:lnSpc>
            </a:pPr>
            <a:endParaRPr lang="zh-CN" altLang="en-US" sz="2400">
              <a:ea typeface="宋体" panose="02010600030101010101" pitchFamily="2" charset="-122"/>
            </a:endParaRPr>
          </a:p>
          <a:p>
            <a:pPr>
              <a:lnSpc>
                <a:spcPct val="80000"/>
              </a:lnSpc>
            </a:pPr>
            <a:endParaRPr lang="zh-CN" altLang="en-US"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F51E32D-E33F-485E-B86D-725AB0FAB18A}" type="slidenum">
              <a:rPr lang="en-US" altLang="zh-CN"/>
              <a:pPr/>
              <a:t>28</a:t>
            </a:fld>
            <a:endParaRPr lang="en-US" altLang="zh-CN"/>
          </a:p>
        </p:txBody>
      </p:sp>
      <p:sp>
        <p:nvSpPr>
          <p:cNvPr id="545794" name="Rectangle 2"/>
          <p:cNvSpPr>
            <a:spLocks noGrp="1" noChangeArrowheads="1"/>
          </p:cNvSpPr>
          <p:nvPr>
            <p:ph type="title"/>
          </p:nvPr>
        </p:nvSpPr>
        <p:spPr/>
        <p:txBody>
          <a:bodyPr/>
          <a:lstStyle/>
          <a:p>
            <a:r>
              <a:rPr lang="en-US" altLang="zh-CN">
                <a:ea typeface="宋体" panose="02010600030101010101" pitchFamily="2" charset="-122"/>
              </a:rPr>
              <a:t>Actor—</a:t>
            </a:r>
            <a:r>
              <a:rPr lang="zh-CN" altLang="en-US" sz="2900">
                <a:ea typeface="宋体" panose="02010600030101010101" pitchFamily="2" charset="-122"/>
              </a:rPr>
              <a:t>识别参与者</a:t>
            </a:r>
          </a:p>
        </p:txBody>
      </p:sp>
      <p:sp>
        <p:nvSpPr>
          <p:cNvPr id="545795" name="Rectangle 3"/>
          <p:cNvSpPr>
            <a:spLocks noGrp="1" noChangeArrowheads="1"/>
          </p:cNvSpPr>
          <p:nvPr>
            <p:ph type="body" idx="1"/>
          </p:nvPr>
        </p:nvSpPr>
        <p:spPr/>
        <p:txBody>
          <a:bodyPr/>
          <a:lstStyle/>
          <a:p>
            <a:pPr>
              <a:lnSpc>
                <a:spcPct val="90000"/>
              </a:lnSpc>
            </a:pPr>
            <a:r>
              <a:rPr lang="zh-CN" altLang="en-US" sz="2800">
                <a:ea typeface="宋体" panose="02010600030101010101" pitchFamily="2" charset="-122"/>
              </a:rPr>
              <a:t>参与者代表在系统边界之外的真实事物，并不是系统的成分</a:t>
            </a:r>
          </a:p>
          <a:p>
            <a:pPr>
              <a:lnSpc>
                <a:spcPct val="90000"/>
              </a:lnSpc>
            </a:pPr>
            <a:r>
              <a:rPr lang="zh-CN" altLang="en-US" sz="2800">
                <a:ea typeface="宋体" panose="02010600030101010101" pitchFamily="2" charset="-122"/>
              </a:rPr>
              <a:t>参与者透过系统边界直接与系统交互，参与者的确定代表着系统边界的确定</a:t>
            </a:r>
          </a:p>
          <a:p>
            <a:pPr>
              <a:lnSpc>
                <a:spcPct val="90000"/>
              </a:lnSpc>
            </a:pPr>
            <a:r>
              <a:rPr lang="zh-CN" altLang="en-US" sz="2800">
                <a:ea typeface="宋体" panose="02010600030101010101" pitchFamily="2" charset="-122"/>
              </a:rPr>
              <a:t>交互是有意义的</a:t>
            </a:r>
          </a:p>
          <a:p>
            <a:pPr>
              <a:lnSpc>
                <a:spcPct val="90000"/>
              </a:lnSpc>
            </a:pPr>
            <a:r>
              <a:rPr lang="zh-CN" altLang="en-US" sz="2800">
                <a:ea typeface="宋体" panose="02010600030101010101" pitchFamily="2" charset="-122"/>
              </a:rPr>
              <a:t>参与者并不总是人，可以是任何事物</a:t>
            </a:r>
          </a:p>
          <a:p>
            <a:pPr>
              <a:lnSpc>
                <a:spcPct val="90000"/>
              </a:lnSpc>
            </a:pPr>
            <a:r>
              <a:rPr lang="zh-CN" altLang="en-US" sz="2800">
                <a:ea typeface="宋体" panose="02010600030101010101" pitchFamily="2" charset="-122"/>
              </a:rPr>
              <a:t>参与者名称应当表明使用用例时扮演的角色</a:t>
            </a:r>
          </a:p>
          <a:p>
            <a:pPr>
              <a:lnSpc>
                <a:spcPct val="90000"/>
              </a:lnSpc>
            </a:pPr>
            <a:r>
              <a:rPr lang="zh-CN" altLang="en-US" sz="2800">
                <a:ea typeface="宋体" panose="02010600030101010101" pitchFamily="2" charset="-122"/>
              </a:rPr>
              <a:t>注意参与者的特征</a:t>
            </a:r>
          </a:p>
          <a:p>
            <a:pPr>
              <a:lnSpc>
                <a:spcPct val="90000"/>
              </a:lnSpc>
            </a:pPr>
            <a:r>
              <a:rPr lang="zh-CN" altLang="en-US" sz="2800">
                <a:ea typeface="宋体" panose="02010600030101010101" pitchFamily="2" charset="-122"/>
              </a:rPr>
              <a:t>首先确定发起（基本）参与者，也不要忘记加入</a:t>
            </a:r>
            <a:r>
              <a:rPr lang="en-US" altLang="zh-CN" sz="2800">
                <a:ea typeface="宋体" panose="02010600030101010101" pitchFamily="2" charset="-122"/>
              </a:rPr>
              <a:t>(</a:t>
            </a:r>
            <a:r>
              <a:rPr lang="zh-CN" altLang="en-US" sz="2800">
                <a:ea typeface="宋体" panose="02010600030101010101" pitchFamily="2" charset="-122"/>
              </a:rPr>
              <a:t>支持</a:t>
            </a:r>
            <a:r>
              <a:rPr lang="en-US" altLang="zh-CN" sz="2800">
                <a:ea typeface="宋体" panose="02010600030101010101" pitchFamily="2" charset="-122"/>
              </a:rPr>
              <a:t>)</a:t>
            </a:r>
            <a:r>
              <a:rPr lang="zh-CN" altLang="en-US" sz="2800">
                <a:ea typeface="宋体" panose="02010600030101010101" pitchFamily="2" charset="-122"/>
              </a:rPr>
              <a:t>参与者</a:t>
            </a:r>
          </a:p>
          <a:p>
            <a:pPr>
              <a:lnSpc>
                <a:spcPct val="90000"/>
              </a:lnSpc>
            </a:pPr>
            <a:endParaRPr lang="zh-CN" altLang="en-US" sz="2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5795">
                                            <p:txEl>
                                              <p:pRg st="0" end="0"/>
                                            </p:txEl>
                                          </p:spTgt>
                                        </p:tgtEl>
                                        <p:attrNameLst>
                                          <p:attrName>style.visibility</p:attrName>
                                        </p:attrNameLst>
                                      </p:cBhvr>
                                      <p:to>
                                        <p:strVal val="visible"/>
                                      </p:to>
                                    </p:set>
                                    <p:animEffect transition="in" filter="blinds(horizontal)">
                                      <p:cBhvr>
                                        <p:cTn id="7" dur="500"/>
                                        <p:tgtEl>
                                          <p:spTgt spid="545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5795">
                                            <p:txEl>
                                              <p:pRg st="1" end="1"/>
                                            </p:txEl>
                                          </p:spTgt>
                                        </p:tgtEl>
                                        <p:attrNameLst>
                                          <p:attrName>style.visibility</p:attrName>
                                        </p:attrNameLst>
                                      </p:cBhvr>
                                      <p:to>
                                        <p:strVal val="visible"/>
                                      </p:to>
                                    </p:set>
                                    <p:animEffect transition="in" filter="blinds(horizontal)">
                                      <p:cBhvr>
                                        <p:cTn id="12" dur="500"/>
                                        <p:tgtEl>
                                          <p:spTgt spid="545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5795">
                                            <p:txEl>
                                              <p:pRg st="2" end="2"/>
                                            </p:txEl>
                                          </p:spTgt>
                                        </p:tgtEl>
                                        <p:attrNameLst>
                                          <p:attrName>style.visibility</p:attrName>
                                        </p:attrNameLst>
                                      </p:cBhvr>
                                      <p:to>
                                        <p:strVal val="visible"/>
                                      </p:to>
                                    </p:set>
                                    <p:animEffect transition="in" filter="blinds(horizontal)">
                                      <p:cBhvr>
                                        <p:cTn id="17" dur="500"/>
                                        <p:tgtEl>
                                          <p:spTgt spid="545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5795">
                                            <p:txEl>
                                              <p:pRg st="3" end="3"/>
                                            </p:txEl>
                                          </p:spTgt>
                                        </p:tgtEl>
                                        <p:attrNameLst>
                                          <p:attrName>style.visibility</p:attrName>
                                        </p:attrNameLst>
                                      </p:cBhvr>
                                      <p:to>
                                        <p:strVal val="visible"/>
                                      </p:to>
                                    </p:set>
                                    <p:animEffect transition="in" filter="blinds(horizontal)">
                                      <p:cBhvr>
                                        <p:cTn id="22" dur="500"/>
                                        <p:tgtEl>
                                          <p:spTgt spid="5457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45795">
                                            <p:txEl>
                                              <p:pRg st="4" end="4"/>
                                            </p:txEl>
                                          </p:spTgt>
                                        </p:tgtEl>
                                        <p:attrNameLst>
                                          <p:attrName>style.visibility</p:attrName>
                                        </p:attrNameLst>
                                      </p:cBhvr>
                                      <p:to>
                                        <p:strVal val="visible"/>
                                      </p:to>
                                    </p:set>
                                    <p:animEffect transition="in" filter="blinds(horizontal)">
                                      <p:cBhvr>
                                        <p:cTn id="27" dur="500"/>
                                        <p:tgtEl>
                                          <p:spTgt spid="5457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45795">
                                            <p:txEl>
                                              <p:pRg st="5" end="5"/>
                                            </p:txEl>
                                          </p:spTgt>
                                        </p:tgtEl>
                                        <p:attrNameLst>
                                          <p:attrName>style.visibility</p:attrName>
                                        </p:attrNameLst>
                                      </p:cBhvr>
                                      <p:to>
                                        <p:strVal val="visible"/>
                                      </p:to>
                                    </p:set>
                                    <p:animEffect transition="in" filter="blinds(horizontal)">
                                      <p:cBhvr>
                                        <p:cTn id="32" dur="500"/>
                                        <p:tgtEl>
                                          <p:spTgt spid="5457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45795">
                                            <p:txEl>
                                              <p:pRg st="6" end="6"/>
                                            </p:txEl>
                                          </p:spTgt>
                                        </p:tgtEl>
                                        <p:attrNameLst>
                                          <p:attrName>style.visibility</p:attrName>
                                        </p:attrNameLst>
                                      </p:cBhvr>
                                      <p:to>
                                        <p:strVal val="visible"/>
                                      </p:to>
                                    </p:set>
                                    <p:animEffect transition="in" filter="blinds(horizontal)">
                                      <p:cBhvr>
                                        <p:cTn id="37" dur="500"/>
                                        <p:tgtEl>
                                          <p:spTgt spid="545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5"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5E76D05-4551-4AFB-8735-BD4150BD24DA}" type="slidenum">
              <a:rPr lang="en-US" altLang="zh-CN"/>
              <a:pPr/>
              <a:t>29</a:t>
            </a:fld>
            <a:endParaRPr lang="en-US" altLang="zh-CN"/>
          </a:p>
        </p:txBody>
      </p:sp>
      <p:sp>
        <p:nvSpPr>
          <p:cNvPr id="603138"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Types of Actors</a:t>
            </a:r>
          </a:p>
        </p:txBody>
      </p:sp>
      <p:sp>
        <p:nvSpPr>
          <p:cNvPr id="603139" name="Rectangle 3"/>
          <p:cNvSpPr>
            <a:spLocks noGrp="1" noChangeArrowheads="1"/>
          </p:cNvSpPr>
          <p:nvPr>
            <p:ph type="body" idx="1"/>
          </p:nvPr>
        </p:nvSpPr>
        <p:spPr>
          <a:xfrm>
            <a:off x="1371600" y="1798638"/>
            <a:ext cx="7696200" cy="4525962"/>
          </a:xfrm>
        </p:spPr>
        <p:txBody>
          <a:bodyPr/>
          <a:lstStyle/>
          <a:p>
            <a:pPr marL="574675" indent="-574675">
              <a:lnSpc>
                <a:spcPct val="90000"/>
              </a:lnSpc>
              <a:buFontTx/>
              <a:buNone/>
              <a:tabLst>
                <a:tab pos="627063" algn="l"/>
              </a:tabLst>
            </a:pPr>
            <a:r>
              <a:rPr lang="en-US" altLang="zh-CN" sz="2800">
                <a:solidFill>
                  <a:schemeClr val="tx1"/>
                </a:solidFill>
                <a:ea typeface="宋体" panose="02010600030101010101" pitchFamily="2" charset="-122"/>
              </a:rPr>
              <a:t>An </a:t>
            </a:r>
            <a:r>
              <a:rPr lang="en-US" altLang="zh-CN" sz="2800">
                <a:ea typeface="宋体" panose="02010600030101010101" pitchFamily="2" charset="-122"/>
              </a:rPr>
              <a:t>initiating actor(</a:t>
            </a:r>
            <a:r>
              <a:rPr lang="zh-CN" altLang="en-US" sz="2800">
                <a:ea typeface="宋体" panose="02010600030101010101" pitchFamily="2" charset="-122"/>
              </a:rPr>
              <a:t>发起参与者</a:t>
            </a:r>
            <a:r>
              <a:rPr lang="en-US" altLang="zh-CN" sz="2800">
                <a:ea typeface="宋体" panose="02010600030101010101" pitchFamily="2" charset="-122"/>
              </a:rPr>
              <a:t>)</a:t>
            </a:r>
            <a:r>
              <a:rPr lang="en-US" altLang="zh-CN" sz="2800">
                <a:solidFill>
                  <a:schemeClr val="tx1"/>
                </a:solidFill>
                <a:ea typeface="宋体" panose="02010600030101010101" pitchFamily="2" charset="-122"/>
              </a:rPr>
              <a:t> initiates a use case by initiating an </a:t>
            </a:r>
            <a:r>
              <a:rPr lang="en-US" altLang="zh-CN" sz="2800">
                <a:ea typeface="宋体" panose="02010600030101010101" pitchFamily="2" charset="-122"/>
              </a:rPr>
              <a:t>external event</a:t>
            </a:r>
            <a:r>
              <a:rPr lang="en-US" altLang="zh-CN" sz="2800">
                <a:solidFill>
                  <a:schemeClr val="tx1"/>
                </a:solidFill>
                <a:ea typeface="宋体" panose="02010600030101010101" pitchFamily="2" charset="-122"/>
              </a:rPr>
              <a:t>.  Thus, initiating actors provide system inputs.  </a:t>
            </a:r>
            <a:r>
              <a:rPr lang="zh-CN" altLang="en-US" sz="2800">
                <a:solidFill>
                  <a:schemeClr val="tx1"/>
                </a:solidFill>
                <a:ea typeface="宋体" panose="02010600030101010101" pitchFamily="2" charset="-122"/>
              </a:rPr>
              <a:t>提供输入</a:t>
            </a:r>
          </a:p>
          <a:p>
            <a:pPr marL="574675" indent="-574675">
              <a:lnSpc>
                <a:spcPct val="90000"/>
              </a:lnSpc>
              <a:buFontTx/>
              <a:buNone/>
              <a:tabLst>
                <a:tab pos="627063" algn="l"/>
              </a:tabLst>
            </a:pPr>
            <a:r>
              <a:rPr lang="en-US" altLang="zh-CN" sz="2800">
                <a:solidFill>
                  <a:schemeClr val="tx1"/>
                </a:solidFill>
                <a:ea typeface="宋体" panose="02010600030101010101" pitchFamily="2" charset="-122"/>
              </a:rPr>
              <a:t>Eg.  Department </a:t>
            </a:r>
            <a:r>
              <a:rPr lang="zh-CN" altLang="en-US" sz="2800">
                <a:solidFill>
                  <a:schemeClr val="tx1"/>
                </a:solidFill>
                <a:ea typeface="宋体" panose="02010600030101010101" pitchFamily="2" charset="-122"/>
              </a:rPr>
              <a:t>， </a:t>
            </a:r>
            <a:r>
              <a:rPr lang="en-US" altLang="zh-CN" sz="2800">
                <a:solidFill>
                  <a:schemeClr val="tx1"/>
                </a:solidFill>
                <a:ea typeface="宋体" panose="02010600030101010101" pitchFamily="2" charset="-122"/>
              </a:rPr>
              <a:t>Student </a:t>
            </a:r>
          </a:p>
          <a:p>
            <a:pPr marL="574675" indent="-574675">
              <a:lnSpc>
                <a:spcPct val="90000"/>
              </a:lnSpc>
              <a:buFontTx/>
              <a:buNone/>
              <a:tabLst>
                <a:tab pos="627063" algn="l"/>
              </a:tabLst>
            </a:pPr>
            <a:endParaRPr lang="en-US" altLang="zh-CN" sz="1400">
              <a:solidFill>
                <a:schemeClr val="tx1"/>
              </a:solidFill>
              <a:ea typeface="宋体" panose="02010600030101010101" pitchFamily="2" charset="-122"/>
            </a:endParaRPr>
          </a:p>
          <a:p>
            <a:pPr marL="574675" indent="-574675">
              <a:lnSpc>
                <a:spcPct val="90000"/>
              </a:lnSpc>
              <a:buFontTx/>
              <a:buNone/>
              <a:tabLst>
                <a:tab pos="627063" algn="l"/>
              </a:tabLst>
            </a:pPr>
            <a:r>
              <a:rPr lang="en-US" altLang="zh-CN" sz="2800">
                <a:solidFill>
                  <a:schemeClr val="tx1"/>
                </a:solidFill>
                <a:ea typeface="宋体" panose="02010600030101010101" pitchFamily="2" charset="-122"/>
              </a:rPr>
              <a:t>A </a:t>
            </a:r>
            <a:r>
              <a:rPr lang="en-US" altLang="zh-CN" sz="2800">
                <a:ea typeface="宋体" panose="02010600030101010101" pitchFamily="2" charset="-122"/>
              </a:rPr>
              <a:t>participating actor</a:t>
            </a:r>
            <a:r>
              <a:rPr lang="en-US" altLang="zh-CN" sz="2800">
                <a:solidFill>
                  <a:schemeClr val="tx1"/>
                </a:solidFill>
                <a:ea typeface="宋体" panose="02010600030101010101" pitchFamily="2" charset="-122"/>
              </a:rPr>
              <a:t> </a:t>
            </a:r>
            <a:r>
              <a:rPr lang="zh-CN" altLang="en-US" sz="2800">
                <a:ea typeface="宋体" panose="02010600030101010101" pitchFamily="2" charset="-122"/>
              </a:rPr>
              <a:t>（加入参与者）</a:t>
            </a:r>
            <a:r>
              <a:rPr lang="en-US" altLang="zh-CN" sz="2800">
                <a:solidFill>
                  <a:schemeClr val="tx1"/>
                </a:solidFill>
                <a:ea typeface="宋体" panose="02010600030101010101" pitchFamily="2" charset="-122"/>
              </a:rPr>
              <a:t>is involved in a use case but does not initiate it. Thus, participating actors receive system outputs.  </a:t>
            </a:r>
            <a:r>
              <a:rPr lang="zh-CN" altLang="en-US" sz="2800">
                <a:solidFill>
                  <a:schemeClr val="tx1"/>
                </a:solidFill>
                <a:ea typeface="宋体" panose="02010600030101010101" pitchFamily="2" charset="-122"/>
              </a:rPr>
              <a:t>接收输出</a:t>
            </a:r>
          </a:p>
          <a:p>
            <a:pPr marL="574675" indent="-574675">
              <a:lnSpc>
                <a:spcPct val="90000"/>
              </a:lnSpc>
              <a:buFontTx/>
              <a:buNone/>
              <a:tabLst>
                <a:tab pos="627063" algn="l"/>
              </a:tabLst>
            </a:pPr>
            <a:r>
              <a:rPr lang="en-US" altLang="zh-CN" sz="2800">
                <a:solidFill>
                  <a:schemeClr val="tx1"/>
                </a:solidFill>
                <a:ea typeface="宋体" panose="02010600030101010101" pitchFamily="2" charset="-122"/>
              </a:rPr>
              <a:t>Eg.  Department </a:t>
            </a:r>
            <a:r>
              <a:rPr lang="zh-CN" altLang="en-US" sz="2800">
                <a:solidFill>
                  <a:schemeClr val="tx1"/>
                </a:solidFill>
                <a:ea typeface="宋体" panose="02010600030101010101" pitchFamily="2" charset="-122"/>
              </a:rPr>
              <a:t>， </a:t>
            </a:r>
            <a:r>
              <a:rPr lang="en-US" altLang="zh-CN" sz="2800">
                <a:solidFill>
                  <a:schemeClr val="tx1"/>
                </a:solidFill>
                <a:ea typeface="宋体" panose="02010600030101010101" pitchFamily="2" charset="-122"/>
              </a:rPr>
              <a:t>Student  </a:t>
            </a:r>
            <a:r>
              <a:rPr lang="zh-CN" altLang="en-US" sz="2800">
                <a:solidFill>
                  <a:schemeClr val="tx1"/>
                </a:solidFill>
                <a:ea typeface="宋体" panose="02010600030101010101" pitchFamily="2" charset="-122"/>
              </a:rPr>
              <a:t>， </a:t>
            </a:r>
            <a:r>
              <a:rPr lang="en-US" altLang="zh-CN" sz="2800">
                <a:solidFill>
                  <a:schemeClr val="tx1"/>
                </a:solidFill>
                <a:ea typeface="宋体" panose="02010600030101010101" pitchFamily="2" charset="-122"/>
              </a:rPr>
              <a:t>Professor</a:t>
            </a:r>
          </a:p>
          <a:p>
            <a:pPr marL="574675" indent="-574675">
              <a:lnSpc>
                <a:spcPct val="90000"/>
              </a:lnSpc>
              <a:buFontTx/>
              <a:buNone/>
              <a:tabLst>
                <a:tab pos="627063" algn="l"/>
              </a:tabLst>
            </a:pPr>
            <a:endParaRPr lang="zh-CN" altLang="en-US" sz="2800">
              <a:solidFill>
                <a:schemeClr val="tx1"/>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2802" name="Rectangle 2"/>
          <p:cNvSpPr>
            <a:spLocks noGrp="1" noChangeArrowheads="1"/>
          </p:cNvSpPr>
          <p:nvPr>
            <p:ph type="body" idx="1"/>
          </p:nvPr>
        </p:nvSpPr>
        <p:spPr>
          <a:xfrm>
            <a:off x="685800" y="476250"/>
            <a:ext cx="7772400" cy="5619750"/>
          </a:xfrm>
        </p:spPr>
        <p:txBody>
          <a:bodyPr/>
          <a:lstStyle/>
          <a:p>
            <a:pPr>
              <a:buFontTx/>
              <a:buNone/>
            </a:pPr>
            <a:endParaRPr lang="zh-CN" altLang="en-US">
              <a:ea typeface="宋体" panose="02010600030101010101" pitchFamily="2" charset="-122"/>
            </a:endParaRPr>
          </a:p>
          <a:p>
            <a:pPr>
              <a:buFontTx/>
              <a:buNone/>
            </a:pPr>
            <a:endParaRPr lang="zh-CN" altLang="en-US">
              <a:ea typeface="宋体" panose="02010600030101010101" pitchFamily="2" charset="-122"/>
            </a:endParaRPr>
          </a:p>
        </p:txBody>
      </p:sp>
      <p:sp>
        <p:nvSpPr>
          <p:cNvPr id="332803" name="Oval 3"/>
          <p:cNvSpPr>
            <a:spLocks noChangeArrowheads="1"/>
          </p:cNvSpPr>
          <p:nvPr/>
        </p:nvSpPr>
        <p:spPr bwMode="auto">
          <a:xfrm>
            <a:off x="812800" y="1052513"/>
            <a:ext cx="331788" cy="287337"/>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4" name="Line 4"/>
          <p:cNvSpPr>
            <a:spLocks noChangeShapeType="1"/>
          </p:cNvSpPr>
          <p:nvPr/>
        </p:nvSpPr>
        <p:spPr bwMode="auto">
          <a:xfrm>
            <a:off x="684213" y="1485900"/>
            <a:ext cx="5032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5" name="Line 5"/>
          <p:cNvSpPr>
            <a:spLocks noChangeShapeType="1"/>
          </p:cNvSpPr>
          <p:nvPr/>
        </p:nvSpPr>
        <p:spPr bwMode="auto">
          <a:xfrm>
            <a:off x="971550" y="1341438"/>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6" name="Line 6"/>
          <p:cNvSpPr>
            <a:spLocks noChangeShapeType="1"/>
          </p:cNvSpPr>
          <p:nvPr/>
        </p:nvSpPr>
        <p:spPr bwMode="auto">
          <a:xfrm flipH="1">
            <a:off x="755650" y="1701800"/>
            <a:ext cx="21590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7" name="Line 7"/>
          <p:cNvSpPr>
            <a:spLocks noChangeShapeType="1"/>
          </p:cNvSpPr>
          <p:nvPr/>
        </p:nvSpPr>
        <p:spPr bwMode="auto">
          <a:xfrm>
            <a:off x="971550" y="1701800"/>
            <a:ext cx="21590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8" name="Oval 8"/>
          <p:cNvSpPr>
            <a:spLocks noChangeArrowheads="1"/>
          </p:cNvSpPr>
          <p:nvPr/>
        </p:nvSpPr>
        <p:spPr bwMode="auto">
          <a:xfrm>
            <a:off x="2051050" y="404813"/>
            <a:ext cx="1944688" cy="2519362"/>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9" name="Oval 9"/>
          <p:cNvSpPr>
            <a:spLocks noChangeArrowheads="1"/>
          </p:cNvSpPr>
          <p:nvPr/>
        </p:nvSpPr>
        <p:spPr bwMode="auto">
          <a:xfrm>
            <a:off x="2268538" y="981075"/>
            <a:ext cx="1439862" cy="649288"/>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0" name="Oval 10"/>
          <p:cNvSpPr>
            <a:spLocks noChangeArrowheads="1"/>
          </p:cNvSpPr>
          <p:nvPr/>
        </p:nvSpPr>
        <p:spPr bwMode="auto">
          <a:xfrm>
            <a:off x="2339975" y="1773238"/>
            <a:ext cx="1439863" cy="64770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1" name="Text Box 11"/>
          <p:cNvSpPr txBox="1">
            <a:spLocks noChangeArrowheads="1"/>
          </p:cNvSpPr>
          <p:nvPr/>
        </p:nvSpPr>
        <p:spPr bwMode="auto">
          <a:xfrm>
            <a:off x="2484438" y="5492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latin typeface="Times New Roman" panose="02020603050405020304" pitchFamily="18" charset="0"/>
                <a:ea typeface="宋体" panose="02010600030101010101" pitchFamily="2" charset="-122"/>
              </a:rPr>
              <a:t>用例图</a:t>
            </a:r>
          </a:p>
        </p:txBody>
      </p:sp>
      <p:sp>
        <p:nvSpPr>
          <p:cNvPr id="332812" name="Text Box 12"/>
          <p:cNvSpPr txBox="1">
            <a:spLocks noChangeArrowheads="1"/>
          </p:cNvSpPr>
          <p:nvPr/>
        </p:nvSpPr>
        <p:spPr bwMode="auto">
          <a:xfrm>
            <a:off x="2268538" y="1052513"/>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effectLst>
                  <a:outerShdw blurRad="38100" dist="38100" dir="2700000" algn="tl">
                    <a:srgbClr val="C0C0C0"/>
                  </a:outerShdw>
                </a:effectLst>
                <a:latin typeface="Times New Roman" panose="02020603050405020304" pitchFamily="18" charset="0"/>
                <a:ea typeface="宋体" panose="02010600030101010101" pitchFamily="2" charset="-122"/>
              </a:rPr>
              <a:t>输入新客户</a:t>
            </a:r>
          </a:p>
        </p:txBody>
      </p:sp>
      <p:sp>
        <p:nvSpPr>
          <p:cNvPr id="332813" name="Text Box 13"/>
          <p:cNvSpPr txBox="1">
            <a:spLocks noChangeArrowheads="1"/>
          </p:cNvSpPr>
          <p:nvPr/>
        </p:nvSpPr>
        <p:spPr bwMode="auto">
          <a:xfrm>
            <a:off x="2268538" y="1844675"/>
            <a:ext cx="158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effectLst>
                  <a:outerShdw blurRad="38100" dist="38100" dir="2700000" algn="tl">
                    <a:srgbClr val="C0C0C0"/>
                  </a:outerShdw>
                </a:effectLst>
                <a:latin typeface="Times New Roman" panose="02020603050405020304" pitchFamily="18" charset="0"/>
                <a:ea typeface="宋体" panose="02010600030101010101" pitchFamily="2" charset="-122"/>
              </a:rPr>
              <a:t>创建新订单</a:t>
            </a:r>
          </a:p>
        </p:txBody>
      </p:sp>
      <p:sp>
        <p:nvSpPr>
          <p:cNvPr id="332814" name="Rectangle 14"/>
          <p:cNvSpPr>
            <a:spLocks noChangeArrowheads="1"/>
          </p:cNvSpPr>
          <p:nvPr/>
        </p:nvSpPr>
        <p:spPr bwMode="auto">
          <a:xfrm>
            <a:off x="4859338" y="908050"/>
            <a:ext cx="1296987" cy="1008063"/>
          </a:xfrm>
          <a:prstGeom prst="rect">
            <a:avLst/>
          </a:prstGeom>
          <a:solidFill>
            <a:srgbClr val="FF99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5" name="Line 15"/>
          <p:cNvSpPr>
            <a:spLocks noChangeShapeType="1"/>
          </p:cNvSpPr>
          <p:nvPr/>
        </p:nvSpPr>
        <p:spPr bwMode="auto">
          <a:xfrm>
            <a:off x="4859338" y="1268413"/>
            <a:ext cx="1296987"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6" name="Line 16"/>
          <p:cNvSpPr>
            <a:spLocks noChangeShapeType="1"/>
          </p:cNvSpPr>
          <p:nvPr/>
        </p:nvSpPr>
        <p:spPr bwMode="auto">
          <a:xfrm>
            <a:off x="4859338" y="1628775"/>
            <a:ext cx="1296987"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7" name="Text Box 17"/>
          <p:cNvSpPr txBox="1">
            <a:spLocks noChangeArrowheads="1"/>
          </p:cNvSpPr>
          <p:nvPr/>
        </p:nvSpPr>
        <p:spPr bwMode="auto">
          <a:xfrm>
            <a:off x="5003800" y="908050"/>
            <a:ext cx="79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rPr>
              <a:t>订单</a:t>
            </a:r>
          </a:p>
        </p:txBody>
      </p:sp>
      <p:sp>
        <p:nvSpPr>
          <p:cNvPr id="332818" name="Rectangle 18"/>
          <p:cNvSpPr>
            <a:spLocks noChangeArrowheads="1"/>
          </p:cNvSpPr>
          <p:nvPr/>
        </p:nvSpPr>
        <p:spPr bwMode="auto">
          <a:xfrm>
            <a:off x="6877050" y="549275"/>
            <a:ext cx="1296988" cy="1008063"/>
          </a:xfrm>
          <a:prstGeom prst="rect">
            <a:avLst/>
          </a:prstGeom>
          <a:solidFill>
            <a:srgbClr val="FF99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9" name="Line 19"/>
          <p:cNvSpPr>
            <a:spLocks noChangeShapeType="1"/>
          </p:cNvSpPr>
          <p:nvPr/>
        </p:nvSpPr>
        <p:spPr bwMode="auto">
          <a:xfrm>
            <a:off x="6877050" y="909638"/>
            <a:ext cx="129698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0" name="Line 20"/>
          <p:cNvSpPr>
            <a:spLocks noChangeShapeType="1"/>
          </p:cNvSpPr>
          <p:nvPr/>
        </p:nvSpPr>
        <p:spPr bwMode="auto">
          <a:xfrm>
            <a:off x="6877050" y="1270000"/>
            <a:ext cx="129698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1" name="Text Box 21"/>
          <p:cNvSpPr txBox="1">
            <a:spLocks noChangeArrowheads="1"/>
          </p:cNvSpPr>
          <p:nvPr/>
        </p:nvSpPr>
        <p:spPr bwMode="auto">
          <a:xfrm>
            <a:off x="7021513" y="549275"/>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rPr>
              <a:t>运货</a:t>
            </a:r>
          </a:p>
        </p:txBody>
      </p:sp>
      <p:sp>
        <p:nvSpPr>
          <p:cNvPr id="332822" name="Rectangle 22"/>
          <p:cNvSpPr>
            <a:spLocks noChangeArrowheads="1"/>
          </p:cNvSpPr>
          <p:nvPr/>
        </p:nvSpPr>
        <p:spPr bwMode="auto">
          <a:xfrm>
            <a:off x="6877050" y="2060575"/>
            <a:ext cx="1296988" cy="1008063"/>
          </a:xfrm>
          <a:prstGeom prst="rect">
            <a:avLst/>
          </a:prstGeom>
          <a:solidFill>
            <a:srgbClr val="FF99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3" name="Line 23"/>
          <p:cNvSpPr>
            <a:spLocks noChangeShapeType="1"/>
          </p:cNvSpPr>
          <p:nvPr/>
        </p:nvSpPr>
        <p:spPr bwMode="auto">
          <a:xfrm>
            <a:off x="6877050" y="2420938"/>
            <a:ext cx="129698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4" name="Line 24"/>
          <p:cNvSpPr>
            <a:spLocks noChangeShapeType="1"/>
          </p:cNvSpPr>
          <p:nvPr/>
        </p:nvSpPr>
        <p:spPr bwMode="auto">
          <a:xfrm>
            <a:off x="6877050" y="2781300"/>
            <a:ext cx="1296988"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5" name="Text Box 25"/>
          <p:cNvSpPr txBox="1">
            <a:spLocks noChangeArrowheads="1"/>
          </p:cNvSpPr>
          <p:nvPr/>
        </p:nvSpPr>
        <p:spPr bwMode="auto">
          <a:xfrm>
            <a:off x="7021513" y="2060575"/>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rPr>
              <a:t>客户</a:t>
            </a:r>
          </a:p>
        </p:txBody>
      </p:sp>
      <p:sp>
        <p:nvSpPr>
          <p:cNvPr id="332826" name="Line 26"/>
          <p:cNvSpPr>
            <a:spLocks noChangeShapeType="1"/>
          </p:cNvSpPr>
          <p:nvPr/>
        </p:nvSpPr>
        <p:spPr bwMode="auto">
          <a:xfrm flipV="1">
            <a:off x="6156325" y="981075"/>
            <a:ext cx="720725"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7" name="Line 27"/>
          <p:cNvSpPr>
            <a:spLocks noChangeShapeType="1"/>
          </p:cNvSpPr>
          <p:nvPr/>
        </p:nvSpPr>
        <p:spPr bwMode="auto">
          <a:xfrm>
            <a:off x="6156325" y="1484313"/>
            <a:ext cx="720725"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28" name="AutoShape 28"/>
          <p:cNvSpPr>
            <a:spLocks noChangeArrowheads="1"/>
          </p:cNvSpPr>
          <p:nvPr/>
        </p:nvSpPr>
        <p:spPr bwMode="auto">
          <a:xfrm>
            <a:off x="2916238" y="2924175"/>
            <a:ext cx="3960812" cy="1873250"/>
          </a:xfrm>
          <a:prstGeom prst="wedgeEllipseCallout">
            <a:avLst>
              <a:gd name="adj1" fmla="val -43148"/>
              <a:gd name="adj2" fmla="val -77032"/>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zh-CN" altLang="en-US" sz="2400">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32829" name="Rectangle 29"/>
          <p:cNvSpPr>
            <a:spLocks noChangeArrowheads="1"/>
          </p:cNvSpPr>
          <p:nvPr/>
        </p:nvSpPr>
        <p:spPr bwMode="auto">
          <a:xfrm>
            <a:off x="3635375" y="3571875"/>
            <a:ext cx="1008063" cy="5048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30" name="Text Box 30"/>
          <p:cNvSpPr txBox="1">
            <a:spLocks noChangeArrowheads="1"/>
          </p:cNvSpPr>
          <p:nvPr/>
        </p:nvSpPr>
        <p:spPr bwMode="auto">
          <a:xfrm>
            <a:off x="3708400" y="3571875"/>
            <a:ext cx="863600"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u="sng">
                <a:effectLst>
                  <a:outerShdw blurRad="38100" dist="38100" dir="2700000" algn="tl">
                    <a:srgbClr val="C0C0C0"/>
                  </a:outerShdw>
                </a:effectLst>
                <a:latin typeface="Times New Roman" panose="02020603050405020304" pitchFamily="18" charset="0"/>
                <a:ea typeface="宋体" panose="02010600030101010101" pitchFamily="2" charset="-122"/>
              </a:rPr>
              <a:t>订单</a:t>
            </a:r>
          </a:p>
        </p:txBody>
      </p:sp>
      <p:sp>
        <p:nvSpPr>
          <p:cNvPr id="332831" name="Rectangle 31"/>
          <p:cNvSpPr>
            <a:spLocks noChangeArrowheads="1"/>
          </p:cNvSpPr>
          <p:nvPr/>
        </p:nvSpPr>
        <p:spPr bwMode="auto">
          <a:xfrm>
            <a:off x="5075238" y="3571875"/>
            <a:ext cx="1008062" cy="5048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32" name="Text Box 32"/>
          <p:cNvSpPr txBox="1">
            <a:spLocks noChangeArrowheads="1"/>
          </p:cNvSpPr>
          <p:nvPr/>
        </p:nvSpPr>
        <p:spPr bwMode="auto">
          <a:xfrm>
            <a:off x="5148263" y="3571875"/>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u="sng">
                <a:effectLst>
                  <a:outerShdw blurRad="38100" dist="38100" dir="2700000" algn="tl">
                    <a:srgbClr val="C0C0C0"/>
                  </a:outerShdw>
                </a:effectLst>
                <a:latin typeface="Times New Roman" panose="02020603050405020304" pitchFamily="18" charset="0"/>
                <a:ea typeface="宋体" panose="02010600030101010101" pitchFamily="2" charset="-122"/>
              </a:rPr>
              <a:t>客户</a:t>
            </a:r>
          </a:p>
        </p:txBody>
      </p:sp>
      <p:sp>
        <p:nvSpPr>
          <p:cNvPr id="332833" name="Text Box 33"/>
          <p:cNvSpPr txBox="1">
            <a:spLocks noChangeArrowheads="1"/>
          </p:cNvSpPr>
          <p:nvPr/>
        </p:nvSpPr>
        <p:spPr bwMode="auto">
          <a:xfrm>
            <a:off x="3419475" y="3068638"/>
            <a:ext cx="2736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a:latin typeface="Times New Roman" panose="02020603050405020304" pitchFamily="18" charset="0"/>
                <a:ea typeface="宋体" panose="02010600030101010101" pitchFamily="2" charset="-122"/>
              </a:rPr>
              <a:t>创建新订单的顺序图</a:t>
            </a:r>
          </a:p>
        </p:txBody>
      </p:sp>
      <p:sp>
        <p:nvSpPr>
          <p:cNvPr id="332834" name="Line 34"/>
          <p:cNvSpPr>
            <a:spLocks noChangeShapeType="1"/>
          </p:cNvSpPr>
          <p:nvPr/>
        </p:nvSpPr>
        <p:spPr bwMode="auto">
          <a:xfrm>
            <a:off x="4140200" y="4076700"/>
            <a:ext cx="0" cy="647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35" name="Line 35"/>
          <p:cNvSpPr>
            <a:spLocks noChangeShapeType="1"/>
          </p:cNvSpPr>
          <p:nvPr/>
        </p:nvSpPr>
        <p:spPr bwMode="auto">
          <a:xfrm>
            <a:off x="5580063" y="4076700"/>
            <a:ext cx="0" cy="6477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36" name="Line 36"/>
          <p:cNvSpPr>
            <a:spLocks noChangeShapeType="1"/>
          </p:cNvSpPr>
          <p:nvPr/>
        </p:nvSpPr>
        <p:spPr bwMode="auto">
          <a:xfrm>
            <a:off x="4140200" y="4508500"/>
            <a:ext cx="14398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37" name="Text Box 37"/>
          <p:cNvSpPr txBox="1">
            <a:spLocks noChangeArrowheads="1"/>
          </p:cNvSpPr>
          <p:nvPr/>
        </p:nvSpPr>
        <p:spPr bwMode="auto">
          <a:xfrm>
            <a:off x="4284663" y="4149725"/>
            <a:ext cx="1223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effectLst>
                  <a:outerShdw blurRad="38100" dist="38100" dir="2700000" algn="tl">
                    <a:srgbClr val="C0C0C0"/>
                  </a:outerShdw>
                </a:effectLst>
                <a:latin typeface="Times New Roman" panose="02020603050405020304" pitchFamily="18" charset="0"/>
                <a:ea typeface="宋体" panose="02010600030101010101" pitchFamily="2" charset="-122"/>
              </a:rPr>
              <a:t>核实客户</a:t>
            </a:r>
          </a:p>
        </p:txBody>
      </p:sp>
      <p:sp>
        <p:nvSpPr>
          <p:cNvPr id="332838" name="Line 38"/>
          <p:cNvSpPr>
            <a:spLocks noChangeShapeType="1"/>
          </p:cNvSpPr>
          <p:nvPr/>
        </p:nvSpPr>
        <p:spPr bwMode="auto">
          <a:xfrm flipH="1">
            <a:off x="3995738" y="1916113"/>
            <a:ext cx="1081087" cy="165735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39" name="Line 39"/>
          <p:cNvSpPr>
            <a:spLocks noChangeShapeType="1"/>
          </p:cNvSpPr>
          <p:nvPr/>
        </p:nvSpPr>
        <p:spPr bwMode="auto">
          <a:xfrm flipH="1">
            <a:off x="6084888" y="3068638"/>
            <a:ext cx="1223962" cy="504825"/>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40" name="AutoShape 40"/>
          <p:cNvSpPr>
            <a:spLocks noChangeArrowheads="1"/>
          </p:cNvSpPr>
          <p:nvPr/>
        </p:nvSpPr>
        <p:spPr bwMode="auto">
          <a:xfrm>
            <a:off x="323850" y="5157788"/>
            <a:ext cx="4679950" cy="1366837"/>
          </a:xfrm>
          <a:prstGeom prst="wedgeRectCallout">
            <a:avLst>
              <a:gd name="adj1" fmla="val 26185"/>
              <a:gd name="adj2" fmla="val -129676"/>
            </a:avLst>
          </a:prstGeom>
          <a:noFill/>
          <a:ln w="9525" algn="ctr">
            <a:solidFill>
              <a:schemeClr val="tx1"/>
            </a:solidFill>
            <a:miter lim="800000"/>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zh-CN" altLang="en-US" sz="2400">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32841" name="Oval 41"/>
          <p:cNvSpPr>
            <a:spLocks noChangeArrowheads="1"/>
          </p:cNvSpPr>
          <p:nvPr/>
        </p:nvSpPr>
        <p:spPr bwMode="auto">
          <a:xfrm>
            <a:off x="539750" y="5589588"/>
            <a:ext cx="215900" cy="215900"/>
          </a:xfrm>
          <a:prstGeom prst="ellipse">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42" name="AutoShape 42"/>
          <p:cNvSpPr>
            <a:spLocks noChangeArrowheads="1"/>
          </p:cNvSpPr>
          <p:nvPr/>
        </p:nvSpPr>
        <p:spPr bwMode="auto">
          <a:xfrm>
            <a:off x="1116013" y="5373688"/>
            <a:ext cx="1944687" cy="576262"/>
          </a:xfrm>
          <a:prstGeom prst="flowChartAlternateProcess">
            <a:avLst/>
          </a:prstGeom>
          <a:solidFill>
            <a:srgbClr val="66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43" name="AutoShape 43"/>
          <p:cNvSpPr>
            <a:spLocks noChangeArrowheads="1"/>
          </p:cNvSpPr>
          <p:nvPr/>
        </p:nvSpPr>
        <p:spPr bwMode="auto">
          <a:xfrm>
            <a:off x="3419475" y="5373688"/>
            <a:ext cx="1296988" cy="576262"/>
          </a:xfrm>
          <a:prstGeom prst="roundRect">
            <a:avLst>
              <a:gd name="adj" fmla="val 16667"/>
            </a:avLst>
          </a:prstGeom>
          <a:solidFill>
            <a:srgbClr val="66FF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44" name="Text Box 44"/>
          <p:cNvSpPr txBox="1">
            <a:spLocks noChangeArrowheads="1"/>
          </p:cNvSpPr>
          <p:nvPr/>
        </p:nvSpPr>
        <p:spPr bwMode="auto">
          <a:xfrm>
            <a:off x="1042988" y="5445125"/>
            <a:ext cx="2089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rPr>
              <a:t>准备输入的项目</a:t>
            </a:r>
          </a:p>
        </p:txBody>
      </p:sp>
      <p:sp>
        <p:nvSpPr>
          <p:cNvPr id="332845" name="Text Box 45"/>
          <p:cNvSpPr txBox="1">
            <a:spLocks noChangeArrowheads="1"/>
          </p:cNvSpPr>
          <p:nvPr/>
        </p:nvSpPr>
        <p:spPr bwMode="auto">
          <a:xfrm>
            <a:off x="3276600" y="5445125"/>
            <a:ext cx="158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solidFill>
                  <a:schemeClr val="bg2"/>
                </a:solidFill>
                <a:effectLst>
                  <a:outerShdw blurRad="38100" dist="38100" dir="2700000" algn="tl">
                    <a:srgbClr val="C0C0C0"/>
                  </a:outerShdw>
                </a:effectLst>
                <a:latin typeface="Times New Roman" panose="02020603050405020304" pitchFamily="18" charset="0"/>
                <a:ea typeface="宋体" panose="02010600030101010101" pitchFamily="2" charset="-122"/>
              </a:rPr>
              <a:t>准备发运</a:t>
            </a:r>
          </a:p>
        </p:txBody>
      </p:sp>
      <p:sp>
        <p:nvSpPr>
          <p:cNvPr id="332846" name="Line 46"/>
          <p:cNvSpPr>
            <a:spLocks noChangeShapeType="1"/>
          </p:cNvSpPr>
          <p:nvPr/>
        </p:nvSpPr>
        <p:spPr bwMode="auto">
          <a:xfrm>
            <a:off x="755650" y="5661025"/>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47" name="Line 47"/>
          <p:cNvSpPr>
            <a:spLocks noChangeShapeType="1"/>
          </p:cNvSpPr>
          <p:nvPr/>
        </p:nvSpPr>
        <p:spPr bwMode="auto">
          <a:xfrm>
            <a:off x="3059113" y="5661025"/>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48" name="Text Box 48"/>
          <p:cNvSpPr txBox="1">
            <a:spLocks noChangeArrowheads="1"/>
          </p:cNvSpPr>
          <p:nvPr/>
        </p:nvSpPr>
        <p:spPr bwMode="auto">
          <a:xfrm>
            <a:off x="827088" y="6092825"/>
            <a:ext cx="3744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b="1">
                <a:latin typeface="Times New Roman" panose="02020603050405020304" pitchFamily="18" charset="0"/>
                <a:ea typeface="宋体" panose="02010600030101010101" pitchFamily="2" charset="-122"/>
              </a:rPr>
              <a:t>订单类的状态图</a:t>
            </a:r>
          </a:p>
        </p:txBody>
      </p:sp>
      <p:sp>
        <p:nvSpPr>
          <p:cNvPr id="332849" name="Line 49"/>
          <p:cNvSpPr>
            <a:spLocks noChangeShapeType="1"/>
          </p:cNvSpPr>
          <p:nvPr/>
        </p:nvSpPr>
        <p:spPr bwMode="auto">
          <a:xfrm flipV="1">
            <a:off x="1258888" y="1341438"/>
            <a:ext cx="100965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50" name="Line 50"/>
          <p:cNvSpPr>
            <a:spLocks noChangeShapeType="1"/>
          </p:cNvSpPr>
          <p:nvPr/>
        </p:nvSpPr>
        <p:spPr bwMode="auto">
          <a:xfrm>
            <a:off x="1258888" y="1484313"/>
            <a:ext cx="1081087"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51" name="Text Box 51"/>
          <p:cNvSpPr txBox="1">
            <a:spLocks noChangeArrowheads="1"/>
          </p:cNvSpPr>
          <p:nvPr/>
        </p:nvSpPr>
        <p:spPr bwMode="auto">
          <a:xfrm>
            <a:off x="5076825" y="5589588"/>
            <a:ext cx="36718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1">
                <a:latin typeface="Times New Roman" panose="02020603050405020304" pitchFamily="18" charset="0"/>
                <a:ea typeface="宋体" panose="02010600030101010101" pitchFamily="2" charset="-122"/>
              </a:rPr>
              <a:t>几种视图之间的关系</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BF8863B-F40E-4B66-9A16-D87AA2E0148E}" type="slidenum">
              <a:rPr lang="en-US" altLang="zh-CN"/>
              <a:pPr/>
              <a:t>30</a:t>
            </a:fld>
            <a:endParaRPr lang="en-US" altLang="zh-CN"/>
          </a:p>
        </p:txBody>
      </p:sp>
      <p:sp>
        <p:nvSpPr>
          <p:cNvPr id="549890" name="Rectangle 2"/>
          <p:cNvSpPr>
            <a:spLocks noGrp="1" noChangeArrowheads="1"/>
          </p:cNvSpPr>
          <p:nvPr>
            <p:ph type="title"/>
          </p:nvPr>
        </p:nvSpPr>
        <p:spPr/>
        <p:txBody>
          <a:bodyPr/>
          <a:lstStyle/>
          <a:p>
            <a:r>
              <a:rPr lang="zh-CN" altLang="en-US">
                <a:ea typeface="宋体" panose="02010600030101010101" pitchFamily="2" charset="-122"/>
              </a:rPr>
              <a:t>案例：</a:t>
            </a:r>
            <a:r>
              <a:rPr lang="zh-CN" altLang="en-US" sz="2900">
                <a:ea typeface="宋体" panose="02010600030101010101" pitchFamily="2" charset="-122"/>
              </a:rPr>
              <a:t>库存管理系统</a:t>
            </a:r>
          </a:p>
        </p:txBody>
      </p:sp>
      <p:sp>
        <p:nvSpPr>
          <p:cNvPr id="549891" name="Rectangle 3"/>
          <p:cNvSpPr>
            <a:spLocks noGrp="1" noChangeArrowheads="1"/>
          </p:cNvSpPr>
          <p:nvPr>
            <p:ph type="body" idx="1"/>
          </p:nvPr>
        </p:nvSpPr>
        <p:spPr>
          <a:xfrm>
            <a:off x="304800" y="1828800"/>
            <a:ext cx="8915400" cy="4724400"/>
          </a:xfrm>
        </p:spPr>
        <p:txBody>
          <a:bodyPr/>
          <a:lstStyle/>
          <a:p>
            <a:pPr lvl="1">
              <a:buFont typeface="Wingdings" panose="05000000000000000000" pitchFamily="2" charset="2"/>
              <a:buNone/>
            </a:pPr>
            <a:r>
              <a:rPr lang="zh-CN" altLang="en-US" sz="3200">
                <a:latin typeface="宋体" panose="02010600030101010101" pitchFamily="2" charset="-122"/>
                <a:ea typeface="宋体" panose="02010600030101010101" pitchFamily="2" charset="-122"/>
              </a:rPr>
              <a:t>      某汽车制造厂需要一套库存管理系统，该系统实现的业务：生产工人根据生产计划领取物料，库存操作员根据生产系统的派单准备，交付给领料工人，余料即时归还库房。库房管理人员定期盘点库存，通知供应商供货，对长期积存的货物，提交退货申请给退料员。</a:t>
            </a:r>
          </a:p>
          <a:p>
            <a:endParaRPr lang="zh-CN" altLang="en-US">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8CD6E73F-812B-49B2-AFFC-BEE7B5D743D0}" type="slidenum">
              <a:rPr lang="en-US" altLang="zh-CN"/>
              <a:pPr/>
              <a:t>31</a:t>
            </a:fld>
            <a:endParaRPr lang="en-US" altLang="zh-CN"/>
          </a:p>
        </p:txBody>
      </p:sp>
      <p:sp>
        <p:nvSpPr>
          <p:cNvPr id="551938" name="Rectangle 2"/>
          <p:cNvSpPr>
            <a:spLocks noGrp="1" noChangeArrowheads="1"/>
          </p:cNvSpPr>
          <p:nvPr>
            <p:ph type="title"/>
          </p:nvPr>
        </p:nvSpPr>
        <p:spPr/>
        <p:txBody>
          <a:bodyPr/>
          <a:lstStyle/>
          <a:p>
            <a:r>
              <a:rPr lang="zh-CN" altLang="en-US">
                <a:ea typeface="宋体" panose="02010600030101010101" pitchFamily="2" charset="-122"/>
              </a:rPr>
              <a:t>识别思路：</a:t>
            </a:r>
          </a:p>
        </p:txBody>
      </p:sp>
      <p:sp>
        <p:nvSpPr>
          <p:cNvPr id="551939" name="Rectangle 3"/>
          <p:cNvSpPr>
            <a:spLocks noGrp="1" noChangeArrowheads="1"/>
          </p:cNvSpPr>
          <p:nvPr>
            <p:ph type="body" idx="1"/>
          </p:nvPr>
        </p:nvSpPr>
        <p:spPr/>
        <p:txBody>
          <a:bodyPr/>
          <a:lstStyle/>
          <a:p>
            <a:pPr>
              <a:lnSpc>
                <a:spcPct val="80000"/>
              </a:lnSpc>
            </a:pPr>
            <a:r>
              <a:rPr lang="zh-CN" altLang="en-US" sz="2400">
                <a:solidFill>
                  <a:srgbClr val="CC3300"/>
                </a:solidFill>
                <a:latin typeface="黑体" panose="02010609060101010101" pitchFamily="49" charset="-122"/>
                <a:ea typeface="黑体" panose="02010609060101010101" pitchFamily="49" charset="-122"/>
              </a:rPr>
              <a:t>谁使用该系统</a:t>
            </a:r>
            <a:endParaRPr lang="zh-CN" altLang="en-US" sz="2400">
              <a:latin typeface="黑体" panose="02010609060101010101" pitchFamily="49" charset="-122"/>
              <a:ea typeface="黑体" panose="02010609060101010101" pitchFamily="49" charset="-122"/>
            </a:endParaRPr>
          </a:p>
          <a:p>
            <a:pPr>
              <a:lnSpc>
                <a:spcPct val="80000"/>
              </a:lnSpc>
            </a:pPr>
            <a:r>
              <a:rPr lang="zh-CN" altLang="en-US" sz="2400">
                <a:solidFill>
                  <a:srgbClr val="CC3300"/>
                </a:solidFill>
                <a:latin typeface="黑体" panose="02010609060101010101" pitchFamily="49" charset="-122"/>
                <a:ea typeface="黑体" panose="02010609060101010101" pitchFamily="49" charset="-122"/>
              </a:rPr>
              <a:t>谁改变系统的数据    </a:t>
            </a:r>
          </a:p>
          <a:p>
            <a:pPr>
              <a:lnSpc>
                <a:spcPct val="80000"/>
              </a:lnSpc>
            </a:pPr>
            <a:r>
              <a:rPr lang="zh-CN" altLang="en-US" sz="2400">
                <a:solidFill>
                  <a:srgbClr val="CC3300"/>
                </a:solidFill>
                <a:latin typeface="黑体" panose="02010609060101010101" pitchFamily="49" charset="-122"/>
                <a:ea typeface="黑体" panose="02010609060101010101" pitchFamily="49" charset="-122"/>
              </a:rPr>
              <a:t>谁从系统获取信息    </a:t>
            </a:r>
            <a:r>
              <a:rPr lang="zh-CN" altLang="en-US" sz="2400">
                <a:latin typeface="黑体" panose="02010609060101010101" pitchFamily="49" charset="-122"/>
                <a:ea typeface="黑体" panose="02010609060101010101" pitchFamily="49" charset="-122"/>
              </a:rPr>
              <a:t> </a:t>
            </a:r>
          </a:p>
          <a:p>
            <a:pPr>
              <a:lnSpc>
                <a:spcPct val="80000"/>
              </a:lnSpc>
            </a:pPr>
            <a:r>
              <a:rPr lang="zh-CN" altLang="en-US" sz="2400">
                <a:solidFill>
                  <a:srgbClr val="CC3300"/>
                </a:solidFill>
                <a:latin typeface="黑体" panose="02010609060101010101" pitchFamily="49" charset="-122"/>
                <a:ea typeface="黑体" panose="02010609060101010101" pitchFamily="49" charset="-122"/>
              </a:rPr>
              <a:t>谁需要系统的支持以完成日常工作任务</a:t>
            </a:r>
          </a:p>
          <a:p>
            <a:pPr>
              <a:lnSpc>
                <a:spcPct val="80000"/>
              </a:lnSpc>
              <a:buFontTx/>
              <a:buNone/>
            </a:pPr>
            <a:r>
              <a:rPr lang="zh-CN" altLang="en-US" sz="2400">
                <a:solidFill>
                  <a:srgbClr val="CC3300"/>
                </a:solidFill>
                <a:latin typeface="黑体" panose="02010609060101010101" pitchFamily="49" charset="-122"/>
                <a:ea typeface="黑体" panose="02010609060101010101" pitchFamily="49" charset="-122"/>
              </a:rPr>
              <a:t>  </a:t>
            </a:r>
          </a:p>
          <a:p>
            <a:pPr>
              <a:lnSpc>
                <a:spcPct val="80000"/>
              </a:lnSpc>
            </a:pPr>
            <a:r>
              <a:rPr lang="zh-CN" altLang="en-US" sz="2400">
                <a:solidFill>
                  <a:srgbClr val="CC3300"/>
                </a:solidFill>
                <a:latin typeface="黑体" panose="02010609060101010101" pitchFamily="49" charset="-122"/>
                <a:ea typeface="黑体" panose="02010609060101010101" pitchFamily="49" charset="-122"/>
              </a:rPr>
              <a:t>谁负责维护、管理并保持系统正常运行案</a:t>
            </a:r>
            <a:endParaRPr lang="zh-CN" altLang="en-US" sz="2400">
              <a:latin typeface="黑体" panose="02010609060101010101" pitchFamily="49" charset="-122"/>
              <a:ea typeface="黑体" panose="02010609060101010101" pitchFamily="49" charset="-122"/>
            </a:endParaRPr>
          </a:p>
          <a:p>
            <a:pPr>
              <a:lnSpc>
                <a:spcPct val="80000"/>
              </a:lnSpc>
            </a:pPr>
            <a:r>
              <a:rPr lang="zh-CN" altLang="en-US" sz="2400">
                <a:solidFill>
                  <a:srgbClr val="CC3300"/>
                </a:solidFill>
                <a:latin typeface="黑体" panose="02010609060101010101" pitchFamily="49" charset="-122"/>
                <a:ea typeface="黑体" panose="02010609060101010101" pitchFamily="49" charset="-122"/>
              </a:rPr>
              <a:t>系统需要和那些外部系统交互     </a:t>
            </a:r>
          </a:p>
          <a:p>
            <a:pPr>
              <a:lnSpc>
                <a:spcPct val="80000"/>
              </a:lnSpc>
            </a:pPr>
            <a:r>
              <a:rPr lang="zh-CN" altLang="en-US" sz="2400">
                <a:solidFill>
                  <a:srgbClr val="CC3300"/>
                </a:solidFill>
                <a:latin typeface="黑体" panose="02010609060101010101" pitchFamily="49" charset="-122"/>
                <a:ea typeface="黑体" panose="02010609060101010101" pitchFamily="49" charset="-122"/>
              </a:rPr>
              <a:t>谁对系统运行产生的结果感兴趣   </a:t>
            </a:r>
          </a:p>
          <a:p>
            <a:pPr>
              <a:lnSpc>
                <a:spcPct val="80000"/>
              </a:lnSpc>
            </a:pPr>
            <a:endParaRPr lang="zh-CN" altLang="en-US" sz="2400">
              <a:ea typeface="宋体" panose="02010600030101010101" pitchFamily="2" charset="-122"/>
            </a:endParaRPr>
          </a:p>
        </p:txBody>
      </p:sp>
      <p:sp>
        <p:nvSpPr>
          <p:cNvPr id="551940" name="Text Box 4"/>
          <p:cNvSpPr txBox="1">
            <a:spLocks noChangeArrowheads="1"/>
          </p:cNvSpPr>
          <p:nvPr/>
        </p:nvSpPr>
        <p:spPr bwMode="auto">
          <a:xfrm>
            <a:off x="5943600" y="1538288"/>
            <a:ext cx="2698750" cy="366712"/>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latin typeface="Tahoma" panose="020B0604030504040204" pitchFamily="34" charset="0"/>
                <a:ea typeface="黑体" panose="02010609060101010101" pitchFamily="49" charset="-122"/>
              </a:rPr>
              <a:t>库存操作员，库房管理员</a:t>
            </a:r>
          </a:p>
        </p:txBody>
      </p:sp>
      <p:sp>
        <p:nvSpPr>
          <p:cNvPr id="551941" name="Text Box 5"/>
          <p:cNvSpPr txBox="1">
            <a:spLocks noChangeArrowheads="1"/>
          </p:cNvSpPr>
          <p:nvPr/>
        </p:nvSpPr>
        <p:spPr bwMode="auto">
          <a:xfrm>
            <a:off x="6858000" y="1828800"/>
            <a:ext cx="1784350" cy="3667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latin typeface="Tahoma" panose="020B0604030504040204" pitchFamily="34" charset="0"/>
                <a:ea typeface="黑体" panose="02010609060101010101" pitchFamily="49" charset="-122"/>
              </a:rPr>
              <a:t>操作员，管理员</a:t>
            </a:r>
          </a:p>
        </p:txBody>
      </p:sp>
      <p:sp>
        <p:nvSpPr>
          <p:cNvPr id="551942" name="Text Box 6"/>
          <p:cNvSpPr txBox="1">
            <a:spLocks noChangeArrowheads="1"/>
          </p:cNvSpPr>
          <p:nvPr/>
        </p:nvSpPr>
        <p:spPr bwMode="auto">
          <a:xfrm>
            <a:off x="6858000" y="2209800"/>
            <a:ext cx="1784350" cy="3667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latin typeface="Tahoma" panose="020B0604030504040204" pitchFamily="34" charset="0"/>
                <a:ea typeface="黑体" panose="02010609060101010101" pitchFamily="49" charset="-122"/>
              </a:rPr>
              <a:t>操作员，管理员</a:t>
            </a:r>
          </a:p>
        </p:txBody>
      </p:sp>
      <p:sp>
        <p:nvSpPr>
          <p:cNvPr id="551943" name="Text Box 7"/>
          <p:cNvSpPr txBox="1">
            <a:spLocks noChangeArrowheads="1"/>
          </p:cNvSpPr>
          <p:nvPr/>
        </p:nvSpPr>
        <p:spPr bwMode="auto">
          <a:xfrm>
            <a:off x="4419600" y="3048000"/>
            <a:ext cx="4495800" cy="3111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Clr>
                <a:schemeClr val="folHlink"/>
              </a:buClr>
              <a:buSzPct val="60000"/>
              <a:buFont typeface="Wingdings" panose="05000000000000000000" pitchFamily="2" charset="2"/>
              <a:buNone/>
            </a:pPr>
            <a:r>
              <a:rPr lang="zh-CN" altLang="en-US" sz="1800">
                <a:latin typeface="Tahoma" panose="020B0604030504040204" pitchFamily="34" charset="0"/>
                <a:ea typeface="黑体" panose="02010609060101010101" pitchFamily="49" charset="-122"/>
              </a:rPr>
              <a:t>操作员</a:t>
            </a:r>
            <a:r>
              <a:rPr lang="en-US" altLang="zh-CN" sz="1800">
                <a:latin typeface="Tahoma" panose="020B0604030504040204" pitchFamily="34" charset="0"/>
                <a:ea typeface="黑体" panose="02010609060101010101" pitchFamily="49" charset="-122"/>
              </a:rPr>
              <a:t>,</a:t>
            </a:r>
            <a:r>
              <a:rPr lang="zh-CN" altLang="en-US" sz="1800">
                <a:latin typeface="Tahoma" panose="020B0604030504040204" pitchFamily="34" charset="0"/>
                <a:ea typeface="黑体" panose="02010609060101010101" pitchFamily="49" charset="-122"/>
              </a:rPr>
              <a:t>管理员</a:t>
            </a:r>
            <a:r>
              <a:rPr lang="en-US" altLang="zh-CN" sz="1800">
                <a:latin typeface="Tahoma" panose="020B0604030504040204" pitchFamily="34" charset="0"/>
                <a:ea typeface="黑体" panose="02010609060101010101" pitchFamily="49" charset="-122"/>
              </a:rPr>
              <a:t>,</a:t>
            </a:r>
            <a:r>
              <a:rPr lang="zh-CN" altLang="en-US" sz="1800">
                <a:latin typeface="Tahoma" panose="020B0604030504040204" pitchFamily="34" charset="0"/>
                <a:ea typeface="黑体" panose="02010609060101010101" pitchFamily="49" charset="-122"/>
              </a:rPr>
              <a:t>领料员</a:t>
            </a:r>
            <a:r>
              <a:rPr lang="en-US" altLang="zh-CN" sz="1800">
                <a:latin typeface="Tahoma" panose="020B0604030504040204" pitchFamily="34" charset="0"/>
                <a:ea typeface="黑体" panose="02010609060101010101" pitchFamily="49" charset="-122"/>
              </a:rPr>
              <a:t>,</a:t>
            </a:r>
            <a:r>
              <a:rPr lang="zh-CN" altLang="en-US" sz="1800">
                <a:latin typeface="Tahoma" panose="020B0604030504040204" pitchFamily="34" charset="0"/>
                <a:ea typeface="黑体" panose="02010609060101010101" pitchFamily="49" charset="-122"/>
              </a:rPr>
              <a:t> 供应商，退料员</a:t>
            </a:r>
          </a:p>
        </p:txBody>
      </p:sp>
      <p:sp>
        <p:nvSpPr>
          <p:cNvPr id="551944" name="Text Box 8"/>
          <p:cNvSpPr txBox="1">
            <a:spLocks noChangeArrowheads="1"/>
          </p:cNvSpPr>
          <p:nvPr/>
        </p:nvSpPr>
        <p:spPr bwMode="auto">
          <a:xfrm>
            <a:off x="7696200" y="3352800"/>
            <a:ext cx="990600" cy="3667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a:latin typeface="Tahoma" panose="020B0604030504040204" pitchFamily="34" charset="0"/>
                <a:ea typeface="黑体" panose="02010609060101010101" pitchFamily="49" charset="-122"/>
              </a:rPr>
              <a:t>管理员</a:t>
            </a:r>
          </a:p>
        </p:txBody>
      </p:sp>
      <p:sp>
        <p:nvSpPr>
          <p:cNvPr id="551945" name="Text Box 9"/>
          <p:cNvSpPr txBox="1">
            <a:spLocks noChangeArrowheads="1"/>
          </p:cNvSpPr>
          <p:nvPr/>
        </p:nvSpPr>
        <p:spPr bwMode="auto">
          <a:xfrm>
            <a:off x="6324600" y="3733800"/>
            <a:ext cx="2438400" cy="3111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Clr>
                <a:schemeClr val="folHlink"/>
              </a:buClr>
              <a:buSzPct val="60000"/>
              <a:buFont typeface="Wingdings" panose="05000000000000000000" pitchFamily="2" charset="2"/>
              <a:buNone/>
            </a:pPr>
            <a:r>
              <a:rPr lang="zh-CN" altLang="en-US" sz="1800">
                <a:latin typeface="Tahoma" panose="020B0604030504040204" pitchFamily="34" charset="0"/>
                <a:ea typeface="黑体" panose="02010609060101010101" pitchFamily="49" charset="-122"/>
              </a:rPr>
              <a:t>生产系统</a:t>
            </a:r>
            <a:r>
              <a:rPr lang="en-US" altLang="zh-CN" sz="1800">
                <a:latin typeface="Tahoma" panose="020B0604030504040204" pitchFamily="34" charset="0"/>
                <a:ea typeface="黑体" panose="02010609060101010101" pitchFamily="49" charset="-122"/>
              </a:rPr>
              <a:t>, </a:t>
            </a:r>
            <a:r>
              <a:rPr lang="zh-CN" altLang="en-US" sz="1800">
                <a:latin typeface="Tahoma" panose="020B0604030504040204" pitchFamily="34" charset="0"/>
                <a:ea typeface="黑体" panose="02010609060101010101" pitchFamily="49" charset="-122"/>
              </a:rPr>
              <a:t>供应商系统</a:t>
            </a:r>
            <a:endParaRPr lang="zh-CN" altLang="en-US" sz="1800" b="1">
              <a:latin typeface="Tahoma" panose="020B0604030504040204" pitchFamily="34" charset="0"/>
              <a:ea typeface="黑体" panose="02010609060101010101" pitchFamily="49" charset="-122"/>
            </a:endParaRPr>
          </a:p>
        </p:txBody>
      </p:sp>
      <p:sp>
        <p:nvSpPr>
          <p:cNvPr id="551946" name="Text Box 10"/>
          <p:cNvSpPr txBox="1">
            <a:spLocks noChangeArrowheads="1"/>
          </p:cNvSpPr>
          <p:nvPr/>
        </p:nvSpPr>
        <p:spPr bwMode="auto">
          <a:xfrm>
            <a:off x="5943600" y="4114800"/>
            <a:ext cx="3200400" cy="3111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Clr>
                <a:schemeClr val="folHlink"/>
              </a:buClr>
              <a:buSzPct val="60000"/>
              <a:buFont typeface="Wingdings" panose="05000000000000000000" pitchFamily="2" charset="2"/>
              <a:buNone/>
            </a:pPr>
            <a:r>
              <a:rPr lang="zh-CN" altLang="en-US" sz="1800">
                <a:latin typeface="Tahoma" panose="020B0604030504040204" pitchFamily="34" charset="0"/>
                <a:ea typeface="黑体" panose="02010609060101010101" pitchFamily="49" charset="-122"/>
              </a:rPr>
              <a:t>操作员</a:t>
            </a:r>
            <a:r>
              <a:rPr lang="en-US" altLang="zh-CN" sz="1800">
                <a:latin typeface="Tahoma" panose="020B0604030504040204" pitchFamily="34" charset="0"/>
                <a:ea typeface="黑体" panose="02010609060101010101" pitchFamily="49" charset="-122"/>
              </a:rPr>
              <a:t>,</a:t>
            </a:r>
            <a:r>
              <a:rPr lang="zh-CN" altLang="en-US" sz="1800">
                <a:latin typeface="Tahoma" panose="020B0604030504040204" pitchFamily="34" charset="0"/>
                <a:ea typeface="黑体" panose="02010609060101010101" pitchFamily="49" charset="-122"/>
              </a:rPr>
              <a:t>管理员</a:t>
            </a:r>
            <a:r>
              <a:rPr lang="en-US" altLang="zh-CN" sz="1800">
                <a:latin typeface="Tahoma" panose="020B0604030504040204" pitchFamily="34" charset="0"/>
                <a:ea typeface="黑体" panose="02010609060101010101" pitchFamily="49" charset="-122"/>
              </a:rPr>
              <a:t>,</a:t>
            </a:r>
            <a:r>
              <a:rPr lang="zh-CN" altLang="en-US" sz="1800">
                <a:latin typeface="Tahoma" panose="020B0604030504040204" pitchFamily="34" charset="0"/>
                <a:ea typeface="黑体" panose="02010609060101010101" pitchFamily="49" charset="-122"/>
              </a:rPr>
              <a:t>领料员</a:t>
            </a:r>
            <a:r>
              <a:rPr lang="en-US" altLang="zh-CN" sz="1800">
                <a:latin typeface="Tahoma" panose="020B0604030504040204" pitchFamily="34" charset="0"/>
                <a:ea typeface="黑体" panose="02010609060101010101" pitchFamily="49" charset="-122"/>
              </a:rPr>
              <a:t>,</a:t>
            </a:r>
            <a:r>
              <a:rPr lang="zh-CN" altLang="en-US" sz="1800">
                <a:latin typeface="Tahoma" panose="020B0604030504040204" pitchFamily="34" charset="0"/>
                <a:ea typeface="黑体" panose="02010609060101010101" pitchFamily="49" charset="-122"/>
              </a:rPr>
              <a:t>退料员</a:t>
            </a:r>
            <a:endParaRPr lang="zh-CN" altLang="en-US" sz="1800" b="1">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51940"/>
                                        </p:tgtEl>
                                        <p:attrNameLst>
                                          <p:attrName>style.visibility</p:attrName>
                                        </p:attrNameLst>
                                      </p:cBhvr>
                                      <p:to>
                                        <p:strVal val="visible"/>
                                      </p:to>
                                    </p:set>
                                    <p:animEffect transition="in" filter="slide(fromRight)">
                                      <p:cBhvr>
                                        <p:cTn id="7" dur="500"/>
                                        <p:tgtEl>
                                          <p:spTgt spid="551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551941"/>
                                        </p:tgtEl>
                                        <p:attrNameLst>
                                          <p:attrName>style.visibility</p:attrName>
                                        </p:attrNameLst>
                                      </p:cBhvr>
                                      <p:to>
                                        <p:strVal val="visible"/>
                                      </p:to>
                                    </p:set>
                                    <p:animEffect transition="in" filter="slide(fromRight)">
                                      <p:cBhvr>
                                        <p:cTn id="12" dur="500"/>
                                        <p:tgtEl>
                                          <p:spTgt spid="551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551942"/>
                                        </p:tgtEl>
                                        <p:attrNameLst>
                                          <p:attrName>style.visibility</p:attrName>
                                        </p:attrNameLst>
                                      </p:cBhvr>
                                      <p:to>
                                        <p:strVal val="visible"/>
                                      </p:to>
                                    </p:set>
                                    <p:animEffect transition="in" filter="slide(fromRight)">
                                      <p:cBhvr>
                                        <p:cTn id="17" dur="500"/>
                                        <p:tgtEl>
                                          <p:spTgt spid="5519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551943"/>
                                        </p:tgtEl>
                                        <p:attrNameLst>
                                          <p:attrName>style.visibility</p:attrName>
                                        </p:attrNameLst>
                                      </p:cBhvr>
                                      <p:to>
                                        <p:strVal val="visible"/>
                                      </p:to>
                                    </p:set>
                                    <p:animEffect transition="in" filter="slide(fromRight)">
                                      <p:cBhvr>
                                        <p:cTn id="22" dur="500"/>
                                        <p:tgtEl>
                                          <p:spTgt spid="5519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551944"/>
                                        </p:tgtEl>
                                        <p:attrNameLst>
                                          <p:attrName>style.visibility</p:attrName>
                                        </p:attrNameLst>
                                      </p:cBhvr>
                                      <p:to>
                                        <p:strVal val="visible"/>
                                      </p:to>
                                    </p:set>
                                    <p:animEffect transition="in" filter="slide(fromRight)">
                                      <p:cBhvr>
                                        <p:cTn id="27" dur="500"/>
                                        <p:tgtEl>
                                          <p:spTgt spid="55194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51945"/>
                                        </p:tgtEl>
                                        <p:attrNameLst>
                                          <p:attrName>style.visibility</p:attrName>
                                        </p:attrNameLst>
                                      </p:cBhvr>
                                      <p:to>
                                        <p:strVal val="visible"/>
                                      </p:to>
                                    </p:set>
                                    <p:animEffect transition="in" filter="slide(fromRight)">
                                      <p:cBhvr>
                                        <p:cTn id="32" dur="500"/>
                                        <p:tgtEl>
                                          <p:spTgt spid="5519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551946"/>
                                        </p:tgtEl>
                                        <p:attrNameLst>
                                          <p:attrName>style.visibility</p:attrName>
                                        </p:attrNameLst>
                                      </p:cBhvr>
                                      <p:to>
                                        <p:strVal val="visible"/>
                                      </p:to>
                                    </p:set>
                                    <p:animEffect transition="in" filter="slide(fromRight)">
                                      <p:cBhvr>
                                        <p:cTn id="37" dur="500"/>
                                        <p:tgtEl>
                                          <p:spTgt spid="551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0" grpId="0" animBg="1"/>
      <p:bldP spid="551941" grpId="0" animBg="1"/>
      <p:bldP spid="551942" grpId="0" animBg="1"/>
      <p:bldP spid="551943" grpId="0" animBg="1"/>
      <p:bldP spid="551944" grpId="0" animBg="1"/>
      <p:bldP spid="551945" grpId="0" animBg="1"/>
      <p:bldP spid="55194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E9BDEEF-B1C5-4811-80C8-389F94E6D756}" type="slidenum">
              <a:rPr lang="en-US" altLang="zh-CN"/>
              <a:pPr/>
              <a:t>32</a:t>
            </a:fld>
            <a:endParaRPr lang="en-US" altLang="zh-CN"/>
          </a:p>
        </p:txBody>
      </p:sp>
      <p:sp>
        <p:nvSpPr>
          <p:cNvPr id="592898" name="Rectangle 2"/>
          <p:cNvSpPr>
            <a:spLocks noGrp="1" noChangeArrowheads="1"/>
          </p:cNvSpPr>
          <p:nvPr>
            <p:ph type="title"/>
          </p:nvPr>
        </p:nvSpPr>
        <p:spPr/>
        <p:txBody>
          <a:bodyPr/>
          <a:lstStyle/>
          <a:p>
            <a:endParaRPr lang="zh-CN" altLang="en-US">
              <a:ea typeface="宋体" panose="02010600030101010101" pitchFamily="2" charset="-122"/>
            </a:endParaRPr>
          </a:p>
        </p:txBody>
      </p:sp>
      <p:pic>
        <p:nvPicPr>
          <p:cNvPr id="592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65532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479D3547-7C9E-4461-A04E-DB38D3B9697D}" type="slidenum">
              <a:rPr lang="en-US" altLang="zh-CN"/>
              <a:pPr/>
              <a:t>33</a:t>
            </a:fld>
            <a:endParaRPr lang="en-US" altLang="zh-CN"/>
          </a:p>
        </p:txBody>
      </p:sp>
      <p:sp>
        <p:nvSpPr>
          <p:cNvPr id="556034" name="Rectangle 2"/>
          <p:cNvSpPr>
            <a:spLocks noGrp="1" noChangeArrowheads="1"/>
          </p:cNvSpPr>
          <p:nvPr>
            <p:ph type="title"/>
          </p:nvPr>
        </p:nvSpPr>
        <p:spPr/>
        <p:txBody>
          <a:bodyPr/>
          <a:lstStyle/>
          <a:p>
            <a:r>
              <a:rPr lang="zh-CN" altLang="en-US">
                <a:ea typeface="宋体" panose="02010600030101010101" pitchFamily="2" charset="-122"/>
              </a:rPr>
              <a:t>案例：</a:t>
            </a:r>
            <a:r>
              <a:rPr lang="zh-CN" altLang="en-US" sz="2900">
                <a:ea typeface="宋体" panose="02010600030101010101" pitchFamily="2" charset="-122"/>
              </a:rPr>
              <a:t>航空售票系统</a:t>
            </a:r>
          </a:p>
        </p:txBody>
      </p:sp>
      <p:sp>
        <p:nvSpPr>
          <p:cNvPr id="556035" name="Rectangle 3"/>
          <p:cNvSpPr>
            <a:spLocks noGrp="1" noChangeArrowheads="1"/>
          </p:cNvSpPr>
          <p:nvPr>
            <p:ph type="body" idx="1"/>
          </p:nvPr>
        </p:nvSpPr>
        <p:spPr>
          <a:xfrm>
            <a:off x="1295400" y="1371600"/>
            <a:ext cx="7391400" cy="1676400"/>
          </a:xfrm>
        </p:spPr>
        <p:txBody>
          <a:bodyPr/>
          <a:lstStyle/>
          <a:p>
            <a:pPr>
              <a:lnSpc>
                <a:spcPct val="80000"/>
              </a:lnSpc>
              <a:buFontTx/>
              <a:buNone/>
            </a:pPr>
            <a:r>
              <a:rPr lang="zh-CN" altLang="en-US" sz="2800">
                <a:solidFill>
                  <a:schemeClr val="tx1"/>
                </a:solidFill>
                <a:ea typeface="宋体" panose="02010600030101010101" pitchFamily="2" charset="-122"/>
              </a:rPr>
              <a:t>需求：</a:t>
            </a:r>
          </a:p>
          <a:p>
            <a:pPr>
              <a:lnSpc>
                <a:spcPct val="80000"/>
              </a:lnSpc>
              <a:buFontTx/>
              <a:buNone/>
            </a:pPr>
            <a:r>
              <a:rPr lang="zh-CN" altLang="en-US" sz="2800">
                <a:solidFill>
                  <a:schemeClr val="tx1"/>
                </a:solidFill>
                <a:ea typeface="宋体" panose="02010600030101010101" pitchFamily="2" charset="-122"/>
              </a:rPr>
              <a:t>	建立一个航空公司的机票预定系统，让客户通过电话或网络买票、改变订票、取消订票、预定旅馆、租车等等。</a:t>
            </a:r>
          </a:p>
        </p:txBody>
      </p:sp>
      <p:pic>
        <p:nvPicPr>
          <p:cNvPr id="5560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71800"/>
            <a:ext cx="38100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604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572000"/>
            <a:ext cx="39243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604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495800"/>
            <a:ext cx="45434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604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076700"/>
            <a:ext cx="45529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6041"/>
                                        </p:tgtEl>
                                        <p:attrNameLst>
                                          <p:attrName>style.visibility</p:attrName>
                                        </p:attrNameLst>
                                      </p:cBhvr>
                                      <p:to>
                                        <p:strVal val="visible"/>
                                      </p:to>
                                    </p:set>
                                    <p:animEffect transition="in" filter="blinds(horizontal)">
                                      <p:cBhvr>
                                        <p:cTn id="7" dur="500"/>
                                        <p:tgtEl>
                                          <p:spTgt spid="5560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6044"/>
                                        </p:tgtEl>
                                        <p:attrNameLst>
                                          <p:attrName>style.visibility</p:attrName>
                                        </p:attrNameLst>
                                      </p:cBhvr>
                                      <p:to>
                                        <p:strVal val="visible"/>
                                      </p:to>
                                    </p:set>
                                    <p:animEffect transition="in" filter="blinds(horizontal)">
                                      <p:cBhvr>
                                        <p:cTn id="12" dur="500"/>
                                        <p:tgtEl>
                                          <p:spTgt spid="5560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6045"/>
                                        </p:tgtEl>
                                        <p:attrNameLst>
                                          <p:attrName>style.visibility</p:attrName>
                                        </p:attrNameLst>
                                      </p:cBhvr>
                                      <p:to>
                                        <p:strVal val="visible"/>
                                      </p:to>
                                    </p:set>
                                    <p:animEffect transition="in" filter="blinds(horizontal)">
                                      <p:cBhvr>
                                        <p:cTn id="17" dur="500"/>
                                        <p:tgtEl>
                                          <p:spTgt spid="556045"/>
                                        </p:tgtEl>
                                      </p:cBhvr>
                                    </p:animEffect>
                                  </p:childTnLst>
                                </p:cTn>
                              </p:par>
                              <p:par>
                                <p:cTn id="18" presetID="3" presetClass="exit" presetSubtype="10" fill="hold" nodeType="withEffect">
                                  <p:stCondLst>
                                    <p:cond delay="0"/>
                                  </p:stCondLst>
                                  <p:childTnLst>
                                    <p:animEffect transition="out" filter="blinds(horizontal)">
                                      <p:cBhvr>
                                        <p:cTn id="19" dur="500"/>
                                        <p:tgtEl>
                                          <p:spTgt spid="556044"/>
                                        </p:tgtEl>
                                      </p:cBhvr>
                                    </p:animEffect>
                                    <p:set>
                                      <p:cBhvr>
                                        <p:cTn id="20" dur="1" fill="hold">
                                          <p:stCondLst>
                                            <p:cond delay="499"/>
                                          </p:stCondLst>
                                        </p:cTn>
                                        <p:tgtEl>
                                          <p:spTgt spid="55604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56046"/>
                                        </p:tgtEl>
                                        <p:attrNameLst>
                                          <p:attrName>style.visibility</p:attrName>
                                        </p:attrNameLst>
                                      </p:cBhvr>
                                      <p:to>
                                        <p:strVal val="visible"/>
                                      </p:to>
                                    </p:set>
                                    <p:animEffect transition="in" filter="blinds(horizontal)">
                                      <p:cBhvr>
                                        <p:cTn id="25" dur="500"/>
                                        <p:tgtEl>
                                          <p:spTgt spid="556046"/>
                                        </p:tgtEl>
                                      </p:cBhvr>
                                    </p:animEffect>
                                  </p:childTnLst>
                                </p:cTn>
                              </p:par>
                              <p:par>
                                <p:cTn id="26" presetID="3" presetClass="exit" presetSubtype="10" fill="hold" nodeType="withEffect">
                                  <p:stCondLst>
                                    <p:cond delay="0"/>
                                  </p:stCondLst>
                                  <p:childTnLst>
                                    <p:animEffect transition="out" filter="blinds(horizontal)">
                                      <p:cBhvr>
                                        <p:cTn id="27" dur="500"/>
                                        <p:tgtEl>
                                          <p:spTgt spid="556045"/>
                                        </p:tgtEl>
                                      </p:cBhvr>
                                    </p:animEffect>
                                    <p:set>
                                      <p:cBhvr>
                                        <p:cTn id="28" dur="1" fill="hold">
                                          <p:stCondLst>
                                            <p:cond delay="499"/>
                                          </p:stCondLst>
                                        </p:cTn>
                                        <p:tgtEl>
                                          <p:spTgt spid="5560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0032738C-83B7-461F-900F-DF5B1882A287}" type="slidenum">
              <a:rPr lang="en-US" altLang="zh-CN"/>
              <a:pPr/>
              <a:t>34</a:t>
            </a:fld>
            <a:endParaRPr lang="en-US" altLang="zh-CN"/>
          </a:p>
        </p:txBody>
      </p:sp>
      <p:sp>
        <p:nvSpPr>
          <p:cNvPr id="929794" name="Rectangle 2"/>
          <p:cNvSpPr>
            <a:spLocks noGrp="1" noChangeArrowheads="1"/>
          </p:cNvSpPr>
          <p:nvPr>
            <p:ph type="title"/>
          </p:nvPr>
        </p:nvSpPr>
        <p:spPr/>
        <p:txBody>
          <a:bodyPr/>
          <a:lstStyle/>
          <a:p>
            <a:r>
              <a:rPr lang="zh-CN" altLang="en-US">
                <a:ea typeface="宋体" panose="02010600030101010101" pitchFamily="2" charset="-122"/>
              </a:rPr>
              <a:t>案例：</a:t>
            </a:r>
            <a:r>
              <a:rPr lang="zh-CN" altLang="en-US" sz="2900">
                <a:ea typeface="宋体" panose="02010600030101010101" pitchFamily="2" charset="-122"/>
              </a:rPr>
              <a:t>航空售票系统</a:t>
            </a:r>
          </a:p>
        </p:txBody>
      </p:sp>
      <p:sp>
        <p:nvSpPr>
          <p:cNvPr id="929795" name="Rectangle 3"/>
          <p:cNvSpPr>
            <a:spLocks noGrp="1" noChangeArrowheads="1"/>
          </p:cNvSpPr>
          <p:nvPr>
            <p:ph type="body" idx="1"/>
          </p:nvPr>
        </p:nvSpPr>
        <p:spPr>
          <a:xfrm>
            <a:off x="1295400" y="1371600"/>
            <a:ext cx="7391400" cy="1676400"/>
          </a:xfrm>
        </p:spPr>
        <p:txBody>
          <a:bodyPr/>
          <a:lstStyle/>
          <a:p>
            <a:pPr>
              <a:lnSpc>
                <a:spcPct val="80000"/>
              </a:lnSpc>
              <a:buFontTx/>
              <a:buNone/>
            </a:pPr>
            <a:r>
              <a:rPr lang="zh-CN" altLang="en-US" sz="2800">
                <a:solidFill>
                  <a:schemeClr val="tx1"/>
                </a:solidFill>
                <a:ea typeface="宋体" panose="02010600030101010101" pitchFamily="2" charset="-122"/>
              </a:rPr>
              <a:t>需求：</a:t>
            </a:r>
          </a:p>
          <a:p>
            <a:pPr>
              <a:lnSpc>
                <a:spcPct val="80000"/>
              </a:lnSpc>
              <a:buFontTx/>
              <a:buNone/>
            </a:pPr>
            <a:r>
              <a:rPr lang="zh-CN" altLang="en-US" sz="2800">
                <a:solidFill>
                  <a:schemeClr val="tx1"/>
                </a:solidFill>
                <a:ea typeface="宋体" panose="02010600030101010101" pitchFamily="2" charset="-122"/>
              </a:rPr>
              <a:t>	建立一个航空公司的机票预定系统，让客户通过电话或网络买票、改变订票、取消订票、预定旅馆、租车等等。</a:t>
            </a:r>
          </a:p>
        </p:txBody>
      </p:sp>
      <p:pic>
        <p:nvPicPr>
          <p:cNvPr id="929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124200"/>
            <a:ext cx="2362200"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97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251460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97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81600"/>
            <a:ext cx="2438400"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97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5029200"/>
            <a:ext cx="2743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FC195A3-618F-4B9F-BC74-EBE64E6B7A77}" type="slidenum">
              <a:rPr lang="en-US" altLang="zh-CN"/>
              <a:pPr/>
              <a:t>35</a:t>
            </a:fld>
            <a:endParaRPr lang="en-US" altLang="zh-CN"/>
          </a:p>
        </p:txBody>
      </p:sp>
      <p:sp>
        <p:nvSpPr>
          <p:cNvPr id="927746" name="Rectangle 2"/>
          <p:cNvSpPr>
            <a:spLocks noGrp="1" noChangeArrowheads="1"/>
          </p:cNvSpPr>
          <p:nvPr>
            <p:ph type="title"/>
          </p:nvPr>
        </p:nvSpPr>
        <p:spPr/>
        <p:txBody>
          <a:bodyPr/>
          <a:lstStyle/>
          <a:p>
            <a:r>
              <a:rPr lang="en-US" altLang="zh-CN">
                <a:ea typeface="宋体" panose="02010600030101010101" pitchFamily="2" charset="-122"/>
              </a:rPr>
              <a:t>Identifying Actors—</a:t>
            </a:r>
            <a:r>
              <a:rPr lang="zh-CN" altLang="en-US" sz="2900">
                <a:ea typeface="宋体" panose="02010600030101010101" pitchFamily="2" charset="-122"/>
              </a:rPr>
              <a:t>识别思路</a:t>
            </a:r>
          </a:p>
        </p:txBody>
      </p:sp>
      <p:sp>
        <p:nvSpPr>
          <p:cNvPr id="927747" name="Rectangle 3"/>
          <p:cNvSpPr>
            <a:spLocks noGrp="1" noChangeArrowheads="1"/>
          </p:cNvSpPr>
          <p:nvPr>
            <p:ph type="body" idx="1"/>
          </p:nvPr>
        </p:nvSpPr>
        <p:spPr>
          <a:xfrm>
            <a:off x="1295400" y="1447800"/>
            <a:ext cx="7391400" cy="4800600"/>
          </a:xfrm>
        </p:spPr>
        <p:txBody>
          <a:bodyPr/>
          <a:lstStyle/>
          <a:p>
            <a:pPr>
              <a:lnSpc>
                <a:spcPct val="80000"/>
              </a:lnSpc>
              <a:buFontTx/>
              <a:buNone/>
            </a:pPr>
            <a:r>
              <a:rPr kumimoji="1" lang="zh-CN" altLang="en-US" sz="2400" b="0">
                <a:solidFill>
                  <a:schemeClr val="tx1"/>
                </a:solidFill>
                <a:effectLst>
                  <a:outerShdw blurRad="38100" dist="38100" dir="2700000" algn="tl">
                    <a:srgbClr val="C0C0C0"/>
                  </a:outerShdw>
                </a:effectLst>
                <a:ea typeface="宋体" panose="02010600030101010101" pitchFamily="2" charset="-122"/>
              </a:rPr>
              <a:t>如何确定执行者：</a:t>
            </a:r>
            <a:endParaRPr lang="zh-CN" altLang="en-US" sz="2400">
              <a:ea typeface="宋体" panose="02010600030101010101" pitchFamily="2" charset="-122"/>
            </a:endParaRPr>
          </a:p>
          <a:p>
            <a:pPr>
              <a:lnSpc>
                <a:spcPct val="80000"/>
              </a:lnSpc>
            </a:pPr>
            <a:r>
              <a:rPr lang="zh-CN" altLang="en-US" sz="2400">
                <a:ea typeface="宋体" panose="02010600030101010101" pitchFamily="2" charset="-122"/>
              </a:rPr>
              <a:t>谁使用该系统</a:t>
            </a:r>
          </a:p>
          <a:p>
            <a:pPr>
              <a:lnSpc>
                <a:spcPct val="80000"/>
              </a:lnSpc>
            </a:pPr>
            <a:r>
              <a:rPr lang="zh-CN" altLang="en-US" sz="2400">
                <a:ea typeface="宋体" panose="02010600030101010101" pitchFamily="2" charset="-122"/>
              </a:rPr>
              <a:t>谁改变系统的数据</a:t>
            </a:r>
          </a:p>
          <a:p>
            <a:pPr>
              <a:lnSpc>
                <a:spcPct val="80000"/>
              </a:lnSpc>
            </a:pPr>
            <a:r>
              <a:rPr lang="zh-CN" altLang="en-US" sz="2400">
                <a:ea typeface="宋体" panose="02010600030101010101" pitchFamily="2" charset="-122"/>
              </a:rPr>
              <a:t>谁从系统获取信息</a:t>
            </a:r>
          </a:p>
          <a:p>
            <a:pPr>
              <a:lnSpc>
                <a:spcPct val="80000"/>
              </a:lnSpc>
            </a:pPr>
            <a:r>
              <a:rPr lang="zh-CN" altLang="en-US" sz="2400">
                <a:ea typeface="宋体" panose="02010600030101010101" pitchFamily="2" charset="-122"/>
              </a:rPr>
              <a:t>谁需要系统的支持以完成日常工作任务</a:t>
            </a:r>
          </a:p>
          <a:p>
            <a:pPr>
              <a:lnSpc>
                <a:spcPct val="80000"/>
              </a:lnSpc>
            </a:pPr>
            <a:r>
              <a:rPr lang="zh-CN" altLang="en-US" sz="2400">
                <a:ea typeface="宋体" panose="02010600030101010101" pitchFamily="2" charset="-122"/>
              </a:rPr>
              <a:t>谁负责维护、管理并保持系统正常运行</a:t>
            </a:r>
          </a:p>
          <a:p>
            <a:pPr>
              <a:lnSpc>
                <a:spcPct val="80000"/>
              </a:lnSpc>
            </a:pPr>
            <a:r>
              <a:rPr lang="zh-CN" altLang="en-US" sz="2400">
                <a:ea typeface="宋体" panose="02010600030101010101" pitchFamily="2" charset="-122"/>
              </a:rPr>
              <a:t>系统需要应付那些硬件设备</a:t>
            </a:r>
          </a:p>
          <a:p>
            <a:pPr>
              <a:lnSpc>
                <a:spcPct val="80000"/>
              </a:lnSpc>
            </a:pPr>
            <a:r>
              <a:rPr lang="zh-CN" altLang="en-US" sz="2400">
                <a:ea typeface="宋体" panose="02010600030101010101" pitchFamily="2" charset="-122"/>
              </a:rPr>
              <a:t>系统需要和那些外部系统交互</a:t>
            </a:r>
          </a:p>
          <a:p>
            <a:pPr>
              <a:lnSpc>
                <a:spcPct val="80000"/>
              </a:lnSpc>
            </a:pPr>
            <a:r>
              <a:rPr lang="zh-CN" altLang="en-US" sz="2400">
                <a:ea typeface="宋体" panose="02010600030101010101" pitchFamily="2" charset="-122"/>
              </a:rPr>
              <a:t>谁对系统运行产生的结果感兴趣</a:t>
            </a:r>
          </a:p>
          <a:p>
            <a:pPr>
              <a:lnSpc>
                <a:spcPct val="80000"/>
              </a:lnSpc>
              <a:buFontTx/>
              <a:buNone/>
            </a:pPr>
            <a:r>
              <a:rPr lang="en-US" altLang="zh-CN" sz="2400" b="0">
                <a:solidFill>
                  <a:schemeClr val="tx1"/>
                </a:solidFill>
                <a:ea typeface="宋体" panose="02010600030101010101" pitchFamily="2" charset="-122"/>
              </a:rPr>
              <a:t>The actors were identified during event analysis.</a:t>
            </a:r>
          </a:p>
          <a:p>
            <a:pPr>
              <a:lnSpc>
                <a:spcPct val="80000"/>
              </a:lnSpc>
              <a:buFontTx/>
              <a:buNone/>
            </a:pPr>
            <a:r>
              <a:rPr lang="zh-CN" altLang="en-US" sz="2400" b="0">
                <a:solidFill>
                  <a:schemeClr val="tx1"/>
                </a:solidFill>
                <a:ea typeface="宋体" panose="02010600030101010101" pitchFamily="2" charset="-122"/>
              </a:rPr>
              <a:t>在事件列表中获取参与者；</a:t>
            </a:r>
          </a:p>
          <a:p>
            <a:pPr>
              <a:lnSpc>
                <a:spcPct val="80000"/>
              </a:lnSpc>
              <a:buFontTx/>
              <a:buNone/>
            </a:pPr>
            <a:r>
              <a:rPr lang="zh-CN" altLang="en-US" sz="2400" b="0">
                <a:solidFill>
                  <a:srgbClr val="0066FF"/>
                </a:solidFill>
                <a:ea typeface="宋体" panose="02010600030101010101" pitchFamily="2" charset="-122"/>
              </a:rPr>
              <a:t>注： 用单数形式来表示参与者！</a:t>
            </a:r>
          </a:p>
          <a:p>
            <a:pPr>
              <a:lnSpc>
                <a:spcPct val="80000"/>
              </a:lnSpc>
            </a:pPr>
            <a:endParaRPr lang="zh-CN" altLang="en-US" sz="2400">
              <a:ea typeface="宋体" panose="02010600030101010101" pitchFamily="2" charset="-122"/>
            </a:endParaRPr>
          </a:p>
          <a:p>
            <a:pPr>
              <a:lnSpc>
                <a:spcPct val="80000"/>
              </a:lnSpc>
            </a:pPr>
            <a:endParaRPr lang="zh-CN" altLang="en-US" sz="2400">
              <a:ea typeface="宋体" panose="02010600030101010101" pitchFamily="2" charset="-122"/>
            </a:endParaRPr>
          </a:p>
          <a:p>
            <a:pPr>
              <a:lnSpc>
                <a:spcPct val="80000"/>
              </a:lnSpc>
            </a:pPr>
            <a:endParaRPr lang="zh-CN" altLang="en-US"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530E09E-9B1A-48FE-866F-651A54EF3A53}" type="slidenum">
              <a:rPr lang="en-US" altLang="zh-CN"/>
              <a:pPr/>
              <a:t>36</a:t>
            </a:fld>
            <a:endParaRPr lang="en-US" altLang="zh-CN"/>
          </a:p>
        </p:txBody>
      </p:sp>
      <p:sp>
        <p:nvSpPr>
          <p:cNvPr id="637954"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Use Cases</a:t>
            </a:r>
          </a:p>
        </p:txBody>
      </p:sp>
      <p:sp>
        <p:nvSpPr>
          <p:cNvPr id="637955" name="Rectangle 3"/>
          <p:cNvSpPr>
            <a:spLocks noGrp="1" noChangeArrowheads="1"/>
          </p:cNvSpPr>
          <p:nvPr>
            <p:ph type="body" idx="1"/>
          </p:nvPr>
        </p:nvSpPr>
        <p:spPr>
          <a:xfrm>
            <a:off x="1295400" y="1524000"/>
            <a:ext cx="7848600" cy="5105400"/>
          </a:xfrm>
        </p:spPr>
        <p:txBody>
          <a:bodyPr/>
          <a:lstStyle/>
          <a:p>
            <a:pPr marL="609600" indent="-609600">
              <a:lnSpc>
                <a:spcPct val="80000"/>
              </a:lnSpc>
              <a:buFontTx/>
              <a:buNone/>
            </a:pPr>
            <a:r>
              <a:rPr lang="en-US" altLang="zh-CN" sz="1800">
                <a:solidFill>
                  <a:schemeClr val="tx1"/>
                </a:solidFill>
                <a:ea typeface="宋体" panose="02010600030101010101" pitchFamily="2" charset="-122"/>
              </a:rPr>
              <a:t>A</a:t>
            </a:r>
            <a:r>
              <a:rPr lang="en-US" altLang="zh-CN" sz="1800">
                <a:ea typeface="宋体" panose="02010600030101010101" pitchFamily="2" charset="-122"/>
              </a:rPr>
              <a:t> use case </a:t>
            </a:r>
            <a:r>
              <a:rPr lang="en-US" altLang="zh-CN" sz="1800">
                <a:solidFill>
                  <a:schemeClr val="tx1"/>
                </a:solidFill>
                <a:ea typeface="宋体" panose="02010600030101010101" pitchFamily="2" charset="-122"/>
              </a:rPr>
              <a:t>is the sequence of actions which occur when an actor uses a system to complete a process.</a:t>
            </a:r>
          </a:p>
          <a:p>
            <a:pPr marL="609600" indent="-609600">
              <a:lnSpc>
                <a:spcPct val="80000"/>
              </a:lnSpc>
              <a:buFontTx/>
              <a:buNone/>
            </a:pPr>
            <a:endParaRPr lang="en-US" altLang="zh-CN" sz="1800">
              <a:solidFill>
                <a:schemeClr val="tx1"/>
              </a:solidFill>
              <a:ea typeface="宋体" panose="02010600030101010101" pitchFamily="2" charset="-122"/>
            </a:endParaRPr>
          </a:p>
          <a:p>
            <a:pPr marL="609600" indent="-609600">
              <a:lnSpc>
                <a:spcPct val="80000"/>
              </a:lnSpc>
              <a:buFontTx/>
              <a:buNone/>
            </a:pPr>
            <a:r>
              <a:rPr lang="zh-CN" altLang="en-US" sz="1800">
                <a:solidFill>
                  <a:schemeClr val="tx1"/>
                </a:solidFill>
                <a:ea typeface="宋体" panose="02010600030101010101" pitchFamily="2" charset="-122"/>
              </a:rPr>
              <a:t>       是一组连续的操作。显示对事件的完整响应。着重于从参与者的角度看到的系统提供的功能单元。</a:t>
            </a:r>
          </a:p>
          <a:p>
            <a:pPr marL="609600" indent="-609600">
              <a:lnSpc>
                <a:spcPct val="80000"/>
              </a:lnSpc>
              <a:buFontTx/>
              <a:buNone/>
            </a:pPr>
            <a:r>
              <a:rPr lang="zh-CN" altLang="en-US" sz="1800">
                <a:ea typeface="宋体" panose="02010600030101010101" pitchFamily="2" charset="-122"/>
              </a:rPr>
              <a:t>用例是用户能用使系统执行的任务</a:t>
            </a:r>
            <a:endParaRPr lang="zh-CN" altLang="en-US" sz="1800">
              <a:solidFill>
                <a:schemeClr val="tx1"/>
              </a:solidFill>
              <a:ea typeface="宋体" panose="02010600030101010101" pitchFamily="2" charset="-122"/>
            </a:endParaRPr>
          </a:p>
          <a:p>
            <a:pPr marL="609600" indent="-609600">
              <a:lnSpc>
                <a:spcPct val="80000"/>
              </a:lnSpc>
              <a:buFontTx/>
              <a:buNone/>
            </a:pPr>
            <a:r>
              <a:rPr lang="en-US" altLang="zh-CN" sz="1800">
                <a:solidFill>
                  <a:schemeClr val="tx1"/>
                </a:solidFill>
                <a:ea typeface="宋体" panose="02010600030101010101" pitchFamily="2" charset="-122"/>
              </a:rPr>
              <a:t>A use case is a model of a </a:t>
            </a:r>
            <a:r>
              <a:rPr lang="en-US" altLang="zh-CN" sz="1800">
                <a:ea typeface="宋体" panose="02010600030101010101" pitchFamily="2" charset="-122"/>
              </a:rPr>
              <a:t>requirement</a:t>
            </a:r>
            <a:r>
              <a:rPr lang="en-US" altLang="zh-CN" sz="1800">
                <a:solidFill>
                  <a:schemeClr val="tx1"/>
                </a:solidFill>
                <a:ea typeface="宋体" panose="02010600030101010101" pitchFamily="2" charset="-122"/>
              </a:rPr>
              <a:t>.</a:t>
            </a:r>
          </a:p>
          <a:p>
            <a:pPr marL="609600" indent="-609600">
              <a:lnSpc>
                <a:spcPct val="80000"/>
              </a:lnSpc>
              <a:buFontTx/>
              <a:buNone/>
            </a:pPr>
            <a:endParaRPr lang="en-US" altLang="zh-CN" sz="1800">
              <a:solidFill>
                <a:schemeClr val="tx1"/>
              </a:solidFill>
              <a:ea typeface="宋体" panose="02010600030101010101" pitchFamily="2" charset="-122"/>
            </a:endParaRPr>
          </a:p>
          <a:p>
            <a:pPr marL="609600" indent="-609600">
              <a:lnSpc>
                <a:spcPct val="80000"/>
              </a:lnSpc>
            </a:pPr>
            <a:r>
              <a:rPr kumimoji="1" lang="zh-CN" altLang="en-US" sz="2000">
                <a:solidFill>
                  <a:schemeClr val="tx1"/>
                </a:solidFill>
                <a:ea typeface="宋体" panose="02010600030101010101" pitchFamily="2" charset="-122"/>
              </a:rPr>
              <a:t>从本质上讲</a:t>
            </a:r>
            <a:r>
              <a:rPr kumimoji="1" lang="en-US" altLang="zh-CN" sz="2000">
                <a:solidFill>
                  <a:schemeClr val="tx1"/>
                </a:solidFill>
                <a:ea typeface="宋体" panose="02010600030101010101" pitchFamily="2" charset="-122"/>
              </a:rPr>
              <a:t>,</a:t>
            </a:r>
            <a:r>
              <a:rPr kumimoji="1" lang="zh-CN" altLang="en-US" sz="2000">
                <a:solidFill>
                  <a:schemeClr val="tx1"/>
                </a:solidFill>
                <a:ea typeface="宋体" panose="02010600030101010101" pitchFamily="2" charset="-122"/>
              </a:rPr>
              <a:t>一个用例是用户与计算机之间的一次典型交互作用。在</a:t>
            </a:r>
            <a:r>
              <a:rPr kumimoji="1" lang="en-US" altLang="zh-CN" sz="2000">
                <a:solidFill>
                  <a:schemeClr val="tx1"/>
                </a:solidFill>
                <a:ea typeface="宋体" panose="02010600030101010101" pitchFamily="2" charset="-122"/>
              </a:rPr>
              <a:t>UML</a:t>
            </a:r>
            <a:r>
              <a:rPr kumimoji="1" lang="zh-CN" altLang="en-US" sz="2000">
                <a:solidFill>
                  <a:schemeClr val="tx1"/>
                </a:solidFill>
                <a:ea typeface="宋体" panose="02010600030101010101" pitchFamily="2" charset="-122"/>
              </a:rPr>
              <a:t>中</a:t>
            </a:r>
            <a:r>
              <a:rPr kumimoji="1" lang="en-US" altLang="zh-CN" sz="2000">
                <a:solidFill>
                  <a:schemeClr val="tx1"/>
                </a:solidFill>
                <a:ea typeface="宋体" panose="02010600030101010101" pitchFamily="2" charset="-122"/>
              </a:rPr>
              <a:t>,</a:t>
            </a:r>
            <a:r>
              <a:rPr kumimoji="1" lang="zh-CN" altLang="en-US" sz="2000">
                <a:solidFill>
                  <a:schemeClr val="tx1"/>
                </a:solidFill>
                <a:ea typeface="宋体" panose="02010600030101010101" pitchFamily="2" charset="-122"/>
              </a:rPr>
              <a:t>用例被定义成系统执行的一系列动作（功能）。</a:t>
            </a:r>
          </a:p>
          <a:p>
            <a:pPr marL="609600" indent="-609600">
              <a:lnSpc>
                <a:spcPct val="80000"/>
              </a:lnSpc>
            </a:pPr>
            <a:r>
              <a:rPr kumimoji="1" lang="zh-CN" altLang="en-US" sz="2000">
                <a:solidFill>
                  <a:schemeClr val="tx1"/>
                </a:solidFill>
                <a:ea typeface="宋体" panose="02010600030101010101" pitchFamily="2" charset="-122"/>
              </a:rPr>
              <a:t>用例有以下特点</a:t>
            </a:r>
            <a:r>
              <a:rPr kumimoji="1" lang="en-US" altLang="zh-CN" sz="2000">
                <a:solidFill>
                  <a:schemeClr val="tx1"/>
                </a:solidFill>
                <a:ea typeface="宋体" panose="02010600030101010101" pitchFamily="2" charset="-122"/>
              </a:rPr>
              <a:t>:</a:t>
            </a:r>
          </a:p>
          <a:p>
            <a:pPr marL="609600" indent="-609600">
              <a:lnSpc>
                <a:spcPct val="80000"/>
              </a:lnSpc>
            </a:pPr>
            <a:r>
              <a:rPr kumimoji="1" lang="zh-CN" altLang="en-US" sz="2000">
                <a:solidFill>
                  <a:schemeClr val="tx1"/>
                </a:solidFill>
                <a:ea typeface="宋体" panose="02010600030101010101" pitchFamily="2" charset="-122"/>
              </a:rPr>
              <a:t>　　用例捕获某些用户可见的需求</a:t>
            </a:r>
            <a:r>
              <a:rPr kumimoji="1" lang="en-US" altLang="zh-CN" sz="2000">
                <a:solidFill>
                  <a:schemeClr val="tx1"/>
                </a:solidFill>
                <a:ea typeface="宋体" panose="02010600030101010101" pitchFamily="2" charset="-122"/>
              </a:rPr>
              <a:t>,</a:t>
            </a:r>
            <a:r>
              <a:rPr kumimoji="1" lang="zh-CN" altLang="en-US" sz="2000">
                <a:solidFill>
                  <a:schemeClr val="tx1"/>
                </a:solidFill>
                <a:ea typeface="宋体" panose="02010600030101010101" pitchFamily="2" charset="-122"/>
              </a:rPr>
              <a:t>实现一个具体的用户目标。</a:t>
            </a:r>
          </a:p>
          <a:p>
            <a:pPr marL="609600" indent="-609600">
              <a:lnSpc>
                <a:spcPct val="80000"/>
              </a:lnSpc>
            </a:pPr>
            <a:r>
              <a:rPr kumimoji="1" lang="zh-CN" altLang="en-US" sz="2000">
                <a:solidFill>
                  <a:schemeClr val="tx1"/>
                </a:solidFill>
                <a:ea typeface="宋体" panose="02010600030101010101" pitchFamily="2" charset="-122"/>
              </a:rPr>
              <a:t>　　用例由执行者激活</a:t>
            </a:r>
            <a:r>
              <a:rPr kumimoji="1" lang="en-US" altLang="zh-CN" sz="2000">
                <a:solidFill>
                  <a:schemeClr val="tx1"/>
                </a:solidFill>
                <a:ea typeface="宋体" panose="02010600030101010101" pitchFamily="2" charset="-122"/>
              </a:rPr>
              <a:t>,</a:t>
            </a:r>
            <a:r>
              <a:rPr kumimoji="1" lang="zh-CN" altLang="en-US" sz="2000">
                <a:solidFill>
                  <a:schemeClr val="tx1"/>
                </a:solidFill>
                <a:ea typeface="宋体" panose="02010600030101010101" pitchFamily="2" charset="-122"/>
              </a:rPr>
              <a:t>并将结果值反馈给执行者。</a:t>
            </a:r>
          </a:p>
          <a:p>
            <a:pPr marL="609600" indent="-609600">
              <a:lnSpc>
                <a:spcPct val="80000"/>
              </a:lnSpc>
            </a:pPr>
            <a:r>
              <a:rPr kumimoji="1" lang="zh-CN" altLang="en-US" sz="2000">
                <a:solidFill>
                  <a:schemeClr val="tx1"/>
                </a:solidFill>
                <a:ea typeface="宋体" panose="02010600030101010101" pitchFamily="2" charset="-122"/>
              </a:rPr>
              <a:t>　　用例必须具有功能上的完整描述。</a:t>
            </a:r>
          </a:p>
          <a:p>
            <a:pPr marL="609600" indent="-609600">
              <a:lnSpc>
                <a:spcPct val="80000"/>
              </a:lnSpc>
              <a:buFontTx/>
              <a:buNone/>
            </a:pPr>
            <a:endParaRPr lang="en-US" altLang="zh-CN" sz="1800">
              <a:solidFill>
                <a:schemeClr val="tx1"/>
              </a:solidFill>
              <a:ea typeface="宋体" panose="02010600030101010101" pitchFamily="2" charset="-122"/>
            </a:endParaRPr>
          </a:p>
          <a:p>
            <a:pPr marL="609600" indent="-609600">
              <a:lnSpc>
                <a:spcPct val="80000"/>
              </a:lnSpc>
              <a:buFontTx/>
              <a:buNone/>
            </a:pPr>
            <a:r>
              <a:rPr lang="en-US" altLang="zh-CN" sz="1800">
                <a:solidFill>
                  <a:schemeClr val="tx1"/>
                </a:solidFill>
                <a:ea typeface="宋体" panose="02010600030101010101" pitchFamily="2" charset="-122"/>
              </a:rPr>
              <a:t>A</a:t>
            </a:r>
            <a:r>
              <a:rPr lang="en-US" altLang="zh-CN" sz="1800">
                <a:ea typeface="宋体" panose="02010600030101010101" pitchFamily="2" charset="-122"/>
              </a:rPr>
              <a:t> use case name </a:t>
            </a:r>
            <a:r>
              <a:rPr lang="en-US" altLang="zh-CN" sz="1800">
                <a:solidFill>
                  <a:schemeClr val="tx1"/>
                </a:solidFill>
                <a:ea typeface="宋体" panose="02010600030101010101" pitchFamily="2" charset="-122"/>
              </a:rPr>
              <a:t>is a short phrase beginning with a verb.  </a:t>
            </a:r>
          </a:p>
          <a:p>
            <a:pPr marL="609600" indent="-609600">
              <a:lnSpc>
                <a:spcPct val="80000"/>
              </a:lnSpc>
              <a:buFontTx/>
              <a:buNone/>
            </a:pPr>
            <a:r>
              <a:rPr lang="zh-CN" altLang="en-US" sz="1800">
                <a:solidFill>
                  <a:schemeClr val="tx1"/>
                </a:solidFill>
                <a:ea typeface="宋体" panose="02010600030101010101" pitchFamily="2" charset="-122"/>
              </a:rPr>
              <a:t>动词短语来进行命名；从</a:t>
            </a:r>
            <a:r>
              <a:rPr lang="zh-CN" altLang="en-US" sz="1800">
                <a:solidFill>
                  <a:srgbClr val="FF3300"/>
                </a:solidFill>
                <a:ea typeface="宋体" panose="02010600030101010101" pitchFamily="2" charset="-122"/>
              </a:rPr>
              <a:t>参与者</a:t>
            </a:r>
            <a:r>
              <a:rPr lang="zh-CN" altLang="en-US" sz="1800">
                <a:solidFill>
                  <a:schemeClr val="tx1"/>
                </a:solidFill>
                <a:ea typeface="宋体" panose="02010600030101010101" pitchFamily="2" charset="-122"/>
              </a:rPr>
              <a:t>的角度 “购买物品”</a:t>
            </a:r>
          </a:p>
          <a:p>
            <a:pPr marL="609600" indent="-609600">
              <a:lnSpc>
                <a:spcPct val="80000"/>
              </a:lnSpc>
              <a:buFontTx/>
              <a:buNone/>
            </a:pPr>
            <a:endParaRPr kumimoji="1" lang="zh-CN" altLang="en-US" sz="2000">
              <a:solidFill>
                <a:schemeClr val="tx1"/>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F78AEB8-EE96-4473-A7DD-99A9E82E3D5E}" type="slidenum">
              <a:rPr lang="en-US" altLang="zh-CN"/>
              <a:pPr/>
              <a:t>37</a:t>
            </a:fld>
            <a:endParaRPr lang="en-US" altLang="zh-CN"/>
          </a:p>
        </p:txBody>
      </p:sp>
      <p:sp>
        <p:nvSpPr>
          <p:cNvPr id="560130" name="Rectangle 2"/>
          <p:cNvSpPr>
            <a:spLocks noGrp="1" noChangeArrowheads="1"/>
          </p:cNvSpPr>
          <p:nvPr>
            <p:ph type="title"/>
          </p:nvPr>
        </p:nvSpPr>
        <p:spPr/>
        <p:txBody>
          <a:bodyPr/>
          <a:lstStyle/>
          <a:p>
            <a:r>
              <a:rPr lang="zh-CN" altLang="en-US">
                <a:ea typeface="宋体" panose="02010600030101010101" pitchFamily="2" charset="-122"/>
              </a:rPr>
              <a:t>用例  </a:t>
            </a:r>
            <a:r>
              <a:rPr lang="en-US" altLang="zh-CN">
                <a:ea typeface="宋体" panose="02010600030101010101" pitchFamily="2" charset="-122"/>
              </a:rPr>
              <a:t>Use Case</a:t>
            </a:r>
          </a:p>
        </p:txBody>
      </p:sp>
      <p:pic>
        <p:nvPicPr>
          <p:cNvPr id="5601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362200" y="4572000"/>
            <a:ext cx="1676400" cy="1590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0132" name="AutoShape 4"/>
          <p:cNvSpPr>
            <a:spLocks noChangeArrowheads="1"/>
          </p:cNvSpPr>
          <p:nvPr/>
        </p:nvSpPr>
        <p:spPr bwMode="auto">
          <a:xfrm>
            <a:off x="4114800" y="2133600"/>
            <a:ext cx="2514600" cy="2133600"/>
          </a:xfrm>
          <a:prstGeom prst="cloudCallout">
            <a:avLst>
              <a:gd name="adj1" fmla="val -62185"/>
              <a:gd name="adj2" fmla="val 58856"/>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sz="1800" b="1">
                <a:latin typeface="Tahoma" panose="020B0604030504040204" pitchFamily="34" charset="0"/>
                <a:ea typeface="黑体" panose="02010609060101010101" pitchFamily="49" charset="-122"/>
              </a:rPr>
              <a:t>What to do</a:t>
            </a:r>
          </a:p>
          <a:p>
            <a:pPr algn="ctr"/>
            <a:r>
              <a:rPr lang="zh-CN" altLang="en-US" sz="1800" b="1">
                <a:latin typeface="Tahoma" panose="020B0604030504040204" pitchFamily="34" charset="0"/>
                <a:ea typeface="黑体" panose="02010609060101010101" pitchFamily="49" charset="-122"/>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75AF717-ACC3-42AF-8BB3-DFD5C4B6B579}" type="slidenum">
              <a:rPr lang="en-US" altLang="zh-CN"/>
              <a:pPr/>
              <a:t>38</a:t>
            </a:fld>
            <a:endParaRPr lang="en-US" altLang="zh-CN"/>
          </a:p>
        </p:txBody>
      </p:sp>
      <p:sp>
        <p:nvSpPr>
          <p:cNvPr id="562178" name="Rectangle 2"/>
          <p:cNvSpPr>
            <a:spLocks noGrp="1" noChangeArrowheads="1"/>
          </p:cNvSpPr>
          <p:nvPr>
            <p:ph type="title"/>
          </p:nvPr>
        </p:nvSpPr>
        <p:spPr/>
        <p:txBody>
          <a:bodyPr/>
          <a:lstStyle/>
          <a:p>
            <a:r>
              <a:rPr lang="zh-CN" altLang="en-US">
                <a:ea typeface="宋体" panose="02010600030101010101" pitchFamily="2" charset="-122"/>
              </a:rPr>
              <a:t>换句话说：</a:t>
            </a:r>
          </a:p>
        </p:txBody>
      </p:sp>
      <p:sp>
        <p:nvSpPr>
          <p:cNvPr id="562179" name="Rectangle 3"/>
          <p:cNvSpPr>
            <a:spLocks noGrp="1" noChangeArrowheads="1"/>
          </p:cNvSpPr>
          <p:nvPr>
            <p:ph type="body" idx="1"/>
          </p:nvPr>
        </p:nvSpPr>
        <p:spPr>
          <a:xfrm>
            <a:off x="1295400" y="1828800"/>
            <a:ext cx="7391400" cy="3657600"/>
          </a:xfrm>
        </p:spPr>
        <p:txBody>
          <a:bodyPr/>
          <a:lstStyle/>
          <a:p>
            <a:pPr>
              <a:lnSpc>
                <a:spcPct val="80000"/>
              </a:lnSpc>
              <a:buFontTx/>
              <a:buNone/>
            </a:pPr>
            <a:endParaRPr lang="zh-CN" altLang="en-US" sz="2800">
              <a:solidFill>
                <a:schemeClr val="tx1"/>
              </a:solidFill>
              <a:ea typeface="宋体" panose="02010600030101010101" pitchFamily="2" charset="-122"/>
            </a:endParaRPr>
          </a:p>
          <a:p>
            <a:pPr>
              <a:lnSpc>
                <a:spcPct val="80000"/>
              </a:lnSpc>
              <a:buFontTx/>
              <a:buNone/>
            </a:pPr>
            <a:endParaRPr lang="zh-CN" altLang="en-US" sz="2800">
              <a:solidFill>
                <a:schemeClr val="tx1"/>
              </a:solidFill>
              <a:ea typeface="宋体" panose="02010600030101010101" pitchFamily="2" charset="-122"/>
            </a:endParaRPr>
          </a:p>
          <a:p>
            <a:pPr>
              <a:lnSpc>
                <a:spcPct val="80000"/>
              </a:lnSpc>
              <a:buFontTx/>
              <a:buNone/>
            </a:pPr>
            <a:r>
              <a:rPr lang="zh-CN" altLang="en-US" sz="2800">
                <a:solidFill>
                  <a:schemeClr val="tx1"/>
                </a:solidFill>
                <a:ea typeface="宋体" panose="02010600030101010101" pitchFamily="2" charset="-122"/>
              </a:rPr>
              <a:t>   </a:t>
            </a:r>
            <a:r>
              <a:rPr lang="en-US" altLang="zh-CN" sz="2800">
                <a:solidFill>
                  <a:schemeClr val="tx1"/>
                </a:solidFill>
                <a:ea typeface="宋体" panose="02010600030101010101" pitchFamily="2" charset="-122"/>
              </a:rPr>
              <a:t>Actor </a:t>
            </a:r>
            <a:r>
              <a:rPr lang="zh-CN" altLang="en-US" sz="2800">
                <a:solidFill>
                  <a:schemeClr val="tx1"/>
                </a:solidFill>
                <a:ea typeface="宋体" panose="02010600030101010101" pitchFamily="2" charset="-122"/>
              </a:rPr>
              <a:t>使用这个系统达到什么目标？</a:t>
            </a:r>
          </a:p>
          <a:p>
            <a:pPr>
              <a:lnSpc>
                <a:spcPct val="80000"/>
              </a:lnSpc>
            </a:pPr>
            <a:r>
              <a:rPr lang="zh-CN" altLang="en-US" sz="2800">
                <a:solidFill>
                  <a:schemeClr val="tx1"/>
                </a:solidFill>
                <a:ea typeface="宋体" panose="02010600030101010101" pitchFamily="2" charset="-122"/>
              </a:rPr>
              <a:t>用例采用与传统方法不同的方法，将项目分解成用例是面向过程而不是面向实现过程，因此，不同于传统的功能分解法。尽管功能分解法关注如何分解成系统能处理的小块，但用例首先关注用户对系统的需求。以用例为核心，组织需求。</a:t>
            </a:r>
          </a:p>
          <a:p>
            <a:pPr>
              <a:lnSpc>
                <a:spcPct val="80000"/>
              </a:lnSpc>
              <a:buFontTx/>
              <a:buNone/>
            </a:pPr>
            <a:endParaRPr lang="zh-CN" altLang="en-US" sz="2800">
              <a:solidFill>
                <a:schemeClr val="tx1"/>
              </a:solidFill>
              <a:ea typeface="宋体" panose="02010600030101010101" pitchFamily="2" charset="-122"/>
            </a:endParaRPr>
          </a:p>
          <a:p>
            <a:pPr>
              <a:lnSpc>
                <a:spcPct val="80000"/>
              </a:lnSpc>
              <a:buFontTx/>
              <a:buNone/>
            </a:pPr>
            <a:endParaRPr lang="zh-CN" altLang="en-US" sz="2800">
              <a:solidFill>
                <a:schemeClr val="tx1"/>
              </a:solidFill>
              <a:ea typeface="宋体" panose="02010600030101010101" pitchFamily="2" charset="-122"/>
            </a:endParaRPr>
          </a:p>
          <a:p>
            <a:pPr>
              <a:lnSpc>
                <a:spcPct val="80000"/>
              </a:lnSpc>
              <a:buFontTx/>
              <a:buNone/>
            </a:pPr>
            <a:endParaRPr lang="zh-CN" altLang="en-US" sz="28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C69023C-71DB-443C-8464-CB1632804BAB}" type="slidenum">
              <a:rPr lang="en-US" altLang="zh-CN"/>
              <a:pPr/>
              <a:t>39</a:t>
            </a:fld>
            <a:endParaRPr lang="en-US" altLang="zh-CN"/>
          </a:p>
        </p:txBody>
      </p:sp>
      <p:sp>
        <p:nvSpPr>
          <p:cNvPr id="564226" name="Rectangle 2"/>
          <p:cNvSpPr>
            <a:spLocks noGrp="1" noChangeArrowheads="1"/>
          </p:cNvSpPr>
          <p:nvPr>
            <p:ph type="title"/>
          </p:nvPr>
        </p:nvSpPr>
        <p:spPr/>
        <p:txBody>
          <a:bodyPr/>
          <a:lstStyle/>
          <a:p>
            <a:r>
              <a:rPr lang="zh-CN" altLang="en-US">
                <a:ea typeface="宋体" panose="02010600030101010101" pitchFamily="2" charset="-122"/>
              </a:rPr>
              <a:t>三种需求</a:t>
            </a:r>
          </a:p>
        </p:txBody>
      </p:sp>
      <p:pic>
        <p:nvPicPr>
          <p:cNvPr id="564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934200" cy="3878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827088" y="620713"/>
            <a:ext cx="7705725" cy="5976937"/>
            <a:chOff x="521" y="255"/>
            <a:chExt cx="4718" cy="3539"/>
          </a:xfrm>
        </p:grpSpPr>
        <p:sp>
          <p:nvSpPr>
            <p:cNvPr id="119812" name="Freeform 3"/>
            <p:cNvSpPr>
              <a:spLocks/>
            </p:cNvSpPr>
            <p:nvPr/>
          </p:nvSpPr>
          <p:spPr bwMode="auto">
            <a:xfrm>
              <a:off x="3560" y="1616"/>
              <a:ext cx="726" cy="1451"/>
            </a:xfrm>
            <a:custGeom>
              <a:avLst/>
              <a:gdLst>
                <a:gd name="T0" fmla="*/ 0 w 1412"/>
                <a:gd name="T1" fmla="*/ 105 h 2801"/>
                <a:gd name="T2" fmla="*/ 51 w 1412"/>
                <a:gd name="T3" fmla="*/ 0 h 2801"/>
                <a:gd name="T4" fmla="*/ 0 60000 65536"/>
                <a:gd name="T5" fmla="*/ 0 60000 65536"/>
                <a:gd name="T6" fmla="*/ 0 w 1412"/>
                <a:gd name="T7" fmla="*/ 0 h 2801"/>
                <a:gd name="T8" fmla="*/ 1412 w 1412"/>
                <a:gd name="T9" fmla="*/ 2801 h 2801"/>
              </a:gdLst>
              <a:ahLst/>
              <a:cxnLst>
                <a:cxn ang="T4">
                  <a:pos x="T0" y="T1"/>
                </a:cxn>
                <a:cxn ang="T5">
                  <a:pos x="T2" y="T3"/>
                </a:cxn>
              </a:cxnLst>
              <a:rect l="T6" t="T7" r="T8" b="T9"/>
              <a:pathLst>
                <a:path w="1412" h="2801">
                  <a:moveTo>
                    <a:pt x="0" y="2801"/>
                  </a:moveTo>
                  <a:lnTo>
                    <a:pt x="1412" y="0"/>
                  </a:lnTo>
                </a:path>
              </a:pathLst>
            </a:custGeom>
            <a:noFill/>
            <a:ln w="63500">
              <a:solidFill>
                <a:srgbClr val="FFFF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3" name="Freeform 4"/>
            <p:cNvSpPr>
              <a:spLocks/>
            </p:cNvSpPr>
            <p:nvPr/>
          </p:nvSpPr>
          <p:spPr bwMode="auto">
            <a:xfrm>
              <a:off x="4135" y="1201"/>
              <a:ext cx="333" cy="415"/>
            </a:xfrm>
            <a:custGeom>
              <a:avLst/>
              <a:gdLst>
                <a:gd name="T0" fmla="*/ 23 w 605"/>
                <a:gd name="T1" fmla="*/ 6 h 810"/>
                <a:gd name="T2" fmla="*/ 31 w 605"/>
                <a:gd name="T3" fmla="*/ 6 h 810"/>
                <a:gd name="T4" fmla="*/ 31 w 605"/>
                <a:gd name="T5" fmla="*/ 29 h 810"/>
                <a:gd name="T6" fmla="*/ 0 w 605"/>
                <a:gd name="T7" fmla="*/ 29 h 810"/>
                <a:gd name="T8" fmla="*/ 0 w 605"/>
                <a:gd name="T9" fmla="*/ 0 h 810"/>
                <a:gd name="T10" fmla="*/ 23 w 605"/>
                <a:gd name="T11" fmla="*/ 0 h 810"/>
                <a:gd name="T12" fmla="*/ 23 w 605"/>
                <a:gd name="T13" fmla="*/ 6 h 810"/>
                <a:gd name="T14" fmla="*/ 0 60000 65536"/>
                <a:gd name="T15" fmla="*/ 0 60000 65536"/>
                <a:gd name="T16" fmla="*/ 0 60000 65536"/>
                <a:gd name="T17" fmla="*/ 0 60000 65536"/>
                <a:gd name="T18" fmla="*/ 0 60000 65536"/>
                <a:gd name="T19" fmla="*/ 0 60000 65536"/>
                <a:gd name="T20" fmla="*/ 0 60000 65536"/>
                <a:gd name="T21" fmla="*/ 0 w 605"/>
                <a:gd name="T22" fmla="*/ 0 h 810"/>
                <a:gd name="T23" fmla="*/ 605 w 605"/>
                <a:gd name="T24" fmla="*/ 810 h 8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5" h="810">
                  <a:moveTo>
                    <a:pt x="443" y="162"/>
                  </a:moveTo>
                  <a:lnTo>
                    <a:pt x="605" y="162"/>
                  </a:lnTo>
                  <a:lnTo>
                    <a:pt x="605" y="810"/>
                  </a:lnTo>
                  <a:lnTo>
                    <a:pt x="0" y="810"/>
                  </a:lnTo>
                  <a:lnTo>
                    <a:pt x="0" y="0"/>
                  </a:lnTo>
                  <a:lnTo>
                    <a:pt x="443" y="0"/>
                  </a:lnTo>
                  <a:lnTo>
                    <a:pt x="443" y="162"/>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4" name="Rectangle 5"/>
            <p:cNvSpPr>
              <a:spLocks/>
            </p:cNvSpPr>
            <p:nvPr/>
          </p:nvSpPr>
          <p:spPr bwMode="auto">
            <a:xfrm>
              <a:off x="4105" y="3022"/>
              <a:ext cx="1134" cy="54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5" name="Freeform 7"/>
            <p:cNvSpPr>
              <a:spLocks/>
            </p:cNvSpPr>
            <p:nvPr/>
          </p:nvSpPr>
          <p:spPr bwMode="auto">
            <a:xfrm>
              <a:off x="3998" y="1375"/>
              <a:ext cx="106" cy="50"/>
            </a:xfrm>
            <a:custGeom>
              <a:avLst/>
              <a:gdLst>
                <a:gd name="T0" fmla="*/ 0 w 198"/>
                <a:gd name="T1" fmla="*/ 0 h 93"/>
                <a:gd name="T2" fmla="*/ 4 w 198"/>
                <a:gd name="T3" fmla="*/ 1 h 93"/>
                <a:gd name="T4" fmla="*/ 9 w 198"/>
                <a:gd name="T5" fmla="*/ 2 h 93"/>
                <a:gd name="T6" fmla="*/ 4 w 198"/>
                <a:gd name="T7" fmla="*/ 3 h 93"/>
                <a:gd name="T8" fmla="*/ 0 w 198"/>
                <a:gd name="T9" fmla="*/ 4 h 93"/>
                <a:gd name="T10" fmla="*/ 0 60000 65536"/>
                <a:gd name="T11" fmla="*/ 0 60000 65536"/>
                <a:gd name="T12" fmla="*/ 0 60000 65536"/>
                <a:gd name="T13" fmla="*/ 0 60000 65536"/>
                <a:gd name="T14" fmla="*/ 0 60000 65536"/>
                <a:gd name="T15" fmla="*/ 0 w 198"/>
                <a:gd name="T16" fmla="*/ 0 h 93"/>
                <a:gd name="T17" fmla="*/ 198 w 198"/>
                <a:gd name="T18" fmla="*/ 93 h 93"/>
              </a:gdLst>
              <a:ahLst/>
              <a:cxnLst>
                <a:cxn ang="T10">
                  <a:pos x="T0" y="T1"/>
                </a:cxn>
                <a:cxn ang="T11">
                  <a:pos x="T2" y="T3"/>
                </a:cxn>
                <a:cxn ang="T12">
                  <a:pos x="T4" y="T5"/>
                </a:cxn>
                <a:cxn ang="T13">
                  <a:pos x="T6" y="T7"/>
                </a:cxn>
                <a:cxn ang="T14">
                  <a:pos x="T8" y="T9"/>
                </a:cxn>
              </a:cxnLst>
              <a:rect l="T15" t="T16" r="T17" b="T18"/>
              <a:pathLst>
                <a:path w="198" h="93">
                  <a:moveTo>
                    <a:pt x="0" y="0"/>
                  </a:moveTo>
                  <a:lnTo>
                    <a:pt x="99" y="24"/>
                  </a:lnTo>
                  <a:lnTo>
                    <a:pt x="198" y="47"/>
                  </a:lnTo>
                  <a:lnTo>
                    <a:pt x="99" y="70"/>
                  </a:lnTo>
                  <a:lnTo>
                    <a:pt x="0" y="93"/>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6" name="Freeform 8"/>
            <p:cNvSpPr>
              <a:spLocks/>
            </p:cNvSpPr>
            <p:nvPr/>
          </p:nvSpPr>
          <p:spPr bwMode="auto">
            <a:xfrm>
              <a:off x="3670" y="1401"/>
              <a:ext cx="408" cy="0"/>
            </a:xfrm>
            <a:custGeom>
              <a:avLst/>
              <a:gdLst>
                <a:gd name="T0" fmla="*/ 0 w 765"/>
                <a:gd name="T1" fmla="*/ 33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7" name="Freeform 9"/>
            <p:cNvSpPr>
              <a:spLocks/>
            </p:cNvSpPr>
            <p:nvPr/>
          </p:nvSpPr>
          <p:spPr bwMode="auto">
            <a:xfrm>
              <a:off x="3998" y="1375"/>
              <a:ext cx="106" cy="50"/>
            </a:xfrm>
            <a:custGeom>
              <a:avLst/>
              <a:gdLst>
                <a:gd name="T0" fmla="*/ 0 w 198"/>
                <a:gd name="T1" fmla="*/ 0 h 93"/>
                <a:gd name="T2" fmla="*/ 4 w 198"/>
                <a:gd name="T3" fmla="*/ 1 h 93"/>
                <a:gd name="T4" fmla="*/ 9 w 198"/>
                <a:gd name="T5" fmla="*/ 2 h 93"/>
                <a:gd name="T6" fmla="*/ 4 w 198"/>
                <a:gd name="T7" fmla="*/ 3 h 93"/>
                <a:gd name="T8" fmla="*/ 0 w 198"/>
                <a:gd name="T9" fmla="*/ 4 h 93"/>
                <a:gd name="T10" fmla="*/ 0 60000 65536"/>
                <a:gd name="T11" fmla="*/ 0 60000 65536"/>
                <a:gd name="T12" fmla="*/ 0 60000 65536"/>
                <a:gd name="T13" fmla="*/ 0 60000 65536"/>
                <a:gd name="T14" fmla="*/ 0 60000 65536"/>
                <a:gd name="T15" fmla="*/ 0 w 198"/>
                <a:gd name="T16" fmla="*/ 0 h 93"/>
                <a:gd name="T17" fmla="*/ 198 w 198"/>
                <a:gd name="T18" fmla="*/ 93 h 93"/>
              </a:gdLst>
              <a:ahLst/>
              <a:cxnLst>
                <a:cxn ang="T10">
                  <a:pos x="T0" y="T1"/>
                </a:cxn>
                <a:cxn ang="T11">
                  <a:pos x="T2" y="T3"/>
                </a:cxn>
                <a:cxn ang="T12">
                  <a:pos x="T4" y="T5"/>
                </a:cxn>
                <a:cxn ang="T13">
                  <a:pos x="T6" y="T7"/>
                </a:cxn>
                <a:cxn ang="T14">
                  <a:pos x="T8" y="T9"/>
                </a:cxn>
              </a:cxnLst>
              <a:rect l="T15" t="T16" r="T17" b="T18"/>
              <a:pathLst>
                <a:path w="198" h="93">
                  <a:moveTo>
                    <a:pt x="0" y="0"/>
                  </a:moveTo>
                  <a:lnTo>
                    <a:pt x="99" y="24"/>
                  </a:lnTo>
                  <a:lnTo>
                    <a:pt x="198" y="47"/>
                  </a:lnTo>
                  <a:lnTo>
                    <a:pt x="99" y="70"/>
                  </a:lnTo>
                  <a:lnTo>
                    <a:pt x="0" y="93"/>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8" name="Freeform 10"/>
            <p:cNvSpPr>
              <a:spLocks/>
            </p:cNvSpPr>
            <p:nvPr/>
          </p:nvSpPr>
          <p:spPr bwMode="auto">
            <a:xfrm>
              <a:off x="3998" y="1375"/>
              <a:ext cx="106" cy="50"/>
            </a:xfrm>
            <a:custGeom>
              <a:avLst/>
              <a:gdLst>
                <a:gd name="T0" fmla="*/ 0 w 198"/>
                <a:gd name="T1" fmla="*/ 0 h 93"/>
                <a:gd name="T2" fmla="*/ 4 w 198"/>
                <a:gd name="T3" fmla="*/ 1 h 93"/>
                <a:gd name="T4" fmla="*/ 9 w 198"/>
                <a:gd name="T5" fmla="*/ 2 h 93"/>
                <a:gd name="T6" fmla="*/ 4 w 198"/>
                <a:gd name="T7" fmla="*/ 3 h 93"/>
                <a:gd name="T8" fmla="*/ 0 w 198"/>
                <a:gd name="T9" fmla="*/ 4 h 93"/>
                <a:gd name="T10" fmla="*/ 0 60000 65536"/>
                <a:gd name="T11" fmla="*/ 0 60000 65536"/>
                <a:gd name="T12" fmla="*/ 0 60000 65536"/>
                <a:gd name="T13" fmla="*/ 0 60000 65536"/>
                <a:gd name="T14" fmla="*/ 0 60000 65536"/>
                <a:gd name="T15" fmla="*/ 0 w 198"/>
                <a:gd name="T16" fmla="*/ 0 h 93"/>
                <a:gd name="T17" fmla="*/ 198 w 198"/>
                <a:gd name="T18" fmla="*/ 93 h 93"/>
              </a:gdLst>
              <a:ahLst/>
              <a:cxnLst>
                <a:cxn ang="T10">
                  <a:pos x="T0" y="T1"/>
                </a:cxn>
                <a:cxn ang="T11">
                  <a:pos x="T2" y="T3"/>
                </a:cxn>
                <a:cxn ang="T12">
                  <a:pos x="T4" y="T5"/>
                </a:cxn>
                <a:cxn ang="T13">
                  <a:pos x="T6" y="T7"/>
                </a:cxn>
                <a:cxn ang="T14">
                  <a:pos x="T8" y="T9"/>
                </a:cxn>
              </a:cxnLst>
              <a:rect l="T15" t="T16" r="T17" b="T18"/>
              <a:pathLst>
                <a:path w="198" h="93">
                  <a:moveTo>
                    <a:pt x="0" y="0"/>
                  </a:moveTo>
                  <a:lnTo>
                    <a:pt x="99" y="24"/>
                  </a:lnTo>
                  <a:lnTo>
                    <a:pt x="198" y="47"/>
                  </a:lnTo>
                  <a:lnTo>
                    <a:pt x="99" y="70"/>
                  </a:lnTo>
                  <a:lnTo>
                    <a:pt x="0" y="9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19" name="Freeform 11"/>
            <p:cNvSpPr>
              <a:spLocks/>
            </p:cNvSpPr>
            <p:nvPr/>
          </p:nvSpPr>
          <p:spPr bwMode="auto">
            <a:xfrm>
              <a:off x="3670" y="1401"/>
              <a:ext cx="408" cy="0"/>
            </a:xfrm>
            <a:custGeom>
              <a:avLst/>
              <a:gdLst>
                <a:gd name="T0" fmla="*/ 0 w 765"/>
                <a:gd name="T1" fmla="*/ 33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0" name="Freeform 12"/>
            <p:cNvSpPr>
              <a:spLocks/>
            </p:cNvSpPr>
            <p:nvPr/>
          </p:nvSpPr>
          <p:spPr bwMode="auto">
            <a:xfrm>
              <a:off x="3510" y="2396"/>
              <a:ext cx="90" cy="110"/>
            </a:xfrm>
            <a:custGeom>
              <a:avLst/>
              <a:gdLst>
                <a:gd name="T0" fmla="*/ 7 w 169"/>
                <a:gd name="T1" fmla="*/ 2 h 209"/>
                <a:gd name="T2" fmla="*/ 4 w 169"/>
                <a:gd name="T3" fmla="*/ 5 h 209"/>
                <a:gd name="T4" fmla="*/ 0 w 169"/>
                <a:gd name="T5" fmla="*/ 8 h 209"/>
                <a:gd name="T6" fmla="*/ 4 w 169"/>
                <a:gd name="T7" fmla="*/ 0 h 209"/>
                <a:gd name="T8" fmla="*/ 0 60000 65536"/>
                <a:gd name="T9" fmla="*/ 0 60000 65536"/>
                <a:gd name="T10" fmla="*/ 0 60000 65536"/>
                <a:gd name="T11" fmla="*/ 0 60000 65536"/>
                <a:gd name="T12" fmla="*/ 0 w 169"/>
                <a:gd name="T13" fmla="*/ 0 h 209"/>
                <a:gd name="T14" fmla="*/ 169 w 169"/>
                <a:gd name="T15" fmla="*/ 209 h 209"/>
              </a:gdLst>
              <a:ahLst/>
              <a:cxnLst>
                <a:cxn ang="T8">
                  <a:pos x="T0" y="T1"/>
                </a:cxn>
                <a:cxn ang="T9">
                  <a:pos x="T2" y="T3"/>
                </a:cxn>
                <a:cxn ang="T10">
                  <a:pos x="T4" y="T5"/>
                </a:cxn>
                <a:cxn ang="T11">
                  <a:pos x="T6" y="T7"/>
                </a:cxn>
              </a:cxnLst>
              <a:rect l="T12" t="T13" r="T14" b="T15"/>
              <a:pathLst>
                <a:path w="169" h="209">
                  <a:moveTo>
                    <a:pt x="169" y="59"/>
                  </a:moveTo>
                  <a:lnTo>
                    <a:pt x="85" y="134"/>
                  </a:lnTo>
                  <a:lnTo>
                    <a:pt x="0" y="209"/>
                  </a:lnTo>
                  <a:lnTo>
                    <a:pt x="8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1" name="Freeform 13"/>
            <p:cNvSpPr>
              <a:spLocks/>
            </p:cNvSpPr>
            <p:nvPr/>
          </p:nvSpPr>
          <p:spPr bwMode="auto">
            <a:xfrm>
              <a:off x="3532" y="1640"/>
              <a:ext cx="609" cy="837"/>
            </a:xfrm>
            <a:custGeom>
              <a:avLst/>
              <a:gdLst>
                <a:gd name="T0" fmla="*/ 0 w 1145"/>
                <a:gd name="T1" fmla="*/ 64 h 1588"/>
                <a:gd name="T2" fmla="*/ 48 w 1145"/>
                <a:gd name="T3" fmla="*/ 0 h 1588"/>
                <a:gd name="T4" fmla="*/ 0 60000 65536"/>
                <a:gd name="T5" fmla="*/ 0 60000 65536"/>
                <a:gd name="T6" fmla="*/ 0 w 1145"/>
                <a:gd name="T7" fmla="*/ 0 h 1588"/>
                <a:gd name="T8" fmla="*/ 1145 w 1145"/>
                <a:gd name="T9" fmla="*/ 1588 h 1588"/>
              </a:gdLst>
              <a:ahLst/>
              <a:cxnLst>
                <a:cxn ang="T4">
                  <a:pos x="T0" y="T1"/>
                </a:cxn>
                <a:cxn ang="T5">
                  <a:pos x="T2" y="T3"/>
                </a:cxn>
              </a:cxnLst>
              <a:rect l="T6" t="T7" r="T8" b="T9"/>
              <a:pathLst>
                <a:path w="1145" h="1588">
                  <a:moveTo>
                    <a:pt x="0" y="1588"/>
                  </a:moveTo>
                  <a:lnTo>
                    <a:pt x="114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2" name="Freeform 14"/>
            <p:cNvSpPr>
              <a:spLocks/>
            </p:cNvSpPr>
            <p:nvPr/>
          </p:nvSpPr>
          <p:spPr bwMode="auto">
            <a:xfrm>
              <a:off x="3621" y="1826"/>
              <a:ext cx="109" cy="92"/>
            </a:xfrm>
            <a:custGeom>
              <a:avLst/>
              <a:gdLst>
                <a:gd name="T0" fmla="*/ 9 w 204"/>
                <a:gd name="T1" fmla="*/ 3 h 177"/>
                <a:gd name="T2" fmla="*/ 0 w 204"/>
                <a:gd name="T3" fmla="*/ 7 h 177"/>
                <a:gd name="T4" fmla="*/ 6 w 204"/>
                <a:gd name="T5" fmla="*/ 0 h 177"/>
                <a:gd name="T6" fmla="*/ 0 60000 65536"/>
                <a:gd name="T7" fmla="*/ 0 60000 65536"/>
                <a:gd name="T8" fmla="*/ 0 60000 65536"/>
                <a:gd name="T9" fmla="*/ 0 w 204"/>
                <a:gd name="T10" fmla="*/ 0 h 177"/>
                <a:gd name="T11" fmla="*/ 204 w 204"/>
                <a:gd name="T12" fmla="*/ 177 h 177"/>
              </a:gdLst>
              <a:ahLst/>
              <a:cxnLst>
                <a:cxn ang="T6">
                  <a:pos x="T0" y="T1"/>
                </a:cxn>
                <a:cxn ang="T7">
                  <a:pos x="T2" y="T3"/>
                </a:cxn>
                <a:cxn ang="T8">
                  <a:pos x="T4" y="T5"/>
                </a:cxn>
              </a:cxnLst>
              <a:rect l="T9" t="T10" r="T11" b="T12"/>
              <a:pathLst>
                <a:path w="204" h="177">
                  <a:moveTo>
                    <a:pt x="204" y="81"/>
                  </a:moveTo>
                  <a:lnTo>
                    <a:pt x="0" y="177"/>
                  </a:lnTo>
                  <a:lnTo>
                    <a:pt x="139"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3" name="Freeform 15"/>
            <p:cNvSpPr>
              <a:spLocks/>
            </p:cNvSpPr>
            <p:nvPr/>
          </p:nvSpPr>
          <p:spPr bwMode="auto">
            <a:xfrm>
              <a:off x="3994" y="1544"/>
              <a:ext cx="109" cy="94"/>
            </a:xfrm>
            <a:custGeom>
              <a:avLst/>
              <a:gdLst>
                <a:gd name="T0" fmla="*/ 0 w 204"/>
                <a:gd name="T1" fmla="*/ 4 h 177"/>
                <a:gd name="T2" fmla="*/ 4 w 204"/>
                <a:gd name="T3" fmla="*/ 2 h 177"/>
                <a:gd name="T4" fmla="*/ 9 w 204"/>
                <a:gd name="T5" fmla="*/ 0 h 177"/>
                <a:gd name="T6" fmla="*/ 3 w 204"/>
                <a:gd name="T7" fmla="*/ 7 h 177"/>
                <a:gd name="T8" fmla="*/ 0 60000 65536"/>
                <a:gd name="T9" fmla="*/ 0 60000 65536"/>
                <a:gd name="T10" fmla="*/ 0 60000 65536"/>
                <a:gd name="T11" fmla="*/ 0 60000 65536"/>
                <a:gd name="T12" fmla="*/ 0 w 204"/>
                <a:gd name="T13" fmla="*/ 0 h 177"/>
                <a:gd name="T14" fmla="*/ 204 w 204"/>
                <a:gd name="T15" fmla="*/ 177 h 177"/>
              </a:gdLst>
              <a:ahLst/>
              <a:cxnLst>
                <a:cxn ang="T8">
                  <a:pos x="T0" y="T1"/>
                </a:cxn>
                <a:cxn ang="T9">
                  <a:pos x="T2" y="T3"/>
                </a:cxn>
                <a:cxn ang="T10">
                  <a:pos x="T4" y="T5"/>
                </a:cxn>
                <a:cxn ang="T11">
                  <a:pos x="T6" y="T7"/>
                </a:cxn>
              </a:cxnLst>
              <a:rect l="T12" t="T13" r="T14" b="T15"/>
              <a:pathLst>
                <a:path w="204" h="177">
                  <a:moveTo>
                    <a:pt x="0" y="96"/>
                  </a:moveTo>
                  <a:lnTo>
                    <a:pt x="102" y="48"/>
                  </a:lnTo>
                  <a:lnTo>
                    <a:pt x="204" y="0"/>
                  </a:lnTo>
                  <a:lnTo>
                    <a:pt x="64" y="177"/>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4" name="Freeform 16"/>
            <p:cNvSpPr>
              <a:spLocks/>
            </p:cNvSpPr>
            <p:nvPr/>
          </p:nvSpPr>
          <p:spPr bwMode="auto">
            <a:xfrm>
              <a:off x="3649" y="1564"/>
              <a:ext cx="428" cy="332"/>
            </a:xfrm>
            <a:custGeom>
              <a:avLst/>
              <a:gdLst>
                <a:gd name="T0" fmla="*/ 0 w 802"/>
                <a:gd name="T1" fmla="*/ 25 h 630"/>
                <a:gd name="T2" fmla="*/ 35 w 802"/>
                <a:gd name="T3" fmla="*/ 0 h 630"/>
                <a:gd name="T4" fmla="*/ 0 60000 65536"/>
                <a:gd name="T5" fmla="*/ 0 60000 65536"/>
                <a:gd name="T6" fmla="*/ 0 w 802"/>
                <a:gd name="T7" fmla="*/ 0 h 630"/>
                <a:gd name="T8" fmla="*/ 802 w 802"/>
                <a:gd name="T9" fmla="*/ 630 h 630"/>
              </a:gdLst>
              <a:ahLst/>
              <a:cxnLst>
                <a:cxn ang="T4">
                  <a:pos x="T0" y="T1"/>
                </a:cxn>
                <a:cxn ang="T5">
                  <a:pos x="T2" y="T3"/>
                </a:cxn>
              </a:cxnLst>
              <a:rect l="T6" t="T7" r="T8" b="T9"/>
              <a:pathLst>
                <a:path w="802" h="630">
                  <a:moveTo>
                    <a:pt x="0" y="630"/>
                  </a:moveTo>
                  <a:lnTo>
                    <a:pt x="802"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5" name="Freeform 17"/>
            <p:cNvSpPr>
              <a:spLocks/>
            </p:cNvSpPr>
            <p:nvPr/>
          </p:nvSpPr>
          <p:spPr bwMode="auto">
            <a:xfrm>
              <a:off x="2629" y="1758"/>
              <a:ext cx="56" cy="116"/>
            </a:xfrm>
            <a:custGeom>
              <a:avLst/>
              <a:gdLst>
                <a:gd name="T0" fmla="*/ 5 w 104"/>
                <a:gd name="T1" fmla="*/ 0 h 220"/>
                <a:gd name="T2" fmla="*/ 2 w 104"/>
                <a:gd name="T3" fmla="*/ 9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6" name="Freeform 18"/>
            <p:cNvSpPr>
              <a:spLocks/>
            </p:cNvSpPr>
            <p:nvPr/>
          </p:nvSpPr>
          <p:spPr bwMode="auto">
            <a:xfrm>
              <a:off x="2657" y="1558"/>
              <a:ext cx="0" cy="280"/>
            </a:xfrm>
            <a:custGeom>
              <a:avLst/>
              <a:gdLst>
                <a:gd name="T0" fmla="*/ 22 h 531"/>
                <a:gd name="T1" fmla="*/ 0 h 531"/>
                <a:gd name="T2" fmla="*/ 0 60000 65536"/>
                <a:gd name="T3" fmla="*/ 0 60000 65536"/>
                <a:gd name="T4" fmla="*/ 0 h 531"/>
                <a:gd name="T5" fmla="*/ 531 h 531"/>
              </a:gdLst>
              <a:ahLst/>
              <a:cxnLst>
                <a:cxn ang="T2">
                  <a:pos x="0" y="T0"/>
                </a:cxn>
                <a:cxn ang="T3">
                  <a:pos x="0" y="T1"/>
                </a:cxn>
              </a:cxnLst>
              <a:rect l="0" t="T4" r="0" b="T5"/>
              <a:pathLst>
                <a:path h="531">
                  <a:moveTo>
                    <a:pt x="0" y="531"/>
                  </a:moveTo>
                  <a:lnTo>
                    <a:pt x="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7" name="Freeform 19"/>
            <p:cNvSpPr>
              <a:spLocks/>
            </p:cNvSpPr>
            <p:nvPr/>
          </p:nvSpPr>
          <p:spPr bwMode="auto">
            <a:xfrm>
              <a:off x="1527" y="1373"/>
              <a:ext cx="116" cy="55"/>
            </a:xfrm>
            <a:custGeom>
              <a:avLst/>
              <a:gdLst>
                <a:gd name="T0" fmla="*/ 0 w 219"/>
                <a:gd name="T1" fmla="*/ 0 h 104"/>
                <a:gd name="T2" fmla="*/ 4 w 219"/>
                <a:gd name="T3" fmla="*/ 1 h 104"/>
                <a:gd name="T4" fmla="*/ 9 w 219"/>
                <a:gd name="T5" fmla="*/ 2 h 104"/>
                <a:gd name="T6" fmla="*/ 4 w 219"/>
                <a:gd name="T7" fmla="*/ 3 h 104"/>
                <a:gd name="T8" fmla="*/ 0 w 219"/>
                <a:gd name="T9" fmla="*/ 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09" y="26"/>
                  </a:lnTo>
                  <a:lnTo>
                    <a:pt x="219" y="52"/>
                  </a:lnTo>
                  <a:lnTo>
                    <a:pt x="109" y="78"/>
                  </a:lnTo>
                  <a:lnTo>
                    <a:pt x="0" y="104"/>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8" name="Freeform 20"/>
            <p:cNvSpPr>
              <a:spLocks/>
            </p:cNvSpPr>
            <p:nvPr/>
          </p:nvSpPr>
          <p:spPr bwMode="auto">
            <a:xfrm>
              <a:off x="1029" y="1401"/>
              <a:ext cx="590" cy="0"/>
            </a:xfrm>
            <a:custGeom>
              <a:avLst/>
              <a:gdLst>
                <a:gd name="T0" fmla="*/ 0 w 1105"/>
                <a:gd name="T1" fmla="*/ 48 w 1105"/>
                <a:gd name="T2" fmla="*/ 0 60000 65536"/>
                <a:gd name="T3" fmla="*/ 0 60000 65536"/>
                <a:gd name="T4" fmla="*/ 0 w 1105"/>
                <a:gd name="T5" fmla="*/ 1105 w 1105"/>
              </a:gdLst>
              <a:ahLst/>
              <a:cxnLst>
                <a:cxn ang="T2">
                  <a:pos x="T0" y="0"/>
                </a:cxn>
                <a:cxn ang="T3">
                  <a:pos x="T1" y="0"/>
                </a:cxn>
              </a:cxnLst>
              <a:rect l="T4" t="0" r="T5" b="0"/>
              <a:pathLst>
                <a:path w="1105">
                  <a:moveTo>
                    <a:pt x="0" y="0"/>
                  </a:moveTo>
                  <a:lnTo>
                    <a:pt x="110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29" name="Freeform 22"/>
            <p:cNvSpPr>
              <a:spLocks/>
            </p:cNvSpPr>
            <p:nvPr/>
          </p:nvSpPr>
          <p:spPr bwMode="auto">
            <a:xfrm>
              <a:off x="884" y="1235"/>
              <a:ext cx="109" cy="109"/>
            </a:xfrm>
            <a:custGeom>
              <a:avLst/>
              <a:gdLst>
                <a:gd name="T0" fmla="*/ 9 w 205"/>
                <a:gd name="T1" fmla="*/ 4 h 205"/>
                <a:gd name="T2" fmla="*/ 8 w 205"/>
                <a:gd name="T3" fmla="*/ 7 h 205"/>
                <a:gd name="T4" fmla="*/ 6 w 205"/>
                <a:gd name="T5" fmla="*/ 9 h 205"/>
                <a:gd name="T6" fmla="*/ 4 w 205"/>
                <a:gd name="T7" fmla="*/ 9 h 205"/>
                <a:gd name="T8" fmla="*/ 4 w 205"/>
                <a:gd name="T9" fmla="*/ 9 h 205"/>
                <a:gd name="T10" fmla="*/ 2 w 205"/>
                <a:gd name="T11" fmla="*/ 7 h 205"/>
                <a:gd name="T12" fmla="*/ 1 w 205"/>
                <a:gd name="T13" fmla="*/ 5 h 205"/>
                <a:gd name="T14" fmla="*/ 0 w 205"/>
                <a:gd name="T15" fmla="*/ 4 h 205"/>
                <a:gd name="T16" fmla="*/ 1 w 205"/>
                <a:gd name="T17" fmla="*/ 4 h 205"/>
                <a:gd name="T18" fmla="*/ 1 w 205"/>
                <a:gd name="T19" fmla="*/ 2 h 205"/>
                <a:gd name="T20" fmla="*/ 3 w 205"/>
                <a:gd name="T21" fmla="*/ 1 h 205"/>
                <a:gd name="T22" fmla="*/ 4 w 205"/>
                <a:gd name="T23" fmla="*/ 0 h 205"/>
                <a:gd name="T24" fmla="*/ 5 w 205"/>
                <a:gd name="T25" fmla="*/ 0 h 205"/>
                <a:gd name="T26" fmla="*/ 7 w 205"/>
                <a:gd name="T27" fmla="*/ 1 h 205"/>
                <a:gd name="T28" fmla="*/ 9 w 205"/>
                <a:gd name="T29" fmla="*/ 3 h 205"/>
                <a:gd name="T30" fmla="*/ 9 w 205"/>
                <a:gd name="T31" fmla="*/ 4 h 2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5"/>
                <a:gd name="T49" fmla="*/ 0 h 205"/>
                <a:gd name="T50" fmla="*/ 205 w 205"/>
                <a:gd name="T51" fmla="*/ 205 h 2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5" h="205">
                  <a:moveTo>
                    <a:pt x="205" y="102"/>
                  </a:moveTo>
                  <a:lnTo>
                    <a:pt x="186" y="163"/>
                  </a:lnTo>
                  <a:lnTo>
                    <a:pt x="135" y="200"/>
                  </a:lnTo>
                  <a:lnTo>
                    <a:pt x="103" y="205"/>
                  </a:lnTo>
                  <a:lnTo>
                    <a:pt x="94" y="204"/>
                  </a:lnTo>
                  <a:lnTo>
                    <a:pt x="36" y="180"/>
                  </a:lnTo>
                  <a:lnTo>
                    <a:pt x="3" y="127"/>
                  </a:lnTo>
                  <a:lnTo>
                    <a:pt x="0" y="102"/>
                  </a:lnTo>
                  <a:lnTo>
                    <a:pt x="1" y="94"/>
                  </a:lnTo>
                  <a:lnTo>
                    <a:pt x="25" y="35"/>
                  </a:lnTo>
                  <a:lnTo>
                    <a:pt x="78" y="3"/>
                  </a:lnTo>
                  <a:lnTo>
                    <a:pt x="103" y="0"/>
                  </a:lnTo>
                  <a:lnTo>
                    <a:pt x="111" y="0"/>
                  </a:lnTo>
                  <a:lnTo>
                    <a:pt x="170" y="24"/>
                  </a:lnTo>
                  <a:lnTo>
                    <a:pt x="202" y="78"/>
                  </a:lnTo>
                  <a:lnTo>
                    <a:pt x="205" y="102"/>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0" name="Freeform 23"/>
            <p:cNvSpPr>
              <a:spLocks/>
            </p:cNvSpPr>
            <p:nvPr/>
          </p:nvSpPr>
          <p:spPr bwMode="auto">
            <a:xfrm>
              <a:off x="876" y="1344"/>
              <a:ext cx="63" cy="225"/>
            </a:xfrm>
            <a:custGeom>
              <a:avLst/>
              <a:gdLst>
                <a:gd name="T0" fmla="*/ 5 w 117"/>
                <a:gd name="T1" fmla="*/ 0 h 428"/>
                <a:gd name="T2" fmla="*/ 5 w 117"/>
                <a:gd name="T3" fmla="*/ 10 h 428"/>
                <a:gd name="T4" fmla="*/ 0 w 117"/>
                <a:gd name="T5" fmla="*/ 17 h 428"/>
                <a:gd name="T6" fmla="*/ 0 60000 65536"/>
                <a:gd name="T7" fmla="*/ 0 60000 65536"/>
                <a:gd name="T8" fmla="*/ 0 60000 65536"/>
                <a:gd name="T9" fmla="*/ 0 w 117"/>
                <a:gd name="T10" fmla="*/ 0 h 428"/>
                <a:gd name="T11" fmla="*/ 117 w 117"/>
                <a:gd name="T12" fmla="*/ 428 h 428"/>
              </a:gdLst>
              <a:ahLst/>
              <a:cxnLst>
                <a:cxn ang="T6">
                  <a:pos x="T0" y="T1"/>
                </a:cxn>
                <a:cxn ang="T7">
                  <a:pos x="T2" y="T3"/>
                </a:cxn>
                <a:cxn ang="T8">
                  <a:pos x="T4" y="T5"/>
                </a:cxn>
              </a:cxnLst>
              <a:rect l="T9" t="T10" r="T11" b="T12"/>
              <a:pathLst>
                <a:path w="117" h="428">
                  <a:moveTo>
                    <a:pt x="117" y="0"/>
                  </a:moveTo>
                  <a:lnTo>
                    <a:pt x="117" y="245"/>
                  </a:lnTo>
                  <a:lnTo>
                    <a:pt x="0" y="42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1" name="Freeform 24"/>
            <p:cNvSpPr>
              <a:spLocks/>
            </p:cNvSpPr>
            <p:nvPr/>
          </p:nvSpPr>
          <p:spPr bwMode="auto">
            <a:xfrm>
              <a:off x="867" y="1401"/>
              <a:ext cx="143" cy="0"/>
            </a:xfrm>
            <a:custGeom>
              <a:avLst/>
              <a:gdLst>
                <a:gd name="T0" fmla="*/ 0 w 270"/>
                <a:gd name="T1" fmla="*/ 11 w 270"/>
                <a:gd name="T2" fmla="*/ 0 60000 65536"/>
                <a:gd name="T3" fmla="*/ 0 60000 65536"/>
                <a:gd name="T4" fmla="*/ 0 w 270"/>
                <a:gd name="T5" fmla="*/ 270 w 270"/>
              </a:gdLst>
              <a:ahLst/>
              <a:cxnLst>
                <a:cxn ang="T2">
                  <a:pos x="T0" y="0"/>
                </a:cxn>
                <a:cxn ang="T3">
                  <a:pos x="T1" y="0"/>
                </a:cxn>
              </a:cxnLst>
              <a:rect l="T4" t="0" r="T5" b="0"/>
              <a:pathLst>
                <a:path w="270">
                  <a:moveTo>
                    <a:pt x="0" y="0"/>
                  </a:moveTo>
                  <a:lnTo>
                    <a:pt x="27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2" name="Freeform 25"/>
            <p:cNvSpPr>
              <a:spLocks/>
            </p:cNvSpPr>
            <p:nvPr/>
          </p:nvSpPr>
          <p:spPr bwMode="auto">
            <a:xfrm>
              <a:off x="940" y="1474"/>
              <a:ext cx="61" cy="95"/>
            </a:xfrm>
            <a:custGeom>
              <a:avLst/>
              <a:gdLst>
                <a:gd name="T0" fmla="*/ 0 w 117"/>
                <a:gd name="T1" fmla="*/ 0 h 180"/>
                <a:gd name="T2" fmla="*/ 5 w 117"/>
                <a:gd name="T3" fmla="*/ 7 h 180"/>
                <a:gd name="T4" fmla="*/ 0 60000 65536"/>
                <a:gd name="T5" fmla="*/ 0 60000 65536"/>
                <a:gd name="T6" fmla="*/ 0 w 117"/>
                <a:gd name="T7" fmla="*/ 0 h 180"/>
                <a:gd name="T8" fmla="*/ 117 w 117"/>
                <a:gd name="T9" fmla="*/ 180 h 180"/>
              </a:gdLst>
              <a:ahLst/>
              <a:cxnLst>
                <a:cxn ang="T4">
                  <a:pos x="T0" y="T1"/>
                </a:cxn>
                <a:cxn ang="T5">
                  <a:pos x="T2" y="T3"/>
                </a:cxn>
              </a:cxnLst>
              <a:rect l="T6" t="T7" r="T8" b="T9"/>
              <a:pathLst>
                <a:path w="117" h="180">
                  <a:moveTo>
                    <a:pt x="0" y="0"/>
                  </a:moveTo>
                  <a:lnTo>
                    <a:pt x="117" y="18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3" name="Freeform 26"/>
            <p:cNvSpPr>
              <a:spLocks/>
            </p:cNvSpPr>
            <p:nvPr/>
          </p:nvSpPr>
          <p:spPr bwMode="auto">
            <a:xfrm>
              <a:off x="1527" y="1373"/>
              <a:ext cx="116" cy="55"/>
            </a:xfrm>
            <a:custGeom>
              <a:avLst/>
              <a:gdLst>
                <a:gd name="T0" fmla="*/ 0 w 219"/>
                <a:gd name="T1" fmla="*/ 0 h 104"/>
                <a:gd name="T2" fmla="*/ 4 w 219"/>
                <a:gd name="T3" fmla="*/ 1 h 104"/>
                <a:gd name="T4" fmla="*/ 9 w 219"/>
                <a:gd name="T5" fmla="*/ 2 h 104"/>
                <a:gd name="T6" fmla="*/ 4 w 219"/>
                <a:gd name="T7" fmla="*/ 3 h 104"/>
                <a:gd name="T8" fmla="*/ 0 w 219"/>
                <a:gd name="T9" fmla="*/ 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09" y="26"/>
                  </a:lnTo>
                  <a:lnTo>
                    <a:pt x="219" y="52"/>
                  </a:lnTo>
                  <a:lnTo>
                    <a:pt x="109" y="78"/>
                  </a:lnTo>
                  <a:lnTo>
                    <a:pt x="0" y="104"/>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4" name="Freeform 27"/>
            <p:cNvSpPr>
              <a:spLocks/>
            </p:cNvSpPr>
            <p:nvPr/>
          </p:nvSpPr>
          <p:spPr bwMode="auto">
            <a:xfrm>
              <a:off x="1082" y="1401"/>
              <a:ext cx="537" cy="0"/>
            </a:xfrm>
            <a:custGeom>
              <a:avLst/>
              <a:gdLst>
                <a:gd name="T0" fmla="*/ 0 w 1005"/>
                <a:gd name="T1" fmla="*/ 44 w 1005"/>
                <a:gd name="T2" fmla="*/ 0 60000 65536"/>
                <a:gd name="T3" fmla="*/ 0 60000 65536"/>
                <a:gd name="T4" fmla="*/ 0 w 1005"/>
                <a:gd name="T5" fmla="*/ 1005 w 1005"/>
              </a:gdLst>
              <a:ahLst/>
              <a:cxnLst>
                <a:cxn ang="T2">
                  <a:pos x="T0" y="0"/>
                </a:cxn>
                <a:cxn ang="T3">
                  <a:pos x="T1" y="0"/>
                </a:cxn>
              </a:cxnLst>
              <a:rect l="T4" t="0" r="T5" b="0"/>
              <a:pathLst>
                <a:path w="1005">
                  <a:moveTo>
                    <a:pt x="0" y="0"/>
                  </a:moveTo>
                  <a:lnTo>
                    <a:pt x="100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5" name="Freeform 28"/>
            <p:cNvSpPr>
              <a:spLocks/>
            </p:cNvSpPr>
            <p:nvPr/>
          </p:nvSpPr>
          <p:spPr bwMode="auto">
            <a:xfrm>
              <a:off x="1643" y="1242"/>
              <a:ext cx="2027" cy="316"/>
            </a:xfrm>
            <a:custGeom>
              <a:avLst/>
              <a:gdLst>
                <a:gd name="T0" fmla="*/ 164 w 3800"/>
                <a:gd name="T1" fmla="*/ 12 h 600"/>
                <a:gd name="T2" fmla="*/ 164 w 3800"/>
                <a:gd name="T3" fmla="*/ 15 h 600"/>
                <a:gd name="T4" fmla="*/ 163 w 3800"/>
                <a:gd name="T5" fmla="*/ 18 h 600"/>
                <a:gd name="T6" fmla="*/ 161 w 3800"/>
                <a:gd name="T7" fmla="*/ 20 h 600"/>
                <a:gd name="T8" fmla="*/ 159 w 3800"/>
                <a:gd name="T9" fmla="*/ 22 h 600"/>
                <a:gd name="T10" fmla="*/ 156 w 3800"/>
                <a:gd name="T11" fmla="*/ 23 h 600"/>
                <a:gd name="T12" fmla="*/ 154 w 3800"/>
                <a:gd name="T13" fmla="*/ 24 h 600"/>
                <a:gd name="T14" fmla="*/ 151 w 3800"/>
                <a:gd name="T15" fmla="*/ 24 h 600"/>
                <a:gd name="T16" fmla="*/ 13 w 3800"/>
                <a:gd name="T17" fmla="*/ 24 h 600"/>
                <a:gd name="T18" fmla="*/ 10 w 3800"/>
                <a:gd name="T19" fmla="*/ 24 h 600"/>
                <a:gd name="T20" fmla="*/ 7 w 3800"/>
                <a:gd name="T21" fmla="*/ 23 h 600"/>
                <a:gd name="T22" fmla="*/ 5 w 3800"/>
                <a:gd name="T23" fmla="*/ 22 h 600"/>
                <a:gd name="T24" fmla="*/ 3 w 3800"/>
                <a:gd name="T25" fmla="*/ 19 h 600"/>
                <a:gd name="T26" fmla="*/ 1 w 3800"/>
                <a:gd name="T27" fmla="*/ 17 h 600"/>
                <a:gd name="T28" fmla="*/ 1 w 3800"/>
                <a:gd name="T29" fmla="*/ 14 h 600"/>
                <a:gd name="T30" fmla="*/ 0 w 3800"/>
                <a:gd name="T31" fmla="*/ 12 h 600"/>
                <a:gd name="T32" fmla="*/ 1 w 3800"/>
                <a:gd name="T33" fmla="*/ 11 h 600"/>
                <a:gd name="T34" fmla="*/ 1 w 3800"/>
                <a:gd name="T35" fmla="*/ 8 h 600"/>
                <a:gd name="T36" fmla="*/ 2 w 3800"/>
                <a:gd name="T37" fmla="*/ 6 h 600"/>
                <a:gd name="T38" fmla="*/ 4 w 3800"/>
                <a:gd name="T39" fmla="*/ 4 h 600"/>
                <a:gd name="T40" fmla="*/ 6 w 3800"/>
                <a:gd name="T41" fmla="*/ 2 h 600"/>
                <a:gd name="T42" fmla="*/ 9 w 3800"/>
                <a:gd name="T43" fmla="*/ 1 h 600"/>
                <a:gd name="T44" fmla="*/ 12 w 3800"/>
                <a:gd name="T45" fmla="*/ 1 h 600"/>
                <a:gd name="T46" fmla="*/ 13 w 3800"/>
                <a:gd name="T47" fmla="*/ 0 h 600"/>
                <a:gd name="T48" fmla="*/ 151 w 3800"/>
                <a:gd name="T49" fmla="*/ 0 h 600"/>
                <a:gd name="T50" fmla="*/ 154 w 3800"/>
                <a:gd name="T51" fmla="*/ 1 h 600"/>
                <a:gd name="T52" fmla="*/ 157 w 3800"/>
                <a:gd name="T53" fmla="*/ 2 h 600"/>
                <a:gd name="T54" fmla="*/ 159 w 3800"/>
                <a:gd name="T55" fmla="*/ 3 h 600"/>
                <a:gd name="T56" fmla="*/ 162 w 3800"/>
                <a:gd name="T57" fmla="*/ 5 h 600"/>
                <a:gd name="T58" fmla="*/ 163 w 3800"/>
                <a:gd name="T59" fmla="*/ 7 h 600"/>
                <a:gd name="T60" fmla="*/ 164 w 3800"/>
                <a:gd name="T61" fmla="*/ 10 h 600"/>
                <a:gd name="T62" fmla="*/ 164 w 3800"/>
                <a:gd name="T63" fmla="*/ 12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7" y="438"/>
                  </a:lnTo>
                  <a:lnTo>
                    <a:pt x="3728" y="495"/>
                  </a:lnTo>
                  <a:lnTo>
                    <a:pt x="3677" y="542"/>
                  </a:lnTo>
                  <a:lnTo>
                    <a:pt x="3617" y="576"/>
                  </a:lnTo>
                  <a:lnTo>
                    <a:pt x="3549" y="596"/>
                  </a:lnTo>
                  <a:lnTo>
                    <a:pt x="3500" y="600"/>
                  </a:lnTo>
                  <a:lnTo>
                    <a:pt x="300" y="600"/>
                  </a:lnTo>
                  <a:lnTo>
                    <a:pt x="228" y="591"/>
                  </a:lnTo>
                  <a:lnTo>
                    <a:pt x="162" y="566"/>
                  </a:lnTo>
                  <a:lnTo>
                    <a:pt x="105" y="528"/>
                  </a:lnTo>
                  <a:lnTo>
                    <a:pt x="58" y="477"/>
                  </a:lnTo>
                  <a:lnTo>
                    <a:pt x="24" y="417"/>
                  </a:lnTo>
                  <a:lnTo>
                    <a:pt x="4" y="348"/>
                  </a:lnTo>
                  <a:lnTo>
                    <a:pt x="0" y="300"/>
                  </a:lnTo>
                  <a:lnTo>
                    <a:pt x="1" y="275"/>
                  </a:lnTo>
                  <a:lnTo>
                    <a:pt x="15" y="205"/>
                  </a:lnTo>
                  <a:lnTo>
                    <a:pt x="45" y="142"/>
                  </a:lnTo>
                  <a:lnTo>
                    <a:pt x="88" y="88"/>
                  </a:lnTo>
                  <a:lnTo>
                    <a:pt x="142" y="45"/>
                  </a:lnTo>
                  <a:lnTo>
                    <a:pt x="205" y="15"/>
                  </a:lnTo>
                  <a:lnTo>
                    <a:pt x="276" y="1"/>
                  </a:lnTo>
                  <a:lnTo>
                    <a:pt x="300" y="0"/>
                  </a:lnTo>
                  <a:lnTo>
                    <a:pt x="3500" y="0"/>
                  </a:lnTo>
                  <a:lnTo>
                    <a:pt x="3572" y="9"/>
                  </a:lnTo>
                  <a:lnTo>
                    <a:pt x="3638" y="33"/>
                  </a:lnTo>
                  <a:lnTo>
                    <a:pt x="3695" y="72"/>
                  </a:lnTo>
                  <a:lnTo>
                    <a:pt x="3742" y="123"/>
                  </a:lnTo>
                  <a:lnTo>
                    <a:pt x="3777"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6" name="Freeform 29"/>
            <p:cNvSpPr>
              <a:spLocks/>
            </p:cNvSpPr>
            <p:nvPr/>
          </p:nvSpPr>
          <p:spPr bwMode="auto">
            <a:xfrm>
              <a:off x="2629" y="2391"/>
              <a:ext cx="56" cy="115"/>
            </a:xfrm>
            <a:custGeom>
              <a:avLst/>
              <a:gdLst>
                <a:gd name="T0" fmla="*/ 5 w 104"/>
                <a:gd name="T1" fmla="*/ 0 h 220"/>
                <a:gd name="T2" fmla="*/ 2 w 104"/>
                <a:gd name="T3" fmla="*/ 8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7" name="Freeform 30"/>
            <p:cNvSpPr>
              <a:spLocks/>
            </p:cNvSpPr>
            <p:nvPr/>
          </p:nvSpPr>
          <p:spPr bwMode="auto">
            <a:xfrm>
              <a:off x="2657" y="2191"/>
              <a:ext cx="0" cy="279"/>
            </a:xfrm>
            <a:custGeom>
              <a:avLst/>
              <a:gdLst>
                <a:gd name="T0" fmla="*/ 21 h 531"/>
                <a:gd name="T1" fmla="*/ 0 h 531"/>
                <a:gd name="T2" fmla="*/ 0 60000 65536"/>
                <a:gd name="T3" fmla="*/ 0 60000 65536"/>
                <a:gd name="T4" fmla="*/ 0 h 531"/>
                <a:gd name="T5" fmla="*/ 531 h 531"/>
              </a:gdLst>
              <a:ahLst/>
              <a:cxnLst>
                <a:cxn ang="T2">
                  <a:pos x="0" y="T0"/>
                </a:cxn>
                <a:cxn ang="T3">
                  <a:pos x="0" y="T1"/>
                </a:cxn>
              </a:cxnLst>
              <a:rect l="0" t="T4" r="0" b="T5"/>
              <a:pathLst>
                <a:path h="531">
                  <a:moveTo>
                    <a:pt x="0" y="531"/>
                  </a:moveTo>
                  <a:lnTo>
                    <a:pt x="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8" name="Freeform 31"/>
            <p:cNvSpPr>
              <a:spLocks/>
            </p:cNvSpPr>
            <p:nvPr/>
          </p:nvSpPr>
          <p:spPr bwMode="auto">
            <a:xfrm>
              <a:off x="1643" y="1874"/>
              <a:ext cx="2027" cy="317"/>
            </a:xfrm>
            <a:custGeom>
              <a:avLst/>
              <a:gdLst>
                <a:gd name="T0" fmla="*/ 164 w 3800"/>
                <a:gd name="T1" fmla="*/ 12 h 600"/>
                <a:gd name="T2" fmla="*/ 164 w 3800"/>
                <a:gd name="T3" fmla="*/ 15 h 600"/>
                <a:gd name="T4" fmla="*/ 163 w 3800"/>
                <a:gd name="T5" fmla="*/ 18 h 600"/>
                <a:gd name="T6" fmla="*/ 161 w 3800"/>
                <a:gd name="T7" fmla="*/ 21 h 600"/>
                <a:gd name="T8" fmla="*/ 159 w 3800"/>
                <a:gd name="T9" fmla="*/ 22 h 600"/>
                <a:gd name="T10" fmla="*/ 156 w 3800"/>
                <a:gd name="T11" fmla="*/ 24 h 600"/>
                <a:gd name="T12" fmla="*/ 154 w 3800"/>
                <a:gd name="T13" fmla="*/ 24 h 600"/>
                <a:gd name="T14" fmla="*/ 151 w 3800"/>
                <a:gd name="T15" fmla="*/ 24 h 600"/>
                <a:gd name="T16" fmla="*/ 13 w 3800"/>
                <a:gd name="T17" fmla="*/ 24 h 600"/>
                <a:gd name="T18" fmla="*/ 10 w 3800"/>
                <a:gd name="T19" fmla="*/ 24 h 600"/>
                <a:gd name="T20" fmla="*/ 7 w 3800"/>
                <a:gd name="T21" fmla="*/ 23 h 600"/>
                <a:gd name="T22" fmla="*/ 5 w 3800"/>
                <a:gd name="T23" fmla="*/ 22 h 600"/>
                <a:gd name="T24" fmla="*/ 3 w 3800"/>
                <a:gd name="T25" fmla="*/ 20 h 600"/>
                <a:gd name="T26" fmla="*/ 1 w 3800"/>
                <a:gd name="T27" fmla="*/ 17 h 600"/>
                <a:gd name="T28" fmla="*/ 1 w 3800"/>
                <a:gd name="T29" fmla="*/ 14 h 600"/>
                <a:gd name="T30" fmla="*/ 0 w 3800"/>
                <a:gd name="T31" fmla="*/ 12 h 600"/>
                <a:gd name="T32" fmla="*/ 1 w 3800"/>
                <a:gd name="T33" fmla="*/ 12 h 600"/>
                <a:gd name="T34" fmla="*/ 1 w 3800"/>
                <a:gd name="T35" fmla="*/ 8 h 600"/>
                <a:gd name="T36" fmla="*/ 2 w 3800"/>
                <a:gd name="T37" fmla="*/ 6 h 600"/>
                <a:gd name="T38" fmla="*/ 4 w 3800"/>
                <a:gd name="T39" fmla="*/ 4 h 600"/>
                <a:gd name="T40" fmla="*/ 6 w 3800"/>
                <a:gd name="T41" fmla="*/ 2 h 600"/>
                <a:gd name="T42" fmla="*/ 9 w 3800"/>
                <a:gd name="T43" fmla="*/ 1 h 600"/>
                <a:gd name="T44" fmla="*/ 12 w 3800"/>
                <a:gd name="T45" fmla="*/ 1 h 600"/>
                <a:gd name="T46" fmla="*/ 13 w 3800"/>
                <a:gd name="T47" fmla="*/ 0 h 600"/>
                <a:gd name="T48" fmla="*/ 151 w 3800"/>
                <a:gd name="T49" fmla="*/ 0 h 600"/>
                <a:gd name="T50" fmla="*/ 154 w 3800"/>
                <a:gd name="T51" fmla="*/ 1 h 600"/>
                <a:gd name="T52" fmla="*/ 157 w 3800"/>
                <a:gd name="T53" fmla="*/ 2 h 600"/>
                <a:gd name="T54" fmla="*/ 159 w 3800"/>
                <a:gd name="T55" fmla="*/ 3 h 600"/>
                <a:gd name="T56" fmla="*/ 162 w 3800"/>
                <a:gd name="T57" fmla="*/ 5 h 600"/>
                <a:gd name="T58" fmla="*/ 163 w 3800"/>
                <a:gd name="T59" fmla="*/ 7 h 600"/>
                <a:gd name="T60" fmla="*/ 164 w 3800"/>
                <a:gd name="T61" fmla="*/ 11 h 600"/>
                <a:gd name="T62" fmla="*/ 164 w 3800"/>
                <a:gd name="T63" fmla="*/ 12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7" y="438"/>
                  </a:lnTo>
                  <a:lnTo>
                    <a:pt x="3728" y="495"/>
                  </a:lnTo>
                  <a:lnTo>
                    <a:pt x="3677" y="542"/>
                  </a:lnTo>
                  <a:lnTo>
                    <a:pt x="3617" y="576"/>
                  </a:lnTo>
                  <a:lnTo>
                    <a:pt x="3549" y="596"/>
                  </a:lnTo>
                  <a:lnTo>
                    <a:pt x="3500" y="600"/>
                  </a:lnTo>
                  <a:lnTo>
                    <a:pt x="300" y="600"/>
                  </a:lnTo>
                  <a:lnTo>
                    <a:pt x="228" y="591"/>
                  </a:lnTo>
                  <a:lnTo>
                    <a:pt x="162" y="566"/>
                  </a:lnTo>
                  <a:lnTo>
                    <a:pt x="105" y="528"/>
                  </a:lnTo>
                  <a:lnTo>
                    <a:pt x="58" y="477"/>
                  </a:lnTo>
                  <a:lnTo>
                    <a:pt x="24" y="417"/>
                  </a:lnTo>
                  <a:lnTo>
                    <a:pt x="4" y="348"/>
                  </a:lnTo>
                  <a:lnTo>
                    <a:pt x="0" y="300"/>
                  </a:lnTo>
                  <a:lnTo>
                    <a:pt x="1" y="275"/>
                  </a:lnTo>
                  <a:lnTo>
                    <a:pt x="15" y="205"/>
                  </a:lnTo>
                  <a:lnTo>
                    <a:pt x="45" y="142"/>
                  </a:lnTo>
                  <a:lnTo>
                    <a:pt x="88" y="88"/>
                  </a:lnTo>
                  <a:lnTo>
                    <a:pt x="142" y="45"/>
                  </a:lnTo>
                  <a:lnTo>
                    <a:pt x="205" y="15"/>
                  </a:lnTo>
                  <a:lnTo>
                    <a:pt x="276" y="1"/>
                  </a:lnTo>
                  <a:lnTo>
                    <a:pt x="300" y="0"/>
                  </a:lnTo>
                  <a:lnTo>
                    <a:pt x="3500" y="0"/>
                  </a:lnTo>
                  <a:lnTo>
                    <a:pt x="3572" y="9"/>
                  </a:lnTo>
                  <a:lnTo>
                    <a:pt x="3638" y="33"/>
                  </a:lnTo>
                  <a:lnTo>
                    <a:pt x="3695" y="72"/>
                  </a:lnTo>
                  <a:lnTo>
                    <a:pt x="3742" y="123"/>
                  </a:lnTo>
                  <a:lnTo>
                    <a:pt x="3777"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39" name="Freeform 32"/>
            <p:cNvSpPr>
              <a:spLocks/>
            </p:cNvSpPr>
            <p:nvPr/>
          </p:nvSpPr>
          <p:spPr bwMode="auto">
            <a:xfrm>
              <a:off x="1643" y="2506"/>
              <a:ext cx="2027" cy="316"/>
            </a:xfrm>
            <a:custGeom>
              <a:avLst/>
              <a:gdLst>
                <a:gd name="T0" fmla="*/ 164 w 3800"/>
                <a:gd name="T1" fmla="*/ 12 h 600"/>
                <a:gd name="T2" fmla="*/ 164 w 3800"/>
                <a:gd name="T3" fmla="*/ 15 h 600"/>
                <a:gd name="T4" fmla="*/ 163 w 3800"/>
                <a:gd name="T5" fmla="*/ 18 h 600"/>
                <a:gd name="T6" fmla="*/ 161 w 3800"/>
                <a:gd name="T7" fmla="*/ 20 h 600"/>
                <a:gd name="T8" fmla="*/ 159 w 3800"/>
                <a:gd name="T9" fmla="*/ 22 h 600"/>
                <a:gd name="T10" fmla="*/ 156 w 3800"/>
                <a:gd name="T11" fmla="*/ 23 h 600"/>
                <a:gd name="T12" fmla="*/ 154 w 3800"/>
                <a:gd name="T13" fmla="*/ 24 h 600"/>
                <a:gd name="T14" fmla="*/ 151 w 3800"/>
                <a:gd name="T15" fmla="*/ 24 h 600"/>
                <a:gd name="T16" fmla="*/ 13 w 3800"/>
                <a:gd name="T17" fmla="*/ 24 h 600"/>
                <a:gd name="T18" fmla="*/ 10 w 3800"/>
                <a:gd name="T19" fmla="*/ 24 h 600"/>
                <a:gd name="T20" fmla="*/ 7 w 3800"/>
                <a:gd name="T21" fmla="*/ 23 h 600"/>
                <a:gd name="T22" fmla="*/ 5 w 3800"/>
                <a:gd name="T23" fmla="*/ 22 h 600"/>
                <a:gd name="T24" fmla="*/ 3 w 3800"/>
                <a:gd name="T25" fmla="*/ 19 h 600"/>
                <a:gd name="T26" fmla="*/ 1 w 3800"/>
                <a:gd name="T27" fmla="*/ 17 h 600"/>
                <a:gd name="T28" fmla="*/ 1 w 3800"/>
                <a:gd name="T29" fmla="*/ 14 h 600"/>
                <a:gd name="T30" fmla="*/ 0 w 3800"/>
                <a:gd name="T31" fmla="*/ 12 h 600"/>
                <a:gd name="T32" fmla="*/ 1 w 3800"/>
                <a:gd name="T33" fmla="*/ 11 h 600"/>
                <a:gd name="T34" fmla="*/ 1 w 3800"/>
                <a:gd name="T35" fmla="*/ 8 h 600"/>
                <a:gd name="T36" fmla="*/ 2 w 3800"/>
                <a:gd name="T37" fmla="*/ 6 h 600"/>
                <a:gd name="T38" fmla="*/ 4 w 3800"/>
                <a:gd name="T39" fmla="*/ 4 h 600"/>
                <a:gd name="T40" fmla="*/ 6 w 3800"/>
                <a:gd name="T41" fmla="*/ 2 h 600"/>
                <a:gd name="T42" fmla="*/ 9 w 3800"/>
                <a:gd name="T43" fmla="*/ 1 h 600"/>
                <a:gd name="T44" fmla="*/ 12 w 3800"/>
                <a:gd name="T45" fmla="*/ 1 h 600"/>
                <a:gd name="T46" fmla="*/ 13 w 3800"/>
                <a:gd name="T47" fmla="*/ 0 h 600"/>
                <a:gd name="T48" fmla="*/ 151 w 3800"/>
                <a:gd name="T49" fmla="*/ 0 h 600"/>
                <a:gd name="T50" fmla="*/ 154 w 3800"/>
                <a:gd name="T51" fmla="*/ 1 h 600"/>
                <a:gd name="T52" fmla="*/ 157 w 3800"/>
                <a:gd name="T53" fmla="*/ 2 h 600"/>
                <a:gd name="T54" fmla="*/ 159 w 3800"/>
                <a:gd name="T55" fmla="*/ 3 h 600"/>
                <a:gd name="T56" fmla="*/ 162 w 3800"/>
                <a:gd name="T57" fmla="*/ 5 h 600"/>
                <a:gd name="T58" fmla="*/ 163 w 3800"/>
                <a:gd name="T59" fmla="*/ 7 h 600"/>
                <a:gd name="T60" fmla="*/ 164 w 3800"/>
                <a:gd name="T61" fmla="*/ 10 h 600"/>
                <a:gd name="T62" fmla="*/ 164 w 3800"/>
                <a:gd name="T63" fmla="*/ 12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7" y="438"/>
                  </a:lnTo>
                  <a:lnTo>
                    <a:pt x="3728" y="495"/>
                  </a:lnTo>
                  <a:lnTo>
                    <a:pt x="3677" y="542"/>
                  </a:lnTo>
                  <a:lnTo>
                    <a:pt x="3617" y="576"/>
                  </a:lnTo>
                  <a:lnTo>
                    <a:pt x="3549" y="596"/>
                  </a:lnTo>
                  <a:lnTo>
                    <a:pt x="3500" y="600"/>
                  </a:lnTo>
                  <a:lnTo>
                    <a:pt x="300" y="600"/>
                  </a:lnTo>
                  <a:lnTo>
                    <a:pt x="228" y="591"/>
                  </a:lnTo>
                  <a:lnTo>
                    <a:pt x="162" y="566"/>
                  </a:lnTo>
                  <a:lnTo>
                    <a:pt x="105" y="528"/>
                  </a:lnTo>
                  <a:lnTo>
                    <a:pt x="58" y="477"/>
                  </a:lnTo>
                  <a:lnTo>
                    <a:pt x="24" y="417"/>
                  </a:lnTo>
                  <a:lnTo>
                    <a:pt x="4" y="348"/>
                  </a:lnTo>
                  <a:lnTo>
                    <a:pt x="0" y="300"/>
                  </a:lnTo>
                  <a:lnTo>
                    <a:pt x="1" y="275"/>
                  </a:lnTo>
                  <a:lnTo>
                    <a:pt x="15" y="205"/>
                  </a:lnTo>
                  <a:lnTo>
                    <a:pt x="45" y="142"/>
                  </a:lnTo>
                  <a:lnTo>
                    <a:pt x="88" y="88"/>
                  </a:lnTo>
                  <a:lnTo>
                    <a:pt x="142" y="45"/>
                  </a:lnTo>
                  <a:lnTo>
                    <a:pt x="205" y="15"/>
                  </a:lnTo>
                  <a:lnTo>
                    <a:pt x="276" y="1"/>
                  </a:lnTo>
                  <a:lnTo>
                    <a:pt x="300" y="0"/>
                  </a:lnTo>
                  <a:lnTo>
                    <a:pt x="3500" y="0"/>
                  </a:lnTo>
                  <a:lnTo>
                    <a:pt x="3572" y="9"/>
                  </a:lnTo>
                  <a:lnTo>
                    <a:pt x="3638" y="33"/>
                  </a:lnTo>
                  <a:lnTo>
                    <a:pt x="3695" y="72"/>
                  </a:lnTo>
                  <a:lnTo>
                    <a:pt x="3742" y="123"/>
                  </a:lnTo>
                  <a:lnTo>
                    <a:pt x="3777"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0" name="Freeform 33"/>
            <p:cNvSpPr>
              <a:spLocks/>
            </p:cNvSpPr>
            <p:nvPr/>
          </p:nvSpPr>
          <p:spPr bwMode="auto">
            <a:xfrm>
              <a:off x="3649" y="1222"/>
              <a:ext cx="102" cy="100"/>
            </a:xfrm>
            <a:custGeom>
              <a:avLst/>
              <a:gdLst>
                <a:gd name="T0" fmla="*/ 8 w 192"/>
                <a:gd name="T1" fmla="*/ 3 h 191"/>
                <a:gd name="T2" fmla="*/ 4 w 192"/>
                <a:gd name="T3" fmla="*/ 5 h 191"/>
                <a:gd name="T4" fmla="*/ 0 w 192"/>
                <a:gd name="T5" fmla="*/ 7 h 191"/>
                <a:gd name="T6" fmla="*/ 5 w 192"/>
                <a:gd name="T7" fmla="*/ 0 h 191"/>
                <a:gd name="T8" fmla="*/ 0 60000 65536"/>
                <a:gd name="T9" fmla="*/ 0 60000 65536"/>
                <a:gd name="T10" fmla="*/ 0 60000 65536"/>
                <a:gd name="T11" fmla="*/ 0 60000 65536"/>
                <a:gd name="T12" fmla="*/ 0 w 192"/>
                <a:gd name="T13" fmla="*/ 0 h 191"/>
                <a:gd name="T14" fmla="*/ 192 w 192"/>
                <a:gd name="T15" fmla="*/ 191 h 191"/>
              </a:gdLst>
              <a:ahLst/>
              <a:cxnLst>
                <a:cxn ang="T8">
                  <a:pos x="T0" y="T1"/>
                </a:cxn>
                <a:cxn ang="T9">
                  <a:pos x="T2" y="T3"/>
                </a:cxn>
                <a:cxn ang="T10">
                  <a:pos x="T4" y="T5"/>
                </a:cxn>
                <a:cxn ang="T11">
                  <a:pos x="T6" y="T7"/>
                </a:cxn>
              </a:cxnLst>
              <a:rect l="T12" t="T13" r="T14" b="T15"/>
              <a:pathLst>
                <a:path w="192" h="191">
                  <a:moveTo>
                    <a:pt x="192" y="73"/>
                  </a:moveTo>
                  <a:lnTo>
                    <a:pt x="96" y="132"/>
                  </a:lnTo>
                  <a:lnTo>
                    <a:pt x="0" y="191"/>
                  </a:lnTo>
                  <a:lnTo>
                    <a:pt x="119"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1" name="Freeform 34"/>
            <p:cNvSpPr>
              <a:spLocks/>
            </p:cNvSpPr>
            <p:nvPr/>
          </p:nvSpPr>
          <p:spPr bwMode="auto">
            <a:xfrm>
              <a:off x="1643" y="610"/>
              <a:ext cx="2027" cy="316"/>
            </a:xfrm>
            <a:custGeom>
              <a:avLst/>
              <a:gdLst>
                <a:gd name="T0" fmla="*/ 164 w 3800"/>
                <a:gd name="T1" fmla="*/ 12 h 600"/>
                <a:gd name="T2" fmla="*/ 164 w 3800"/>
                <a:gd name="T3" fmla="*/ 15 h 600"/>
                <a:gd name="T4" fmla="*/ 163 w 3800"/>
                <a:gd name="T5" fmla="*/ 18 h 600"/>
                <a:gd name="T6" fmla="*/ 161 w 3800"/>
                <a:gd name="T7" fmla="*/ 20 h 600"/>
                <a:gd name="T8" fmla="*/ 159 w 3800"/>
                <a:gd name="T9" fmla="*/ 22 h 600"/>
                <a:gd name="T10" fmla="*/ 156 w 3800"/>
                <a:gd name="T11" fmla="*/ 23 h 600"/>
                <a:gd name="T12" fmla="*/ 154 w 3800"/>
                <a:gd name="T13" fmla="*/ 24 h 600"/>
                <a:gd name="T14" fmla="*/ 151 w 3800"/>
                <a:gd name="T15" fmla="*/ 24 h 600"/>
                <a:gd name="T16" fmla="*/ 13 w 3800"/>
                <a:gd name="T17" fmla="*/ 24 h 600"/>
                <a:gd name="T18" fmla="*/ 10 w 3800"/>
                <a:gd name="T19" fmla="*/ 24 h 600"/>
                <a:gd name="T20" fmla="*/ 7 w 3800"/>
                <a:gd name="T21" fmla="*/ 23 h 600"/>
                <a:gd name="T22" fmla="*/ 5 w 3800"/>
                <a:gd name="T23" fmla="*/ 22 h 600"/>
                <a:gd name="T24" fmla="*/ 3 w 3800"/>
                <a:gd name="T25" fmla="*/ 19 h 600"/>
                <a:gd name="T26" fmla="*/ 1 w 3800"/>
                <a:gd name="T27" fmla="*/ 17 h 600"/>
                <a:gd name="T28" fmla="*/ 1 w 3800"/>
                <a:gd name="T29" fmla="*/ 14 h 600"/>
                <a:gd name="T30" fmla="*/ 0 w 3800"/>
                <a:gd name="T31" fmla="*/ 12 h 600"/>
                <a:gd name="T32" fmla="*/ 1 w 3800"/>
                <a:gd name="T33" fmla="*/ 11 h 600"/>
                <a:gd name="T34" fmla="*/ 1 w 3800"/>
                <a:gd name="T35" fmla="*/ 8 h 600"/>
                <a:gd name="T36" fmla="*/ 2 w 3800"/>
                <a:gd name="T37" fmla="*/ 6 h 600"/>
                <a:gd name="T38" fmla="*/ 4 w 3800"/>
                <a:gd name="T39" fmla="*/ 4 h 600"/>
                <a:gd name="T40" fmla="*/ 6 w 3800"/>
                <a:gd name="T41" fmla="*/ 2 h 600"/>
                <a:gd name="T42" fmla="*/ 9 w 3800"/>
                <a:gd name="T43" fmla="*/ 1 h 600"/>
                <a:gd name="T44" fmla="*/ 12 w 3800"/>
                <a:gd name="T45" fmla="*/ 1 h 600"/>
                <a:gd name="T46" fmla="*/ 13 w 3800"/>
                <a:gd name="T47" fmla="*/ 0 h 600"/>
                <a:gd name="T48" fmla="*/ 151 w 3800"/>
                <a:gd name="T49" fmla="*/ 0 h 600"/>
                <a:gd name="T50" fmla="*/ 154 w 3800"/>
                <a:gd name="T51" fmla="*/ 1 h 600"/>
                <a:gd name="T52" fmla="*/ 157 w 3800"/>
                <a:gd name="T53" fmla="*/ 2 h 600"/>
                <a:gd name="T54" fmla="*/ 159 w 3800"/>
                <a:gd name="T55" fmla="*/ 3 h 600"/>
                <a:gd name="T56" fmla="*/ 162 w 3800"/>
                <a:gd name="T57" fmla="*/ 5 h 600"/>
                <a:gd name="T58" fmla="*/ 163 w 3800"/>
                <a:gd name="T59" fmla="*/ 7 h 600"/>
                <a:gd name="T60" fmla="*/ 164 w 3800"/>
                <a:gd name="T61" fmla="*/ 10 h 600"/>
                <a:gd name="T62" fmla="*/ 164 w 3800"/>
                <a:gd name="T63" fmla="*/ 12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7" y="438"/>
                  </a:lnTo>
                  <a:lnTo>
                    <a:pt x="3728" y="495"/>
                  </a:lnTo>
                  <a:lnTo>
                    <a:pt x="3677" y="542"/>
                  </a:lnTo>
                  <a:lnTo>
                    <a:pt x="3617" y="576"/>
                  </a:lnTo>
                  <a:lnTo>
                    <a:pt x="3549" y="596"/>
                  </a:lnTo>
                  <a:lnTo>
                    <a:pt x="3500" y="600"/>
                  </a:lnTo>
                  <a:lnTo>
                    <a:pt x="300" y="600"/>
                  </a:lnTo>
                  <a:lnTo>
                    <a:pt x="228" y="591"/>
                  </a:lnTo>
                  <a:lnTo>
                    <a:pt x="162" y="566"/>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6" y="1"/>
                  </a:lnTo>
                  <a:lnTo>
                    <a:pt x="300" y="0"/>
                  </a:lnTo>
                  <a:lnTo>
                    <a:pt x="3500" y="0"/>
                  </a:lnTo>
                  <a:lnTo>
                    <a:pt x="3572" y="9"/>
                  </a:lnTo>
                  <a:lnTo>
                    <a:pt x="3638" y="33"/>
                  </a:lnTo>
                  <a:lnTo>
                    <a:pt x="3695" y="72"/>
                  </a:lnTo>
                  <a:lnTo>
                    <a:pt x="3742" y="123"/>
                  </a:lnTo>
                  <a:lnTo>
                    <a:pt x="3777"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2" name="Freeform 35"/>
            <p:cNvSpPr>
              <a:spLocks/>
            </p:cNvSpPr>
            <p:nvPr/>
          </p:nvSpPr>
          <p:spPr bwMode="auto">
            <a:xfrm>
              <a:off x="3675" y="888"/>
              <a:ext cx="429" cy="409"/>
            </a:xfrm>
            <a:custGeom>
              <a:avLst/>
              <a:gdLst>
                <a:gd name="T0" fmla="*/ 35 w 804"/>
                <a:gd name="T1" fmla="*/ 0 h 777"/>
                <a:gd name="T2" fmla="*/ 0 w 804"/>
                <a:gd name="T3" fmla="*/ 31 h 777"/>
                <a:gd name="T4" fmla="*/ 0 60000 65536"/>
                <a:gd name="T5" fmla="*/ 0 60000 65536"/>
                <a:gd name="T6" fmla="*/ 0 w 804"/>
                <a:gd name="T7" fmla="*/ 0 h 777"/>
                <a:gd name="T8" fmla="*/ 804 w 804"/>
                <a:gd name="T9" fmla="*/ 777 h 777"/>
              </a:gdLst>
              <a:ahLst/>
              <a:cxnLst>
                <a:cxn ang="T4">
                  <a:pos x="T0" y="T1"/>
                </a:cxn>
                <a:cxn ang="T5">
                  <a:pos x="T2" y="T3"/>
                </a:cxn>
              </a:cxnLst>
              <a:rect l="T6" t="T7" r="T8" b="T9"/>
              <a:pathLst>
                <a:path w="804" h="777">
                  <a:moveTo>
                    <a:pt x="804" y="0"/>
                  </a:moveTo>
                  <a:lnTo>
                    <a:pt x="0" y="777"/>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3" name="Freeform 36"/>
            <p:cNvSpPr>
              <a:spLocks/>
            </p:cNvSpPr>
            <p:nvPr/>
          </p:nvSpPr>
          <p:spPr bwMode="auto">
            <a:xfrm>
              <a:off x="3510" y="2396"/>
              <a:ext cx="90" cy="110"/>
            </a:xfrm>
            <a:custGeom>
              <a:avLst/>
              <a:gdLst>
                <a:gd name="T0" fmla="*/ 7 w 169"/>
                <a:gd name="T1" fmla="*/ 2 h 209"/>
                <a:gd name="T2" fmla="*/ 4 w 169"/>
                <a:gd name="T3" fmla="*/ 5 h 209"/>
                <a:gd name="T4" fmla="*/ 0 w 169"/>
                <a:gd name="T5" fmla="*/ 8 h 209"/>
                <a:gd name="T6" fmla="*/ 4 w 169"/>
                <a:gd name="T7" fmla="*/ 0 h 209"/>
                <a:gd name="T8" fmla="*/ 0 60000 65536"/>
                <a:gd name="T9" fmla="*/ 0 60000 65536"/>
                <a:gd name="T10" fmla="*/ 0 60000 65536"/>
                <a:gd name="T11" fmla="*/ 0 60000 65536"/>
                <a:gd name="T12" fmla="*/ 0 w 169"/>
                <a:gd name="T13" fmla="*/ 0 h 209"/>
                <a:gd name="T14" fmla="*/ 169 w 169"/>
                <a:gd name="T15" fmla="*/ 209 h 209"/>
              </a:gdLst>
              <a:ahLst/>
              <a:cxnLst>
                <a:cxn ang="T8">
                  <a:pos x="T0" y="T1"/>
                </a:cxn>
                <a:cxn ang="T9">
                  <a:pos x="T2" y="T3"/>
                </a:cxn>
                <a:cxn ang="T10">
                  <a:pos x="T4" y="T5"/>
                </a:cxn>
                <a:cxn ang="T11">
                  <a:pos x="T6" y="T7"/>
                </a:cxn>
              </a:cxnLst>
              <a:rect l="T12" t="T13" r="T14" b="T15"/>
              <a:pathLst>
                <a:path w="169" h="209">
                  <a:moveTo>
                    <a:pt x="169" y="59"/>
                  </a:moveTo>
                  <a:lnTo>
                    <a:pt x="85" y="134"/>
                  </a:lnTo>
                  <a:lnTo>
                    <a:pt x="0" y="209"/>
                  </a:lnTo>
                  <a:lnTo>
                    <a:pt x="85"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4" name="Freeform 37"/>
            <p:cNvSpPr>
              <a:spLocks/>
            </p:cNvSpPr>
            <p:nvPr/>
          </p:nvSpPr>
          <p:spPr bwMode="auto">
            <a:xfrm>
              <a:off x="3541" y="1640"/>
              <a:ext cx="609" cy="837"/>
            </a:xfrm>
            <a:custGeom>
              <a:avLst/>
              <a:gdLst>
                <a:gd name="T0" fmla="*/ 0 w 1145"/>
                <a:gd name="T1" fmla="*/ 64 h 1588"/>
                <a:gd name="T2" fmla="*/ 48 w 1145"/>
                <a:gd name="T3" fmla="*/ 0 h 1588"/>
                <a:gd name="T4" fmla="*/ 0 60000 65536"/>
                <a:gd name="T5" fmla="*/ 0 60000 65536"/>
                <a:gd name="T6" fmla="*/ 0 w 1145"/>
                <a:gd name="T7" fmla="*/ 0 h 1588"/>
                <a:gd name="T8" fmla="*/ 1145 w 1145"/>
                <a:gd name="T9" fmla="*/ 1588 h 1588"/>
              </a:gdLst>
              <a:ahLst/>
              <a:cxnLst>
                <a:cxn ang="T4">
                  <a:pos x="T0" y="T1"/>
                </a:cxn>
                <a:cxn ang="T5">
                  <a:pos x="T2" y="T3"/>
                </a:cxn>
              </a:cxnLst>
              <a:rect l="T6" t="T7" r="T8" b="T9"/>
              <a:pathLst>
                <a:path w="1145" h="1588">
                  <a:moveTo>
                    <a:pt x="0" y="1588"/>
                  </a:moveTo>
                  <a:lnTo>
                    <a:pt x="114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5" name="Freeform 38"/>
            <p:cNvSpPr>
              <a:spLocks/>
            </p:cNvSpPr>
            <p:nvPr/>
          </p:nvSpPr>
          <p:spPr bwMode="auto">
            <a:xfrm>
              <a:off x="1643" y="3138"/>
              <a:ext cx="2027" cy="316"/>
            </a:xfrm>
            <a:custGeom>
              <a:avLst/>
              <a:gdLst>
                <a:gd name="T0" fmla="*/ 164 w 3800"/>
                <a:gd name="T1" fmla="*/ 12 h 600"/>
                <a:gd name="T2" fmla="*/ 164 w 3800"/>
                <a:gd name="T3" fmla="*/ 15 h 600"/>
                <a:gd name="T4" fmla="*/ 163 w 3800"/>
                <a:gd name="T5" fmla="*/ 18 h 600"/>
                <a:gd name="T6" fmla="*/ 161 w 3800"/>
                <a:gd name="T7" fmla="*/ 20 h 600"/>
                <a:gd name="T8" fmla="*/ 159 w 3800"/>
                <a:gd name="T9" fmla="*/ 22 h 600"/>
                <a:gd name="T10" fmla="*/ 156 w 3800"/>
                <a:gd name="T11" fmla="*/ 23 h 600"/>
                <a:gd name="T12" fmla="*/ 154 w 3800"/>
                <a:gd name="T13" fmla="*/ 24 h 600"/>
                <a:gd name="T14" fmla="*/ 151 w 3800"/>
                <a:gd name="T15" fmla="*/ 24 h 600"/>
                <a:gd name="T16" fmla="*/ 13 w 3800"/>
                <a:gd name="T17" fmla="*/ 24 h 600"/>
                <a:gd name="T18" fmla="*/ 10 w 3800"/>
                <a:gd name="T19" fmla="*/ 24 h 600"/>
                <a:gd name="T20" fmla="*/ 7 w 3800"/>
                <a:gd name="T21" fmla="*/ 23 h 600"/>
                <a:gd name="T22" fmla="*/ 5 w 3800"/>
                <a:gd name="T23" fmla="*/ 22 h 600"/>
                <a:gd name="T24" fmla="*/ 3 w 3800"/>
                <a:gd name="T25" fmla="*/ 19 h 600"/>
                <a:gd name="T26" fmla="*/ 1 w 3800"/>
                <a:gd name="T27" fmla="*/ 17 h 600"/>
                <a:gd name="T28" fmla="*/ 1 w 3800"/>
                <a:gd name="T29" fmla="*/ 14 h 600"/>
                <a:gd name="T30" fmla="*/ 0 w 3800"/>
                <a:gd name="T31" fmla="*/ 12 h 600"/>
                <a:gd name="T32" fmla="*/ 1 w 3800"/>
                <a:gd name="T33" fmla="*/ 11 h 600"/>
                <a:gd name="T34" fmla="*/ 1 w 3800"/>
                <a:gd name="T35" fmla="*/ 8 h 600"/>
                <a:gd name="T36" fmla="*/ 2 w 3800"/>
                <a:gd name="T37" fmla="*/ 6 h 600"/>
                <a:gd name="T38" fmla="*/ 4 w 3800"/>
                <a:gd name="T39" fmla="*/ 4 h 600"/>
                <a:gd name="T40" fmla="*/ 6 w 3800"/>
                <a:gd name="T41" fmla="*/ 2 h 600"/>
                <a:gd name="T42" fmla="*/ 9 w 3800"/>
                <a:gd name="T43" fmla="*/ 1 h 600"/>
                <a:gd name="T44" fmla="*/ 12 w 3800"/>
                <a:gd name="T45" fmla="*/ 1 h 600"/>
                <a:gd name="T46" fmla="*/ 13 w 3800"/>
                <a:gd name="T47" fmla="*/ 0 h 600"/>
                <a:gd name="T48" fmla="*/ 151 w 3800"/>
                <a:gd name="T49" fmla="*/ 0 h 600"/>
                <a:gd name="T50" fmla="*/ 154 w 3800"/>
                <a:gd name="T51" fmla="*/ 1 h 600"/>
                <a:gd name="T52" fmla="*/ 157 w 3800"/>
                <a:gd name="T53" fmla="*/ 2 h 600"/>
                <a:gd name="T54" fmla="*/ 159 w 3800"/>
                <a:gd name="T55" fmla="*/ 3 h 600"/>
                <a:gd name="T56" fmla="*/ 162 w 3800"/>
                <a:gd name="T57" fmla="*/ 5 h 600"/>
                <a:gd name="T58" fmla="*/ 163 w 3800"/>
                <a:gd name="T59" fmla="*/ 7 h 600"/>
                <a:gd name="T60" fmla="*/ 164 w 3800"/>
                <a:gd name="T61" fmla="*/ 10 h 600"/>
                <a:gd name="T62" fmla="*/ 164 w 3800"/>
                <a:gd name="T63" fmla="*/ 12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7" y="438"/>
                  </a:lnTo>
                  <a:lnTo>
                    <a:pt x="3728" y="495"/>
                  </a:lnTo>
                  <a:lnTo>
                    <a:pt x="3677" y="542"/>
                  </a:lnTo>
                  <a:lnTo>
                    <a:pt x="3617" y="576"/>
                  </a:lnTo>
                  <a:lnTo>
                    <a:pt x="3549" y="596"/>
                  </a:lnTo>
                  <a:lnTo>
                    <a:pt x="3500" y="600"/>
                  </a:lnTo>
                  <a:lnTo>
                    <a:pt x="300" y="600"/>
                  </a:lnTo>
                  <a:lnTo>
                    <a:pt x="228" y="591"/>
                  </a:lnTo>
                  <a:lnTo>
                    <a:pt x="162" y="566"/>
                  </a:lnTo>
                  <a:lnTo>
                    <a:pt x="105" y="528"/>
                  </a:lnTo>
                  <a:lnTo>
                    <a:pt x="58" y="477"/>
                  </a:lnTo>
                  <a:lnTo>
                    <a:pt x="24" y="417"/>
                  </a:lnTo>
                  <a:lnTo>
                    <a:pt x="4" y="348"/>
                  </a:lnTo>
                  <a:lnTo>
                    <a:pt x="0" y="300"/>
                  </a:lnTo>
                  <a:lnTo>
                    <a:pt x="1" y="275"/>
                  </a:lnTo>
                  <a:lnTo>
                    <a:pt x="15" y="205"/>
                  </a:lnTo>
                  <a:lnTo>
                    <a:pt x="45" y="142"/>
                  </a:lnTo>
                  <a:lnTo>
                    <a:pt x="88" y="88"/>
                  </a:lnTo>
                  <a:lnTo>
                    <a:pt x="142" y="45"/>
                  </a:lnTo>
                  <a:lnTo>
                    <a:pt x="205" y="15"/>
                  </a:lnTo>
                  <a:lnTo>
                    <a:pt x="276" y="1"/>
                  </a:lnTo>
                  <a:lnTo>
                    <a:pt x="300" y="0"/>
                  </a:lnTo>
                  <a:lnTo>
                    <a:pt x="3500" y="0"/>
                  </a:lnTo>
                  <a:lnTo>
                    <a:pt x="3572" y="9"/>
                  </a:lnTo>
                  <a:lnTo>
                    <a:pt x="3638" y="33"/>
                  </a:lnTo>
                  <a:lnTo>
                    <a:pt x="3695" y="72"/>
                  </a:lnTo>
                  <a:lnTo>
                    <a:pt x="3742" y="123"/>
                  </a:lnTo>
                  <a:lnTo>
                    <a:pt x="3777"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6" name="Freeform 39"/>
            <p:cNvSpPr>
              <a:spLocks/>
            </p:cNvSpPr>
            <p:nvPr/>
          </p:nvSpPr>
          <p:spPr bwMode="auto">
            <a:xfrm>
              <a:off x="3516" y="3023"/>
              <a:ext cx="78" cy="115"/>
            </a:xfrm>
            <a:custGeom>
              <a:avLst/>
              <a:gdLst>
                <a:gd name="T0" fmla="*/ 6 w 148"/>
                <a:gd name="T1" fmla="*/ 2 h 218"/>
                <a:gd name="T2" fmla="*/ 3 w 148"/>
                <a:gd name="T3" fmla="*/ 6 h 218"/>
                <a:gd name="T4" fmla="*/ 0 w 148"/>
                <a:gd name="T5" fmla="*/ 9 h 218"/>
                <a:gd name="T6" fmla="*/ 2 w 148"/>
                <a:gd name="T7" fmla="*/ 0 h 218"/>
                <a:gd name="T8" fmla="*/ 0 60000 65536"/>
                <a:gd name="T9" fmla="*/ 0 60000 65536"/>
                <a:gd name="T10" fmla="*/ 0 60000 65536"/>
                <a:gd name="T11" fmla="*/ 0 60000 65536"/>
                <a:gd name="T12" fmla="*/ 0 w 148"/>
                <a:gd name="T13" fmla="*/ 0 h 218"/>
                <a:gd name="T14" fmla="*/ 148 w 148"/>
                <a:gd name="T15" fmla="*/ 218 h 218"/>
              </a:gdLst>
              <a:ahLst/>
              <a:cxnLst>
                <a:cxn ang="T8">
                  <a:pos x="T0" y="T1"/>
                </a:cxn>
                <a:cxn ang="T9">
                  <a:pos x="T2" y="T3"/>
                </a:cxn>
                <a:cxn ang="T10">
                  <a:pos x="T4" y="T5"/>
                </a:cxn>
                <a:cxn ang="T11">
                  <a:pos x="T6" y="T7"/>
                </a:cxn>
              </a:cxnLst>
              <a:rect l="T12" t="T13" r="T14" b="T15"/>
              <a:pathLst>
                <a:path w="148" h="218">
                  <a:moveTo>
                    <a:pt x="148" y="48"/>
                  </a:moveTo>
                  <a:lnTo>
                    <a:pt x="74" y="133"/>
                  </a:lnTo>
                  <a:lnTo>
                    <a:pt x="0" y="218"/>
                  </a:lnTo>
                  <a:lnTo>
                    <a:pt x="57"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7" name="Freeform 40"/>
            <p:cNvSpPr>
              <a:spLocks/>
            </p:cNvSpPr>
            <p:nvPr/>
          </p:nvSpPr>
          <p:spPr bwMode="auto">
            <a:xfrm>
              <a:off x="3533" y="1631"/>
              <a:ext cx="753" cy="1475"/>
            </a:xfrm>
            <a:custGeom>
              <a:avLst/>
              <a:gdLst>
                <a:gd name="T0" fmla="*/ 0 w 1412"/>
                <a:gd name="T1" fmla="*/ 113 h 2801"/>
                <a:gd name="T2" fmla="*/ 61 w 1412"/>
                <a:gd name="T3" fmla="*/ 0 h 2801"/>
                <a:gd name="T4" fmla="*/ 0 60000 65536"/>
                <a:gd name="T5" fmla="*/ 0 60000 65536"/>
                <a:gd name="T6" fmla="*/ 0 w 1412"/>
                <a:gd name="T7" fmla="*/ 0 h 2801"/>
                <a:gd name="T8" fmla="*/ 1412 w 1412"/>
                <a:gd name="T9" fmla="*/ 2801 h 2801"/>
              </a:gdLst>
              <a:ahLst/>
              <a:cxnLst>
                <a:cxn ang="T4">
                  <a:pos x="T0" y="T1"/>
                </a:cxn>
                <a:cxn ang="T5">
                  <a:pos x="T2" y="T3"/>
                </a:cxn>
              </a:cxnLst>
              <a:rect l="T6" t="T7" r="T8" b="T9"/>
              <a:pathLst>
                <a:path w="1412" h="2801">
                  <a:moveTo>
                    <a:pt x="0" y="2801"/>
                  </a:moveTo>
                  <a:lnTo>
                    <a:pt x="1412"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8" name="Freeform 41"/>
            <p:cNvSpPr>
              <a:spLocks/>
            </p:cNvSpPr>
            <p:nvPr/>
          </p:nvSpPr>
          <p:spPr bwMode="auto">
            <a:xfrm>
              <a:off x="3621" y="1826"/>
              <a:ext cx="109" cy="92"/>
            </a:xfrm>
            <a:custGeom>
              <a:avLst/>
              <a:gdLst>
                <a:gd name="T0" fmla="*/ 9 w 204"/>
                <a:gd name="T1" fmla="*/ 3 h 177"/>
                <a:gd name="T2" fmla="*/ 0 w 204"/>
                <a:gd name="T3" fmla="*/ 7 h 177"/>
                <a:gd name="T4" fmla="*/ 6 w 204"/>
                <a:gd name="T5" fmla="*/ 0 h 177"/>
                <a:gd name="T6" fmla="*/ 0 60000 65536"/>
                <a:gd name="T7" fmla="*/ 0 60000 65536"/>
                <a:gd name="T8" fmla="*/ 0 60000 65536"/>
                <a:gd name="T9" fmla="*/ 0 w 204"/>
                <a:gd name="T10" fmla="*/ 0 h 177"/>
                <a:gd name="T11" fmla="*/ 204 w 204"/>
                <a:gd name="T12" fmla="*/ 177 h 177"/>
              </a:gdLst>
              <a:ahLst/>
              <a:cxnLst>
                <a:cxn ang="T6">
                  <a:pos x="T0" y="T1"/>
                </a:cxn>
                <a:cxn ang="T7">
                  <a:pos x="T2" y="T3"/>
                </a:cxn>
                <a:cxn ang="T8">
                  <a:pos x="T4" y="T5"/>
                </a:cxn>
              </a:cxnLst>
              <a:rect l="T9" t="T10" r="T11" b="T12"/>
              <a:pathLst>
                <a:path w="204" h="177">
                  <a:moveTo>
                    <a:pt x="204" y="81"/>
                  </a:moveTo>
                  <a:lnTo>
                    <a:pt x="0" y="177"/>
                  </a:lnTo>
                  <a:lnTo>
                    <a:pt x="139"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49" name="Freeform 42"/>
            <p:cNvSpPr>
              <a:spLocks/>
            </p:cNvSpPr>
            <p:nvPr/>
          </p:nvSpPr>
          <p:spPr bwMode="auto">
            <a:xfrm>
              <a:off x="3994" y="1544"/>
              <a:ext cx="109" cy="94"/>
            </a:xfrm>
            <a:custGeom>
              <a:avLst/>
              <a:gdLst>
                <a:gd name="T0" fmla="*/ 0 w 204"/>
                <a:gd name="T1" fmla="*/ 4 h 177"/>
                <a:gd name="T2" fmla="*/ 4 w 204"/>
                <a:gd name="T3" fmla="*/ 2 h 177"/>
                <a:gd name="T4" fmla="*/ 9 w 204"/>
                <a:gd name="T5" fmla="*/ 0 h 177"/>
                <a:gd name="T6" fmla="*/ 3 w 204"/>
                <a:gd name="T7" fmla="*/ 7 h 177"/>
                <a:gd name="T8" fmla="*/ 0 60000 65536"/>
                <a:gd name="T9" fmla="*/ 0 60000 65536"/>
                <a:gd name="T10" fmla="*/ 0 60000 65536"/>
                <a:gd name="T11" fmla="*/ 0 60000 65536"/>
                <a:gd name="T12" fmla="*/ 0 w 204"/>
                <a:gd name="T13" fmla="*/ 0 h 177"/>
                <a:gd name="T14" fmla="*/ 204 w 204"/>
                <a:gd name="T15" fmla="*/ 177 h 177"/>
              </a:gdLst>
              <a:ahLst/>
              <a:cxnLst>
                <a:cxn ang="T8">
                  <a:pos x="T0" y="T1"/>
                </a:cxn>
                <a:cxn ang="T9">
                  <a:pos x="T2" y="T3"/>
                </a:cxn>
                <a:cxn ang="T10">
                  <a:pos x="T4" y="T5"/>
                </a:cxn>
                <a:cxn ang="T11">
                  <a:pos x="T6" y="T7"/>
                </a:cxn>
              </a:cxnLst>
              <a:rect l="T12" t="T13" r="T14" b="T15"/>
              <a:pathLst>
                <a:path w="204" h="177">
                  <a:moveTo>
                    <a:pt x="0" y="96"/>
                  </a:moveTo>
                  <a:lnTo>
                    <a:pt x="102" y="48"/>
                  </a:lnTo>
                  <a:lnTo>
                    <a:pt x="204" y="0"/>
                  </a:lnTo>
                  <a:lnTo>
                    <a:pt x="64" y="177"/>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0" name="Freeform 43"/>
            <p:cNvSpPr>
              <a:spLocks/>
            </p:cNvSpPr>
            <p:nvPr/>
          </p:nvSpPr>
          <p:spPr bwMode="auto">
            <a:xfrm>
              <a:off x="3649" y="1564"/>
              <a:ext cx="428" cy="332"/>
            </a:xfrm>
            <a:custGeom>
              <a:avLst/>
              <a:gdLst>
                <a:gd name="T0" fmla="*/ 0 w 802"/>
                <a:gd name="T1" fmla="*/ 25 h 630"/>
                <a:gd name="T2" fmla="*/ 35 w 802"/>
                <a:gd name="T3" fmla="*/ 0 h 630"/>
                <a:gd name="T4" fmla="*/ 0 60000 65536"/>
                <a:gd name="T5" fmla="*/ 0 60000 65536"/>
                <a:gd name="T6" fmla="*/ 0 w 802"/>
                <a:gd name="T7" fmla="*/ 0 h 630"/>
                <a:gd name="T8" fmla="*/ 802 w 802"/>
                <a:gd name="T9" fmla="*/ 630 h 630"/>
              </a:gdLst>
              <a:ahLst/>
              <a:cxnLst>
                <a:cxn ang="T4">
                  <a:pos x="T0" y="T1"/>
                </a:cxn>
                <a:cxn ang="T5">
                  <a:pos x="T2" y="T3"/>
                </a:cxn>
              </a:cxnLst>
              <a:rect l="T6" t="T7" r="T8" b="T9"/>
              <a:pathLst>
                <a:path w="802" h="630">
                  <a:moveTo>
                    <a:pt x="0" y="630"/>
                  </a:moveTo>
                  <a:lnTo>
                    <a:pt x="802"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1" name="Freeform 44"/>
            <p:cNvSpPr>
              <a:spLocks/>
            </p:cNvSpPr>
            <p:nvPr/>
          </p:nvSpPr>
          <p:spPr bwMode="auto">
            <a:xfrm>
              <a:off x="2629" y="1126"/>
              <a:ext cx="56" cy="116"/>
            </a:xfrm>
            <a:custGeom>
              <a:avLst/>
              <a:gdLst>
                <a:gd name="T0" fmla="*/ 5 w 104"/>
                <a:gd name="T1" fmla="*/ 0 h 220"/>
                <a:gd name="T2" fmla="*/ 2 w 104"/>
                <a:gd name="T3" fmla="*/ 9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2" name="Freeform 45"/>
            <p:cNvSpPr>
              <a:spLocks/>
            </p:cNvSpPr>
            <p:nvPr/>
          </p:nvSpPr>
          <p:spPr bwMode="auto">
            <a:xfrm>
              <a:off x="2657" y="926"/>
              <a:ext cx="0" cy="280"/>
            </a:xfrm>
            <a:custGeom>
              <a:avLst/>
              <a:gdLst>
                <a:gd name="T0" fmla="*/ 22 h 531"/>
                <a:gd name="T1" fmla="*/ 0 h 531"/>
                <a:gd name="T2" fmla="*/ 0 60000 65536"/>
                <a:gd name="T3" fmla="*/ 0 60000 65536"/>
                <a:gd name="T4" fmla="*/ 0 h 531"/>
                <a:gd name="T5" fmla="*/ 531 h 531"/>
              </a:gdLst>
              <a:ahLst/>
              <a:cxnLst>
                <a:cxn ang="T2">
                  <a:pos x="0" y="T0"/>
                </a:cxn>
                <a:cxn ang="T3">
                  <a:pos x="0" y="T1"/>
                </a:cxn>
              </a:cxnLst>
              <a:rect l="0" t="T4" r="0" b="T5"/>
              <a:pathLst>
                <a:path h="531">
                  <a:moveTo>
                    <a:pt x="0" y="531"/>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3" name="Freeform 46"/>
            <p:cNvSpPr>
              <a:spLocks/>
            </p:cNvSpPr>
            <p:nvPr/>
          </p:nvSpPr>
          <p:spPr bwMode="auto">
            <a:xfrm>
              <a:off x="2629" y="1758"/>
              <a:ext cx="56" cy="116"/>
            </a:xfrm>
            <a:custGeom>
              <a:avLst/>
              <a:gdLst>
                <a:gd name="T0" fmla="*/ 5 w 104"/>
                <a:gd name="T1" fmla="*/ 0 h 220"/>
                <a:gd name="T2" fmla="*/ 2 w 104"/>
                <a:gd name="T3" fmla="*/ 9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4" name="Freeform 47"/>
            <p:cNvSpPr>
              <a:spLocks/>
            </p:cNvSpPr>
            <p:nvPr/>
          </p:nvSpPr>
          <p:spPr bwMode="auto">
            <a:xfrm>
              <a:off x="2657" y="1558"/>
              <a:ext cx="0" cy="280"/>
            </a:xfrm>
            <a:custGeom>
              <a:avLst/>
              <a:gdLst>
                <a:gd name="T0" fmla="*/ 22 h 531"/>
                <a:gd name="T1" fmla="*/ 0 h 531"/>
                <a:gd name="T2" fmla="*/ 0 60000 65536"/>
                <a:gd name="T3" fmla="*/ 0 60000 65536"/>
                <a:gd name="T4" fmla="*/ 0 h 531"/>
                <a:gd name="T5" fmla="*/ 531 h 531"/>
              </a:gdLst>
              <a:ahLst/>
              <a:cxnLst>
                <a:cxn ang="T2">
                  <a:pos x="0" y="T0"/>
                </a:cxn>
                <a:cxn ang="T3">
                  <a:pos x="0" y="T1"/>
                </a:cxn>
              </a:cxnLst>
              <a:rect l="0" t="T4" r="0" b="T5"/>
              <a:pathLst>
                <a:path h="531">
                  <a:moveTo>
                    <a:pt x="0" y="531"/>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5" name="Freeform 48"/>
            <p:cNvSpPr>
              <a:spLocks/>
            </p:cNvSpPr>
            <p:nvPr/>
          </p:nvSpPr>
          <p:spPr bwMode="auto">
            <a:xfrm>
              <a:off x="2629" y="2391"/>
              <a:ext cx="56" cy="115"/>
            </a:xfrm>
            <a:custGeom>
              <a:avLst/>
              <a:gdLst>
                <a:gd name="T0" fmla="*/ 5 w 104"/>
                <a:gd name="T1" fmla="*/ 0 h 220"/>
                <a:gd name="T2" fmla="*/ 2 w 104"/>
                <a:gd name="T3" fmla="*/ 8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6" name="Freeform 49"/>
            <p:cNvSpPr>
              <a:spLocks/>
            </p:cNvSpPr>
            <p:nvPr/>
          </p:nvSpPr>
          <p:spPr bwMode="auto">
            <a:xfrm>
              <a:off x="2657" y="2191"/>
              <a:ext cx="0" cy="279"/>
            </a:xfrm>
            <a:custGeom>
              <a:avLst/>
              <a:gdLst>
                <a:gd name="T0" fmla="*/ 21 h 531"/>
                <a:gd name="T1" fmla="*/ 0 h 531"/>
                <a:gd name="T2" fmla="*/ 0 60000 65536"/>
                <a:gd name="T3" fmla="*/ 0 60000 65536"/>
                <a:gd name="T4" fmla="*/ 0 h 531"/>
                <a:gd name="T5" fmla="*/ 531 h 531"/>
              </a:gdLst>
              <a:ahLst/>
              <a:cxnLst>
                <a:cxn ang="T2">
                  <a:pos x="0" y="T0"/>
                </a:cxn>
                <a:cxn ang="T3">
                  <a:pos x="0" y="T1"/>
                </a:cxn>
              </a:cxnLst>
              <a:rect l="0" t="T4" r="0" b="T5"/>
              <a:pathLst>
                <a:path h="531">
                  <a:moveTo>
                    <a:pt x="0" y="531"/>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7" name="Freeform 50"/>
            <p:cNvSpPr>
              <a:spLocks/>
            </p:cNvSpPr>
            <p:nvPr/>
          </p:nvSpPr>
          <p:spPr bwMode="auto">
            <a:xfrm>
              <a:off x="2629" y="3022"/>
              <a:ext cx="56" cy="116"/>
            </a:xfrm>
            <a:custGeom>
              <a:avLst/>
              <a:gdLst>
                <a:gd name="T0" fmla="*/ 5 w 104"/>
                <a:gd name="T1" fmla="*/ 0 h 220"/>
                <a:gd name="T2" fmla="*/ 2 w 104"/>
                <a:gd name="T3" fmla="*/ 9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8" name="Freeform 51"/>
            <p:cNvSpPr>
              <a:spLocks/>
            </p:cNvSpPr>
            <p:nvPr/>
          </p:nvSpPr>
          <p:spPr bwMode="auto">
            <a:xfrm>
              <a:off x="2657" y="2822"/>
              <a:ext cx="0" cy="279"/>
            </a:xfrm>
            <a:custGeom>
              <a:avLst/>
              <a:gdLst>
                <a:gd name="T0" fmla="*/ 21 h 531"/>
                <a:gd name="T1" fmla="*/ 0 h 531"/>
                <a:gd name="T2" fmla="*/ 0 60000 65536"/>
                <a:gd name="T3" fmla="*/ 0 60000 65536"/>
                <a:gd name="T4" fmla="*/ 0 h 531"/>
                <a:gd name="T5" fmla="*/ 531 h 531"/>
              </a:gdLst>
              <a:ahLst/>
              <a:cxnLst>
                <a:cxn ang="T2">
                  <a:pos x="0" y="T0"/>
                </a:cxn>
                <a:cxn ang="T3">
                  <a:pos x="0" y="T1"/>
                </a:cxn>
              </a:cxnLst>
              <a:rect l="0" t="T4" r="0" b="T5"/>
              <a:pathLst>
                <a:path h="531">
                  <a:moveTo>
                    <a:pt x="0" y="531"/>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59" name="Freeform 52"/>
            <p:cNvSpPr>
              <a:spLocks/>
            </p:cNvSpPr>
            <p:nvPr/>
          </p:nvSpPr>
          <p:spPr bwMode="auto">
            <a:xfrm>
              <a:off x="3998" y="744"/>
              <a:ext cx="106" cy="49"/>
            </a:xfrm>
            <a:custGeom>
              <a:avLst/>
              <a:gdLst>
                <a:gd name="T0" fmla="*/ 0 w 198"/>
                <a:gd name="T1" fmla="*/ 0 h 93"/>
                <a:gd name="T2" fmla="*/ 4 w 198"/>
                <a:gd name="T3" fmla="*/ 1 h 93"/>
                <a:gd name="T4" fmla="*/ 9 w 198"/>
                <a:gd name="T5" fmla="*/ 2 h 93"/>
                <a:gd name="T6" fmla="*/ 4 w 198"/>
                <a:gd name="T7" fmla="*/ 3 h 93"/>
                <a:gd name="T8" fmla="*/ 0 w 198"/>
                <a:gd name="T9" fmla="*/ 4 h 93"/>
                <a:gd name="T10" fmla="*/ 0 60000 65536"/>
                <a:gd name="T11" fmla="*/ 0 60000 65536"/>
                <a:gd name="T12" fmla="*/ 0 60000 65536"/>
                <a:gd name="T13" fmla="*/ 0 60000 65536"/>
                <a:gd name="T14" fmla="*/ 0 60000 65536"/>
                <a:gd name="T15" fmla="*/ 0 w 198"/>
                <a:gd name="T16" fmla="*/ 0 h 93"/>
                <a:gd name="T17" fmla="*/ 198 w 198"/>
                <a:gd name="T18" fmla="*/ 93 h 93"/>
              </a:gdLst>
              <a:ahLst/>
              <a:cxnLst>
                <a:cxn ang="T10">
                  <a:pos x="T0" y="T1"/>
                </a:cxn>
                <a:cxn ang="T11">
                  <a:pos x="T2" y="T3"/>
                </a:cxn>
                <a:cxn ang="T12">
                  <a:pos x="T4" y="T5"/>
                </a:cxn>
                <a:cxn ang="T13">
                  <a:pos x="T6" y="T7"/>
                </a:cxn>
                <a:cxn ang="T14">
                  <a:pos x="T8" y="T9"/>
                </a:cxn>
              </a:cxnLst>
              <a:rect l="T15" t="T16" r="T17" b="T18"/>
              <a:pathLst>
                <a:path w="198" h="93">
                  <a:moveTo>
                    <a:pt x="0" y="0"/>
                  </a:moveTo>
                  <a:lnTo>
                    <a:pt x="99" y="24"/>
                  </a:lnTo>
                  <a:lnTo>
                    <a:pt x="198" y="47"/>
                  </a:lnTo>
                  <a:lnTo>
                    <a:pt x="99" y="70"/>
                  </a:lnTo>
                  <a:lnTo>
                    <a:pt x="0" y="93"/>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0" name="Freeform 53"/>
            <p:cNvSpPr>
              <a:spLocks/>
            </p:cNvSpPr>
            <p:nvPr/>
          </p:nvSpPr>
          <p:spPr bwMode="auto">
            <a:xfrm>
              <a:off x="3670" y="768"/>
              <a:ext cx="408" cy="0"/>
            </a:xfrm>
            <a:custGeom>
              <a:avLst/>
              <a:gdLst>
                <a:gd name="T0" fmla="*/ 0 w 765"/>
                <a:gd name="T1" fmla="*/ 33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1" name="Freeform 54"/>
            <p:cNvSpPr>
              <a:spLocks/>
            </p:cNvSpPr>
            <p:nvPr/>
          </p:nvSpPr>
          <p:spPr bwMode="auto">
            <a:xfrm>
              <a:off x="1527" y="741"/>
              <a:ext cx="116" cy="55"/>
            </a:xfrm>
            <a:custGeom>
              <a:avLst/>
              <a:gdLst>
                <a:gd name="T0" fmla="*/ 0 w 219"/>
                <a:gd name="T1" fmla="*/ 0 h 104"/>
                <a:gd name="T2" fmla="*/ 4 w 219"/>
                <a:gd name="T3" fmla="*/ 1 h 104"/>
                <a:gd name="T4" fmla="*/ 9 w 219"/>
                <a:gd name="T5" fmla="*/ 2 h 104"/>
                <a:gd name="T6" fmla="*/ 4 w 219"/>
                <a:gd name="T7" fmla="*/ 3 h 104"/>
                <a:gd name="T8" fmla="*/ 0 w 219"/>
                <a:gd name="T9" fmla="*/ 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09" y="26"/>
                  </a:lnTo>
                  <a:lnTo>
                    <a:pt x="219" y="52"/>
                  </a:lnTo>
                  <a:lnTo>
                    <a:pt x="109" y="78"/>
                  </a:lnTo>
                  <a:lnTo>
                    <a:pt x="0" y="104"/>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2" name="Freeform 55"/>
            <p:cNvSpPr>
              <a:spLocks/>
            </p:cNvSpPr>
            <p:nvPr/>
          </p:nvSpPr>
          <p:spPr bwMode="auto">
            <a:xfrm>
              <a:off x="1082" y="768"/>
              <a:ext cx="537" cy="0"/>
            </a:xfrm>
            <a:custGeom>
              <a:avLst/>
              <a:gdLst>
                <a:gd name="T0" fmla="*/ 0 w 1005"/>
                <a:gd name="T1" fmla="*/ 44 w 1005"/>
                <a:gd name="T2" fmla="*/ 0 60000 65536"/>
                <a:gd name="T3" fmla="*/ 0 60000 65536"/>
                <a:gd name="T4" fmla="*/ 0 w 1005"/>
                <a:gd name="T5" fmla="*/ 1005 w 1005"/>
              </a:gdLst>
              <a:ahLst/>
              <a:cxnLst>
                <a:cxn ang="T2">
                  <a:pos x="T0" y="0"/>
                </a:cxn>
                <a:cxn ang="T3">
                  <a:pos x="T1" y="0"/>
                </a:cxn>
              </a:cxnLst>
              <a:rect l="T4" t="0" r="T5" b="0"/>
              <a:pathLst>
                <a:path w="1005">
                  <a:moveTo>
                    <a:pt x="0" y="0"/>
                  </a:moveTo>
                  <a:lnTo>
                    <a:pt x="100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3" name="Freeform 56"/>
            <p:cNvSpPr>
              <a:spLocks/>
            </p:cNvSpPr>
            <p:nvPr/>
          </p:nvSpPr>
          <p:spPr bwMode="auto">
            <a:xfrm>
              <a:off x="3986" y="3269"/>
              <a:ext cx="118" cy="55"/>
            </a:xfrm>
            <a:custGeom>
              <a:avLst/>
              <a:gdLst>
                <a:gd name="T0" fmla="*/ 0 w 220"/>
                <a:gd name="T1" fmla="*/ 0 h 104"/>
                <a:gd name="T2" fmla="*/ 5 w 220"/>
                <a:gd name="T3" fmla="*/ 1 h 104"/>
                <a:gd name="T4" fmla="*/ 10 w 220"/>
                <a:gd name="T5" fmla="*/ 2 h 104"/>
                <a:gd name="T6" fmla="*/ 5 w 220"/>
                <a:gd name="T7" fmla="*/ 3 h 104"/>
                <a:gd name="T8" fmla="*/ 0 w 220"/>
                <a:gd name="T9" fmla="*/ 4 h 104"/>
                <a:gd name="T10" fmla="*/ 0 60000 65536"/>
                <a:gd name="T11" fmla="*/ 0 60000 65536"/>
                <a:gd name="T12" fmla="*/ 0 60000 65536"/>
                <a:gd name="T13" fmla="*/ 0 60000 65536"/>
                <a:gd name="T14" fmla="*/ 0 60000 65536"/>
                <a:gd name="T15" fmla="*/ 0 w 220"/>
                <a:gd name="T16" fmla="*/ 0 h 104"/>
                <a:gd name="T17" fmla="*/ 220 w 220"/>
                <a:gd name="T18" fmla="*/ 104 h 104"/>
              </a:gdLst>
              <a:ahLst/>
              <a:cxnLst>
                <a:cxn ang="T10">
                  <a:pos x="T0" y="T1"/>
                </a:cxn>
                <a:cxn ang="T11">
                  <a:pos x="T2" y="T3"/>
                </a:cxn>
                <a:cxn ang="T12">
                  <a:pos x="T4" y="T5"/>
                </a:cxn>
                <a:cxn ang="T13">
                  <a:pos x="T6" y="T7"/>
                </a:cxn>
                <a:cxn ang="T14">
                  <a:pos x="T8" y="T9"/>
                </a:cxn>
              </a:cxnLst>
              <a:rect l="T15" t="T16" r="T17" b="T18"/>
              <a:pathLst>
                <a:path w="220" h="104">
                  <a:moveTo>
                    <a:pt x="0" y="0"/>
                  </a:moveTo>
                  <a:lnTo>
                    <a:pt x="110" y="26"/>
                  </a:lnTo>
                  <a:lnTo>
                    <a:pt x="220" y="52"/>
                  </a:lnTo>
                  <a:lnTo>
                    <a:pt x="110" y="78"/>
                  </a:lnTo>
                  <a:lnTo>
                    <a:pt x="0" y="10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4" name="Freeform 57"/>
            <p:cNvSpPr>
              <a:spLocks/>
            </p:cNvSpPr>
            <p:nvPr/>
          </p:nvSpPr>
          <p:spPr bwMode="auto">
            <a:xfrm>
              <a:off x="3670" y="3297"/>
              <a:ext cx="408" cy="0"/>
            </a:xfrm>
            <a:custGeom>
              <a:avLst/>
              <a:gdLst>
                <a:gd name="T0" fmla="*/ 0 w 765"/>
                <a:gd name="T1" fmla="*/ 33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5" name="Freeform 58"/>
            <p:cNvSpPr>
              <a:spLocks/>
            </p:cNvSpPr>
            <p:nvPr/>
          </p:nvSpPr>
          <p:spPr bwMode="auto">
            <a:xfrm>
              <a:off x="2596" y="255"/>
              <a:ext cx="122" cy="122"/>
            </a:xfrm>
            <a:custGeom>
              <a:avLst/>
              <a:gdLst>
                <a:gd name="T0" fmla="*/ 5 w 230"/>
                <a:gd name="T1" fmla="*/ 0 h 230"/>
                <a:gd name="T2" fmla="*/ 7 w 230"/>
                <a:gd name="T3" fmla="*/ 1 h 230"/>
                <a:gd name="T4" fmla="*/ 10 w 230"/>
                <a:gd name="T5" fmla="*/ 3 h 230"/>
                <a:gd name="T6" fmla="*/ 10 w 230"/>
                <a:gd name="T7" fmla="*/ 5 h 230"/>
                <a:gd name="T8" fmla="*/ 10 w 230"/>
                <a:gd name="T9" fmla="*/ 5 h 230"/>
                <a:gd name="T10" fmla="*/ 8 w 230"/>
                <a:gd name="T11" fmla="*/ 7 h 230"/>
                <a:gd name="T12" fmla="*/ 7 w 230"/>
                <a:gd name="T13" fmla="*/ 10 h 230"/>
                <a:gd name="T14" fmla="*/ 5 w 230"/>
                <a:gd name="T15" fmla="*/ 10 h 230"/>
                <a:gd name="T16" fmla="*/ 4 w 230"/>
                <a:gd name="T17" fmla="*/ 10 h 230"/>
                <a:gd name="T18" fmla="*/ 2 w 230"/>
                <a:gd name="T19" fmla="*/ 8 h 230"/>
                <a:gd name="T20" fmla="*/ 1 w 230"/>
                <a:gd name="T21" fmla="*/ 7 h 230"/>
                <a:gd name="T22" fmla="*/ 0 w 230"/>
                <a:gd name="T23" fmla="*/ 5 h 230"/>
                <a:gd name="T24" fmla="*/ 1 w 230"/>
                <a:gd name="T25" fmla="*/ 4 h 230"/>
                <a:gd name="T26" fmla="*/ 1 w 230"/>
                <a:gd name="T27" fmla="*/ 2 h 230"/>
                <a:gd name="T28" fmla="*/ 3 w 230"/>
                <a:gd name="T29" fmla="*/ 1 h 230"/>
                <a:gd name="T30" fmla="*/ 5 w 230"/>
                <a:gd name="T31" fmla="*/ 0 h 230"/>
                <a:gd name="T32" fmla="*/ 5 w 230"/>
                <a:gd name="T33" fmla="*/ 0 h 2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230"/>
                <a:gd name="T53" fmla="*/ 230 w 230"/>
                <a:gd name="T54" fmla="*/ 230 h 2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230">
                  <a:moveTo>
                    <a:pt x="125" y="0"/>
                  </a:moveTo>
                  <a:lnTo>
                    <a:pt x="183" y="22"/>
                  </a:lnTo>
                  <a:lnTo>
                    <a:pt x="221" y="70"/>
                  </a:lnTo>
                  <a:lnTo>
                    <a:pt x="230" y="115"/>
                  </a:lnTo>
                  <a:lnTo>
                    <a:pt x="230" y="125"/>
                  </a:lnTo>
                  <a:lnTo>
                    <a:pt x="208" y="183"/>
                  </a:lnTo>
                  <a:lnTo>
                    <a:pt x="160" y="221"/>
                  </a:lnTo>
                  <a:lnTo>
                    <a:pt x="115" y="230"/>
                  </a:lnTo>
                  <a:lnTo>
                    <a:pt x="106" y="230"/>
                  </a:lnTo>
                  <a:lnTo>
                    <a:pt x="47" y="208"/>
                  </a:lnTo>
                  <a:lnTo>
                    <a:pt x="9" y="160"/>
                  </a:lnTo>
                  <a:lnTo>
                    <a:pt x="0" y="115"/>
                  </a:lnTo>
                  <a:lnTo>
                    <a:pt x="1" y="106"/>
                  </a:lnTo>
                  <a:lnTo>
                    <a:pt x="22" y="47"/>
                  </a:lnTo>
                  <a:lnTo>
                    <a:pt x="70" y="9"/>
                  </a:lnTo>
                  <a:lnTo>
                    <a:pt x="115"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6" name="Freeform 59"/>
            <p:cNvSpPr>
              <a:spLocks/>
            </p:cNvSpPr>
            <p:nvPr/>
          </p:nvSpPr>
          <p:spPr bwMode="auto">
            <a:xfrm>
              <a:off x="2657" y="297"/>
              <a:ext cx="0" cy="288"/>
            </a:xfrm>
            <a:custGeom>
              <a:avLst/>
              <a:gdLst>
                <a:gd name="T0" fmla="*/ 0 h 547"/>
                <a:gd name="T1" fmla="*/ 22 h 547"/>
                <a:gd name="T2" fmla="*/ 0 60000 65536"/>
                <a:gd name="T3" fmla="*/ 0 60000 65536"/>
                <a:gd name="T4" fmla="*/ 0 h 547"/>
                <a:gd name="T5" fmla="*/ 547 h 547"/>
              </a:gdLst>
              <a:ahLst/>
              <a:cxnLst>
                <a:cxn ang="T2">
                  <a:pos x="0" y="T0"/>
                </a:cxn>
                <a:cxn ang="T3">
                  <a:pos x="0" y="T1"/>
                </a:cxn>
              </a:cxnLst>
              <a:rect l="0" t="T4" r="0" b="T5"/>
              <a:pathLst>
                <a:path h="547">
                  <a:moveTo>
                    <a:pt x="0" y="0"/>
                  </a:moveTo>
                  <a:lnTo>
                    <a:pt x="0" y="547"/>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7" name="Freeform 60"/>
            <p:cNvSpPr>
              <a:spLocks/>
            </p:cNvSpPr>
            <p:nvPr/>
          </p:nvSpPr>
          <p:spPr bwMode="auto">
            <a:xfrm>
              <a:off x="2629" y="489"/>
              <a:ext cx="56" cy="116"/>
            </a:xfrm>
            <a:custGeom>
              <a:avLst/>
              <a:gdLst>
                <a:gd name="T0" fmla="*/ 5 w 104"/>
                <a:gd name="T1" fmla="*/ 0 h 220"/>
                <a:gd name="T2" fmla="*/ 2 w 104"/>
                <a:gd name="T3" fmla="*/ 9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8" name="Freeform 62"/>
            <p:cNvSpPr>
              <a:spLocks/>
            </p:cNvSpPr>
            <p:nvPr/>
          </p:nvSpPr>
          <p:spPr bwMode="auto">
            <a:xfrm>
              <a:off x="2657" y="3454"/>
              <a:ext cx="0" cy="216"/>
            </a:xfrm>
            <a:custGeom>
              <a:avLst/>
              <a:gdLst>
                <a:gd name="T0" fmla="*/ 0 h 410"/>
                <a:gd name="T1" fmla="*/ 17 h 410"/>
                <a:gd name="T2" fmla="*/ 0 60000 65536"/>
                <a:gd name="T3" fmla="*/ 0 60000 65536"/>
                <a:gd name="T4" fmla="*/ 0 h 410"/>
                <a:gd name="T5" fmla="*/ 410 h 410"/>
              </a:gdLst>
              <a:ahLst/>
              <a:cxnLst>
                <a:cxn ang="T2">
                  <a:pos x="0" y="T0"/>
                </a:cxn>
                <a:cxn ang="T3">
                  <a:pos x="0" y="T1"/>
                </a:cxn>
              </a:cxnLst>
              <a:rect l="0" t="T4" r="0" b="T5"/>
              <a:pathLst>
                <a:path h="410">
                  <a:moveTo>
                    <a:pt x="0" y="0"/>
                  </a:moveTo>
                  <a:lnTo>
                    <a:pt x="0" y="41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69" name="Freeform 63"/>
            <p:cNvSpPr>
              <a:spLocks/>
            </p:cNvSpPr>
            <p:nvPr/>
          </p:nvSpPr>
          <p:spPr bwMode="auto">
            <a:xfrm>
              <a:off x="2629" y="3573"/>
              <a:ext cx="56" cy="116"/>
            </a:xfrm>
            <a:custGeom>
              <a:avLst/>
              <a:gdLst>
                <a:gd name="T0" fmla="*/ 5 w 104"/>
                <a:gd name="T1" fmla="*/ 0 h 220"/>
                <a:gd name="T2" fmla="*/ 2 w 104"/>
                <a:gd name="T3" fmla="*/ 9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0" name="Rectangle 64"/>
            <p:cNvSpPr>
              <a:spLocks/>
            </p:cNvSpPr>
            <p:nvPr/>
          </p:nvSpPr>
          <p:spPr bwMode="auto">
            <a:xfrm>
              <a:off x="4104" y="3032"/>
              <a:ext cx="1120" cy="528"/>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1" name="Freeform 66"/>
            <p:cNvSpPr>
              <a:spLocks/>
            </p:cNvSpPr>
            <p:nvPr/>
          </p:nvSpPr>
          <p:spPr bwMode="auto">
            <a:xfrm>
              <a:off x="4330" y="3160"/>
              <a:ext cx="95" cy="95"/>
            </a:xfrm>
            <a:custGeom>
              <a:avLst/>
              <a:gdLst>
                <a:gd name="T0" fmla="*/ 7 w 178"/>
                <a:gd name="T1" fmla="*/ 4 h 179"/>
                <a:gd name="T2" fmla="*/ 7 w 178"/>
                <a:gd name="T3" fmla="*/ 6 h 179"/>
                <a:gd name="T4" fmla="*/ 4 w 178"/>
                <a:gd name="T5" fmla="*/ 7 h 179"/>
                <a:gd name="T6" fmla="*/ 4 w 178"/>
                <a:gd name="T7" fmla="*/ 7 h 179"/>
                <a:gd name="T8" fmla="*/ 3 w 178"/>
                <a:gd name="T9" fmla="*/ 7 h 179"/>
                <a:gd name="T10" fmla="*/ 1 w 178"/>
                <a:gd name="T11" fmla="*/ 6 h 179"/>
                <a:gd name="T12" fmla="*/ 0 w 178"/>
                <a:gd name="T13" fmla="*/ 4 h 179"/>
                <a:gd name="T14" fmla="*/ 0 w 178"/>
                <a:gd name="T15" fmla="*/ 4 h 179"/>
                <a:gd name="T16" fmla="*/ 0 w 178"/>
                <a:gd name="T17" fmla="*/ 3 h 179"/>
                <a:gd name="T18" fmla="*/ 1 w 178"/>
                <a:gd name="T19" fmla="*/ 1 h 179"/>
                <a:gd name="T20" fmla="*/ 3 w 178"/>
                <a:gd name="T21" fmla="*/ 1 h 179"/>
                <a:gd name="T22" fmla="*/ 4 w 178"/>
                <a:gd name="T23" fmla="*/ 0 h 179"/>
                <a:gd name="T24" fmla="*/ 4 w 178"/>
                <a:gd name="T25" fmla="*/ 1 h 179"/>
                <a:gd name="T26" fmla="*/ 6 w 178"/>
                <a:gd name="T27" fmla="*/ 1 h 179"/>
                <a:gd name="T28" fmla="*/ 7 w 178"/>
                <a:gd name="T29" fmla="*/ 3 h 179"/>
                <a:gd name="T30" fmla="*/ 7 w 178"/>
                <a:gd name="T31" fmla="*/ 4 h 1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8"/>
                <a:gd name="T49" fmla="*/ 0 h 179"/>
                <a:gd name="T50" fmla="*/ 178 w 178"/>
                <a:gd name="T51" fmla="*/ 179 h 17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8" h="179">
                  <a:moveTo>
                    <a:pt x="178" y="90"/>
                  </a:moveTo>
                  <a:lnTo>
                    <a:pt x="157" y="148"/>
                  </a:lnTo>
                  <a:lnTo>
                    <a:pt x="103" y="178"/>
                  </a:lnTo>
                  <a:lnTo>
                    <a:pt x="89" y="179"/>
                  </a:lnTo>
                  <a:lnTo>
                    <a:pt x="81" y="179"/>
                  </a:lnTo>
                  <a:lnTo>
                    <a:pt x="26" y="153"/>
                  </a:lnTo>
                  <a:lnTo>
                    <a:pt x="0" y="97"/>
                  </a:lnTo>
                  <a:lnTo>
                    <a:pt x="0" y="90"/>
                  </a:lnTo>
                  <a:lnTo>
                    <a:pt x="0" y="82"/>
                  </a:lnTo>
                  <a:lnTo>
                    <a:pt x="26" y="27"/>
                  </a:lnTo>
                  <a:lnTo>
                    <a:pt x="81" y="1"/>
                  </a:lnTo>
                  <a:lnTo>
                    <a:pt x="89" y="0"/>
                  </a:lnTo>
                  <a:lnTo>
                    <a:pt x="96" y="1"/>
                  </a:lnTo>
                  <a:lnTo>
                    <a:pt x="152" y="27"/>
                  </a:lnTo>
                  <a:lnTo>
                    <a:pt x="178" y="82"/>
                  </a:lnTo>
                  <a:lnTo>
                    <a:pt x="178" y="90"/>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2" name="Freeform 67"/>
            <p:cNvSpPr>
              <a:spLocks/>
            </p:cNvSpPr>
            <p:nvPr/>
          </p:nvSpPr>
          <p:spPr bwMode="auto">
            <a:xfrm>
              <a:off x="4323" y="3255"/>
              <a:ext cx="55" cy="196"/>
            </a:xfrm>
            <a:custGeom>
              <a:avLst/>
              <a:gdLst>
                <a:gd name="T0" fmla="*/ 5 w 102"/>
                <a:gd name="T1" fmla="*/ 0 h 372"/>
                <a:gd name="T2" fmla="*/ 5 w 102"/>
                <a:gd name="T3" fmla="*/ 8 h 372"/>
                <a:gd name="T4" fmla="*/ 0 w 102"/>
                <a:gd name="T5" fmla="*/ 15 h 372"/>
                <a:gd name="T6" fmla="*/ 0 60000 65536"/>
                <a:gd name="T7" fmla="*/ 0 60000 65536"/>
                <a:gd name="T8" fmla="*/ 0 60000 65536"/>
                <a:gd name="T9" fmla="*/ 0 w 102"/>
                <a:gd name="T10" fmla="*/ 0 h 372"/>
                <a:gd name="T11" fmla="*/ 102 w 102"/>
                <a:gd name="T12" fmla="*/ 372 h 372"/>
              </a:gdLst>
              <a:ahLst/>
              <a:cxnLst>
                <a:cxn ang="T6">
                  <a:pos x="T0" y="T1"/>
                </a:cxn>
                <a:cxn ang="T7">
                  <a:pos x="T2" y="T3"/>
                </a:cxn>
                <a:cxn ang="T8">
                  <a:pos x="T4" y="T5"/>
                </a:cxn>
              </a:cxnLst>
              <a:rect l="T9" t="T10" r="T11" b="T12"/>
              <a:pathLst>
                <a:path w="102" h="372">
                  <a:moveTo>
                    <a:pt x="102" y="0"/>
                  </a:moveTo>
                  <a:lnTo>
                    <a:pt x="102" y="213"/>
                  </a:lnTo>
                  <a:lnTo>
                    <a:pt x="0" y="372"/>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3" name="Freeform 68"/>
            <p:cNvSpPr>
              <a:spLocks/>
            </p:cNvSpPr>
            <p:nvPr/>
          </p:nvSpPr>
          <p:spPr bwMode="auto">
            <a:xfrm>
              <a:off x="4315" y="3304"/>
              <a:ext cx="125" cy="0"/>
            </a:xfrm>
            <a:custGeom>
              <a:avLst/>
              <a:gdLst>
                <a:gd name="T0" fmla="*/ 0 w 235"/>
                <a:gd name="T1" fmla="*/ 10 w 235"/>
                <a:gd name="T2" fmla="*/ 0 60000 65536"/>
                <a:gd name="T3" fmla="*/ 0 60000 65536"/>
                <a:gd name="T4" fmla="*/ 0 w 235"/>
                <a:gd name="T5" fmla="*/ 235 w 235"/>
              </a:gdLst>
              <a:ahLst/>
              <a:cxnLst>
                <a:cxn ang="T2">
                  <a:pos x="T0" y="0"/>
                </a:cxn>
                <a:cxn ang="T3">
                  <a:pos x="T1" y="0"/>
                </a:cxn>
              </a:cxnLst>
              <a:rect l="T4" t="0" r="T5" b="0"/>
              <a:pathLst>
                <a:path w="235">
                  <a:moveTo>
                    <a:pt x="0" y="0"/>
                  </a:moveTo>
                  <a:lnTo>
                    <a:pt x="235"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4" name="Freeform 69"/>
            <p:cNvSpPr>
              <a:spLocks/>
            </p:cNvSpPr>
            <p:nvPr/>
          </p:nvSpPr>
          <p:spPr bwMode="auto">
            <a:xfrm>
              <a:off x="4378" y="3368"/>
              <a:ext cx="54" cy="82"/>
            </a:xfrm>
            <a:custGeom>
              <a:avLst/>
              <a:gdLst>
                <a:gd name="T0" fmla="*/ 0 w 101"/>
                <a:gd name="T1" fmla="*/ 0 h 156"/>
                <a:gd name="T2" fmla="*/ 5 w 101"/>
                <a:gd name="T3" fmla="*/ 6 h 156"/>
                <a:gd name="T4" fmla="*/ 0 60000 65536"/>
                <a:gd name="T5" fmla="*/ 0 60000 65536"/>
                <a:gd name="T6" fmla="*/ 0 w 101"/>
                <a:gd name="T7" fmla="*/ 0 h 156"/>
                <a:gd name="T8" fmla="*/ 101 w 101"/>
                <a:gd name="T9" fmla="*/ 156 h 156"/>
              </a:gdLst>
              <a:ahLst/>
              <a:cxnLst>
                <a:cxn ang="T4">
                  <a:pos x="T0" y="T1"/>
                </a:cxn>
                <a:cxn ang="T5">
                  <a:pos x="T2" y="T3"/>
                </a:cxn>
              </a:cxnLst>
              <a:rect l="T6" t="T7" r="T8" b="T9"/>
              <a:pathLst>
                <a:path w="101" h="156">
                  <a:moveTo>
                    <a:pt x="0" y="0"/>
                  </a:moveTo>
                  <a:lnTo>
                    <a:pt x="101" y="156"/>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5" name="Freeform 70"/>
            <p:cNvSpPr>
              <a:spLocks/>
            </p:cNvSpPr>
            <p:nvPr/>
          </p:nvSpPr>
          <p:spPr bwMode="auto">
            <a:xfrm>
              <a:off x="4466" y="3171"/>
              <a:ext cx="292" cy="257"/>
            </a:xfrm>
            <a:custGeom>
              <a:avLst/>
              <a:gdLst>
                <a:gd name="T0" fmla="*/ 23 w 548"/>
                <a:gd name="T1" fmla="*/ 0 h 488"/>
                <a:gd name="T2" fmla="*/ 0 w 548"/>
                <a:gd name="T3" fmla="*/ 10 h 488"/>
                <a:gd name="T4" fmla="*/ 23 w 548"/>
                <a:gd name="T5" fmla="*/ 19 h 488"/>
                <a:gd name="T6" fmla="*/ 0 60000 65536"/>
                <a:gd name="T7" fmla="*/ 0 60000 65536"/>
                <a:gd name="T8" fmla="*/ 0 60000 65536"/>
                <a:gd name="T9" fmla="*/ 0 w 548"/>
                <a:gd name="T10" fmla="*/ 0 h 488"/>
                <a:gd name="T11" fmla="*/ 548 w 548"/>
                <a:gd name="T12" fmla="*/ 488 h 488"/>
              </a:gdLst>
              <a:ahLst/>
              <a:cxnLst>
                <a:cxn ang="T6">
                  <a:pos x="T0" y="T1"/>
                </a:cxn>
                <a:cxn ang="T7">
                  <a:pos x="T2" y="T3"/>
                </a:cxn>
                <a:cxn ang="T8">
                  <a:pos x="T4" y="T5"/>
                </a:cxn>
              </a:cxnLst>
              <a:rect l="T9" t="T10" r="T11" b="T12"/>
              <a:pathLst>
                <a:path w="548" h="488">
                  <a:moveTo>
                    <a:pt x="548" y="0"/>
                  </a:moveTo>
                  <a:lnTo>
                    <a:pt x="0" y="250"/>
                  </a:lnTo>
                  <a:lnTo>
                    <a:pt x="548" y="48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6" name="Freeform 71"/>
            <p:cNvSpPr>
              <a:spLocks/>
            </p:cNvSpPr>
            <p:nvPr/>
          </p:nvSpPr>
          <p:spPr bwMode="auto">
            <a:xfrm>
              <a:off x="4758" y="3108"/>
              <a:ext cx="230" cy="126"/>
            </a:xfrm>
            <a:custGeom>
              <a:avLst/>
              <a:gdLst>
                <a:gd name="T0" fmla="*/ 10 w 433"/>
                <a:gd name="T1" fmla="*/ 0 h 238"/>
                <a:gd name="T2" fmla="*/ 13 w 433"/>
                <a:gd name="T3" fmla="*/ 1 h 238"/>
                <a:gd name="T4" fmla="*/ 16 w 433"/>
                <a:gd name="T5" fmla="*/ 2 h 238"/>
                <a:gd name="T6" fmla="*/ 18 w 433"/>
                <a:gd name="T7" fmla="*/ 3 h 238"/>
                <a:gd name="T8" fmla="*/ 19 w 433"/>
                <a:gd name="T9" fmla="*/ 5 h 238"/>
                <a:gd name="T10" fmla="*/ 19 w 433"/>
                <a:gd name="T11" fmla="*/ 5 h 238"/>
                <a:gd name="T12" fmla="*/ 17 w 433"/>
                <a:gd name="T13" fmla="*/ 7 h 238"/>
                <a:gd name="T14" fmla="*/ 15 w 433"/>
                <a:gd name="T15" fmla="*/ 9 h 238"/>
                <a:gd name="T16" fmla="*/ 12 w 433"/>
                <a:gd name="T17" fmla="*/ 10 h 238"/>
                <a:gd name="T18" fmla="*/ 9 w 433"/>
                <a:gd name="T19" fmla="*/ 10 h 238"/>
                <a:gd name="T20" fmla="*/ 8 w 433"/>
                <a:gd name="T21" fmla="*/ 10 h 238"/>
                <a:gd name="T22" fmla="*/ 6 w 433"/>
                <a:gd name="T23" fmla="*/ 10 h 238"/>
                <a:gd name="T24" fmla="*/ 3 w 433"/>
                <a:gd name="T25" fmla="*/ 8 h 238"/>
                <a:gd name="T26" fmla="*/ 1 w 433"/>
                <a:gd name="T27" fmla="*/ 6 h 238"/>
                <a:gd name="T28" fmla="*/ 0 w 433"/>
                <a:gd name="T29" fmla="*/ 5 h 238"/>
                <a:gd name="T30" fmla="*/ 0 w 433"/>
                <a:gd name="T31" fmla="*/ 4 h 238"/>
                <a:gd name="T32" fmla="*/ 2 w 433"/>
                <a:gd name="T33" fmla="*/ 2 h 238"/>
                <a:gd name="T34" fmla="*/ 4 w 433"/>
                <a:gd name="T35" fmla="*/ 1 h 238"/>
                <a:gd name="T36" fmla="*/ 6 w 433"/>
                <a:gd name="T37" fmla="*/ 1 h 238"/>
                <a:gd name="T38" fmla="*/ 9 w 433"/>
                <a:gd name="T39" fmla="*/ 0 h 238"/>
                <a:gd name="T40" fmla="*/ 10 w 433"/>
                <a:gd name="T41" fmla="*/ 0 h 2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3"/>
                <a:gd name="T64" fmla="*/ 0 h 238"/>
                <a:gd name="T65" fmla="*/ 433 w 433"/>
                <a:gd name="T66" fmla="*/ 238 h 2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3" h="238">
                  <a:moveTo>
                    <a:pt x="234" y="0"/>
                  </a:moveTo>
                  <a:lnTo>
                    <a:pt x="301" y="9"/>
                  </a:lnTo>
                  <a:lnTo>
                    <a:pt x="370" y="35"/>
                  </a:lnTo>
                  <a:lnTo>
                    <a:pt x="422" y="81"/>
                  </a:lnTo>
                  <a:lnTo>
                    <a:pt x="433" y="119"/>
                  </a:lnTo>
                  <a:lnTo>
                    <a:pt x="433" y="129"/>
                  </a:lnTo>
                  <a:lnTo>
                    <a:pt x="401" y="182"/>
                  </a:lnTo>
                  <a:lnTo>
                    <a:pt x="345" y="215"/>
                  </a:lnTo>
                  <a:lnTo>
                    <a:pt x="285" y="232"/>
                  </a:lnTo>
                  <a:lnTo>
                    <a:pt x="216" y="238"/>
                  </a:lnTo>
                  <a:lnTo>
                    <a:pt x="199" y="238"/>
                  </a:lnTo>
                  <a:lnTo>
                    <a:pt x="132" y="229"/>
                  </a:lnTo>
                  <a:lnTo>
                    <a:pt x="63" y="203"/>
                  </a:lnTo>
                  <a:lnTo>
                    <a:pt x="11" y="157"/>
                  </a:lnTo>
                  <a:lnTo>
                    <a:pt x="0" y="119"/>
                  </a:lnTo>
                  <a:lnTo>
                    <a:pt x="0" y="109"/>
                  </a:lnTo>
                  <a:lnTo>
                    <a:pt x="32" y="56"/>
                  </a:lnTo>
                  <a:lnTo>
                    <a:pt x="88" y="23"/>
                  </a:lnTo>
                  <a:lnTo>
                    <a:pt x="148" y="6"/>
                  </a:lnTo>
                  <a:lnTo>
                    <a:pt x="216" y="0"/>
                  </a:lnTo>
                  <a:lnTo>
                    <a:pt x="2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7" name="Freeform 72"/>
            <p:cNvSpPr>
              <a:spLocks/>
            </p:cNvSpPr>
            <p:nvPr/>
          </p:nvSpPr>
          <p:spPr bwMode="auto">
            <a:xfrm>
              <a:off x="4758" y="3108"/>
              <a:ext cx="230" cy="126"/>
            </a:xfrm>
            <a:custGeom>
              <a:avLst/>
              <a:gdLst>
                <a:gd name="T0" fmla="*/ 19 w 433"/>
                <a:gd name="T1" fmla="*/ 5 h 238"/>
                <a:gd name="T2" fmla="*/ 17 w 433"/>
                <a:gd name="T3" fmla="*/ 7 h 238"/>
                <a:gd name="T4" fmla="*/ 15 w 433"/>
                <a:gd name="T5" fmla="*/ 9 h 238"/>
                <a:gd name="T6" fmla="*/ 12 w 433"/>
                <a:gd name="T7" fmla="*/ 10 h 238"/>
                <a:gd name="T8" fmla="*/ 9 w 433"/>
                <a:gd name="T9" fmla="*/ 10 h 238"/>
                <a:gd name="T10" fmla="*/ 8 w 433"/>
                <a:gd name="T11" fmla="*/ 10 h 238"/>
                <a:gd name="T12" fmla="*/ 6 w 433"/>
                <a:gd name="T13" fmla="*/ 10 h 238"/>
                <a:gd name="T14" fmla="*/ 3 w 433"/>
                <a:gd name="T15" fmla="*/ 8 h 238"/>
                <a:gd name="T16" fmla="*/ 1 w 433"/>
                <a:gd name="T17" fmla="*/ 6 h 238"/>
                <a:gd name="T18" fmla="*/ 0 w 433"/>
                <a:gd name="T19" fmla="*/ 5 h 238"/>
                <a:gd name="T20" fmla="*/ 0 w 433"/>
                <a:gd name="T21" fmla="*/ 4 h 238"/>
                <a:gd name="T22" fmla="*/ 2 w 433"/>
                <a:gd name="T23" fmla="*/ 2 h 238"/>
                <a:gd name="T24" fmla="*/ 4 w 433"/>
                <a:gd name="T25" fmla="*/ 1 h 238"/>
                <a:gd name="T26" fmla="*/ 6 w 433"/>
                <a:gd name="T27" fmla="*/ 1 h 238"/>
                <a:gd name="T28" fmla="*/ 9 w 433"/>
                <a:gd name="T29" fmla="*/ 0 h 238"/>
                <a:gd name="T30" fmla="*/ 10 w 433"/>
                <a:gd name="T31" fmla="*/ 0 h 238"/>
                <a:gd name="T32" fmla="*/ 13 w 433"/>
                <a:gd name="T33" fmla="*/ 1 h 238"/>
                <a:gd name="T34" fmla="*/ 16 w 433"/>
                <a:gd name="T35" fmla="*/ 2 h 238"/>
                <a:gd name="T36" fmla="*/ 18 w 433"/>
                <a:gd name="T37" fmla="*/ 3 h 238"/>
                <a:gd name="T38" fmla="*/ 19 w 433"/>
                <a:gd name="T39" fmla="*/ 5 h 2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3"/>
                <a:gd name="T61" fmla="*/ 0 h 238"/>
                <a:gd name="T62" fmla="*/ 433 w 433"/>
                <a:gd name="T63" fmla="*/ 238 h 2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3" h="238">
                  <a:moveTo>
                    <a:pt x="433" y="119"/>
                  </a:moveTo>
                  <a:lnTo>
                    <a:pt x="401" y="182"/>
                  </a:lnTo>
                  <a:lnTo>
                    <a:pt x="345" y="215"/>
                  </a:lnTo>
                  <a:lnTo>
                    <a:pt x="285" y="232"/>
                  </a:lnTo>
                  <a:lnTo>
                    <a:pt x="216" y="238"/>
                  </a:lnTo>
                  <a:lnTo>
                    <a:pt x="199" y="238"/>
                  </a:lnTo>
                  <a:lnTo>
                    <a:pt x="132" y="229"/>
                  </a:lnTo>
                  <a:lnTo>
                    <a:pt x="63" y="203"/>
                  </a:lnTo>
                  <a:lnTo>
                    <a:pt x="11" y="157"/>
                  </a:lnTo>
                  <a:lnTo>
                    <a:pt x="0" y="119"/>
                  </a:lnTo>
                  <a:lnTo>
                    <a:pt x="0" y="109"/>
                  </a:lnTo>
                  <a:lnTo>
                    <a:pt x="32" y="56"/>
                  </a:lnTo>
                  <a:lnTo>
                    <a:pt x="88" y="23"/>
                  </a:lnTo>
                  <a:lnTo>
                    <a:pt x="148" y="6"/>
                  </a:lnTo>
                  <a:lnTo>
                    <a:pt x="216" y="0"/>
                  </a:lnTo>
                  <a:lnTo>
                    <a:pt x="234" y="0"/>
                  </a:lnTo>
                  <a:lnTo>
                    <a:pt x="301" y="9"/>
                  </a:lnTo>
                  <a:lnTo>
                    <a:pt x="370" y="35"/>
                  </a:lnTo>
                  <a:lnTo>
                    <a:pt x="422" y="81"/>
                  </a:lnTo>
                  <a:lnTo>
                    <a:pt x="433" y="119"/>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8" name="Freeform 74"/>
            <p:cNvSpPr>
              <a:spLocks/>
            </p:cNvSpPr>
            <p:nvPr/>
          </p:nvSpPr>
          <p:spPr bwMode="auto">
            <a:xfrm>
              <a:off x="4758" y="3364"/>
              <a:ext cx="230" cy="127"/>
            </a:xfrm>
            <a:custGeom>
              <a:avLst/>
              <a:gdLst>
                <a:gd name="T0" fmla="*/ 19 w 433"/>
                <a:gd name="T1" fmla="*/ 5 h 239"/>
                <a:gd name="T2" fmla="*/ 17 w 433"/>
                <a:gd name="T3" fmla="*/ 8 h 239"/>
                <a:gd name="T4" fmla="*/ 15 w 433"/>
                <a:gd name="T5" fmla="*/ 9 h 239"/>
                <a:gd name="T6" fmla="*/ 12 w 433"/>
                <a:gd name="T7" fmla="*/ 10 h 239"/>
                <a:gd name="T8" fmla="*/ 9 w 433"/>
                <a:gd name="T9" fmla="*/ 10 h 239"/>
                <a:gd name="T10" fmla="*/ 8 w 433"/>
                <a:gd name="T11" fmla="*/ 10 h 239"/>
                <a:gd name="T12" fmla="*/ 6 w 433"/>
                <a:gd name="T13" fmla="*/ 10 h 239"/>
                <a:gd name="T14" fmla="*/ 3 w 433"/>
                <a:gd name="T15" fmla="*/ 9 h 239"/>
                <a:gd name="T16" fmla="*/ 1 w 433"/>
                <a:gd name="T17" fmla="*/ 6 h 239"/>
                <a:gd name="T18" fmla="*/ 0 w 433"/>
                <a:gd name="T19" fmla="*/ 5 h 239"/>
                <a:gd name="T20" fmla="*/ 0 w 433"/>
                <a:gd name="T21" fmla="*/ 5 h 239"/>
                <a:gd name="T22" fmla="*/ 2 w 433"/>
                <a:gd name="T23" fmla="*/ 3 h 239"/>
                <a:gd name="T24" fmla="*/ 4 w 433"/>
                <a:gd name="T25" fmla="*/ 1 h 239"/>
                <a:gd name="T26" fmla="*/ 6 w 433"/>
                <a:gd name="T27" fmla="*/ 1 h 239"/>
                <a:gd name="T28" fmla="*/ 9 w 433"/>
                <a:gd name="T29" fmla="*/ 0 h 239"/>
                <a:gd name="T30" fmla="*/ 10 w 433"/>
                <a:gd name="T31" fmla="*/ 1 h 239"/>
                <a:gd name="T32" fmla="*/ 13 w 433"/>
                <a:gd name="T33" fmla="*/ 1 h 239"/>
                <a:gd name="T34" fmla="*/ 16 w 433"/>
                <a:gd name="T35" fmla="*/ 2 h 239"/>
                <a:gd name="T36" fmla="*/ 18 w 433"/>
                <a:gd name="T37" fmla="*/ 3 h 239"/>
                <a:gd name="T38" fmla="*/ 19 w 433"/>
                <a:gd name="T39" fmla="*/ 5 h 2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3"/>
                <a:gd name="T61" fmla="*/ 0 h 239"/>
                <a:gd name="T62" fmla="*/ 433 w 433"/>
                <a:gd name="T63" fmla="*/ 239 h 2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3" h="239">
                  <a:moveTo>
                    <a:pt x="433" y="120"/>
                  </a:moveTo>
                  <a:lnTo>
                    <a:pt x="401" y="182"/>
                  </a:lnTo>
                  <a:lnTo>
                    <a:pt x="345" y="216"/>
                  </a:lnTo>
                  <a:lnTo>
                    <a:pt x="285" y="233"/>
                  </a:lnTo>
                  <a:lnTo>
                    <a:pt x="216" y="239"/>
                  </a:lnTo>
                  <a:lnTo>
                    <a:pt x="199" y="238"/>
                  </a:lnTo>
                  <a:lnTo>
                    <a:pt x="132" y="229"/>
                  </a:lnTo>
                  <a:lnTo>
                    <a:pt x="63" y="204"/>
                  </a:lnTo>
                  <a:lnTo>
                    <a:pt x="11" y="157"/>
                  </a:lnTo>
                  <a:lnTo>
                    <a:pt x="0" y="120"/>
                  </a:lnTo>
                  <a:lnTo>
                    <a:pt x="0" y="110"/>
                  </a:lnTo>
                  <a:lnTo>
                    <a:pt x="32" y="57"/>
                  </a:lnTo>
                  <a:lnTo>
                    <a:pt x="88" y="23"/>
                  </a:lnTo>
                  <a:lnTo>
                    <a:pt x="148" y="6"/>
                  </a:lnTo>
                  <a:lnTo>
                    <a:pt x="216" y="0"/>
                  </a:lnTo>
                  <a:lnTo>
                    <a:pt x="234" y="1"/>
                  </a:lnTo>
                  <a:lnTo>
                    <a:pt x="301" y="10"/>
                  </a:lnTo>
                  <a:lnTo>
                    <a:pt x="370" y="35"/>
                  </a:lnTo>
                  <a:lnTo>
                    <a:pt x="422" y="82"/>
                  </a:lnTo>
                  <a:lnTo>
                    <a:pt x="433" y="120"/>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79" name="Freeform 75"/>
            <p:cNvSpPr>
              <a:spLocks/>
            </p:cNvSpPr>
            <p:nvPr/>
          </p:nvSpPr>
          <p:spPr bwMode="auto">
            <a:xfrm>
              <a:off x="4104" y="575"/>
              <a:ext cx="323" cy="426"/>
            </a:xfrm>
            <a:custGeom>
              <a:avLst/>
              <a:gdLst>
                <a:gd name="T0" fmla="*/ 0 w 605"/>
                <a:gd name="T1" fmla="*/ 0 h 810"/>
                <a:gd name="T2" fmla="*/ 0 w 605"/>
                <a:gd name="T3" fmla="*/ 33 h 810"/>
                <a:gd name="T4" fmla="*/ 26 w 605"/>
                <a:gd name="T5" fmla="*/ 33 h 810"/>
                <a:gd name="T6" fmla="*/ 26 w 605"/>
                <a:gd name="T7" fmla="*/ 7 h 810"/>
                <a:gd name="T8" fmla="*/ 19 w 605"/>
                <a:gd name="T9" fmla="*/ 7 h 810"/>
                <a:gd name="T10" fmla="*/ 19 w 605"/>
                <a:gd name="T11" fmla="*/ 0 h 810"/>
                <a:gd name="T12" fmla="*/ 0 w 605"/>
                <a:gd name="T13" fmla="*/ 0 h 810"/>
                <a:gd name="T14" fmla="*/ 0 60000 65536"/>
                <a:gd name="T15" fmla="*/ 0 60000 65536"/>
                <a:gd name="T16" fmla="*/ 0 60000 65536"/>
                <a:gd name="T17" fmla="*/ 0 60000 65536"/>
                <a:gd name="T18" fmla="*/ 0 60000 65536"/>
                <a:gd name="T19" fmla="*/ 0 60000 65536"/>
                <a:gd name="T20" fmla="*/ 0 60000 65536"/>
                <a:gd name="T21" fmla="*/ 0 w 605"/>
                <a:gd name="T22" fmla="*/ 0 h 810"/>
                <a:gd name="T23" fmla="*/ 605 w 605"/>
                <a:gd name="T24" fmla="*/ 810 h 8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5" h="810">
                  <a:moveTo>
                    <a:pt x="0" y="0"/>
                  </a:moveTo>
                  <a:lnTo>
                    <a:pt x="0" y="810"/>
                  </a:lnTo>
                  <a:lnTo>
                    <a:pt x="605" y="810"/>
                  </a:lnTo>
                  <a:lnTo>
                    <a:pt x="605" y="162"/>
                  </a:lnTo>
                  <a:lnTo>
                    <a:pt x="444" y="162"/>
                  </a:lnTo>
                  <a:lnTo>
                    <a:pt x="444" y="0"/>
                  </a:lnTo>
                  <a:lnTo>
                    <a:pt x="0" y="0"/>
                  </a:lnTo>
                  <a:close/>
                </a:path>
              </a:pathLst>
            </a:custGeom>
            <a:noFill/>
            <a:ln w="634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0" name="Freeform 77"/>
            <p:cNvSpPr>
              <a:spLocks/>
            </p:cNvSpPr>
            <p:nvPr/>
          </p:nvSpPr>
          <p:spPr bwMode="auto">
            <a:xfrm>
              <a:off x="4341" y="575"/>
              <a:ext cx="86" cy="85"/>
            </a:xfrm>
            <a:custGeom>
              <a:avLst/>
              <a:gdLst>
                <a:gd name="T0" fmla="*/ 7 w 161"/>
                <a:gd name="T1" fmla="*/ 7 h 162"/>
                <a:gd name="T2" fmla="*/ 0 w 161"/>
                <a:gd name="T3" fmla="*/ 7 h 162"/>
                <a:gd name="T4" fmla="*/ 0 w 161"/>
                <a:gd name="T5" fmla="*/ 0 h 162"/>
                <a:gd name="T6" fmla="*/ 7 w 161"/>
                <a:gd name="T7" fmla="*/ 7 h 162"/>
                <a:gd name="T8" fmla="*/ 0 60000 65536"/>
                <a:gd name="T9" fmla="*/ 0 60000 65536"/>
                <a:gd name="T10" fmla="*/ 0 60000 65536"/>
                <a:gd name="T11" fmla="*/ 0 60000 65536"/>
                <a:gd name="T12" fmla="*/ 0 w 161"/>
                <a:gd name="T13" fmla="*/ 0 h 162"/>
                <a:gd name="T14" fmla="*/ 161 w 161"/>
                <a:gd name="T15" fmla="*/ 162 h 162"/>
              </a:gdLst>
              <a:ahLst/>
              <a:cxnLst>
                <a:cxn ang="T8">
                  <a:pos x="T0" y="T1"/>
                </a:cxn>
                <a:cxn ang="T9">
                  <a:pos x="T2" y="T3"/>
                </a:cxn>
                <a:cxn ang="T10">
                  <a:pos x="T4" y="T5"/>
                </a:cxn>
                <a:cxn ang="T11">
                  <a:pos x="T6" y="T7"/>
                </a:cxn>
              </a:cxnLst>
              <a:rect l="T12" t="T13" r="T14" b="T15"/>
              <a:pathLst>
                <a:path w="161" h="162">
                  <a:moveTo>
                    <a:pt x="161" y="162"/>
                  </a:moveTo>
                  <a:lnTo>
                    <a:pt x="0" y="162"/>
                  </a:lnTo>
                  <a:lnTo>
                    <a:pt x="0" y="0"/>
                  </a:lnTo>
                  <a:lnTo>
                    <a:pt x="161" y="16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1" name="Freeform 78"/>
            <p:cNvSpPr>
              <a:spLocks/>
            </p:cNvSpPr>
            <p:nvPr/>
          </p:nvSpPr>
          <p:spPr bwMode="auto">
            <a:xfrm>
              <a:off x="4140" y="699"/>
              <a:ext cx="250"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2" name="Freeform 79"/>
            <p:cNvSpPr>
              <a:spLocks/>
            </p:cNvSpPr>
            <p:nvPr/>
          </p:nvSpPr>
          <p:spPr bwMode="auto">
            <a:xfrm>
              <a:off x="4140" y="731"/>
              <a:ext cx="250"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3" name="Freeform 80"/>
            <p:cNvSpPr>
              <a:spLocks/>
            </p:cNvSpPr>
            <p:nvPr/>
          </p:nvSpPr>
          <p:spPr bwMode="auto">
            <a:xfrm>
              <a:off x="4140" y="762"/>
              <a:ext cx="161" cy="0"/>
            </a:xfrm>
            <a:custGeom>
              <a:avLst/>
              <a:gdLst>
                <a:gd name="T0" fmla="*/ 0 w 300"/>
                <a:gd name="T1" fmla="*/ 13 w 300"/>
                <a:gd name="T2" fmla="*/ 0 60000 65536"/>
                <a:gd name="T3" fmla="*/ 0 60000 65536"/>
                <a:gd name="T4" fmla="*/ 0 w 300"/>
                <a:gd name="T5" fmla="*/ 300 w 300"/>
              </a:gdLst>
              <a:ahLst/>
              <a:cxnLst>
                <a:cxn ang="T2">
                  <a:pos x="T0" y="0"/>
                </a:cxn>
                <a:cxn ang="T3">
                  <a:pos x="T1" y="0"/>
                </a:cxn>
              </a:cxnLst>
              <a:rect l="T4" t="0" r="T5" b="0"/>
              <a:pathLst>
                <a:path w="300">
                  <a:moveTo>
                    <a:pt x="0" y="0"/>
                  </a:moveTo>
                  <a:lnTo>
                    <a:pt x="30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4" name="Freeform 81"/>
            <p:cNvSpPr>
              <a:spLocks/>
            </p:cNvSpPr>
            <p:nvPr/>
          </p:nvSpPr>
          <p:spPr bwMode="auto">
            <a:xfrm>
              <a:off x="4140" y="801"/>
              <a:ext cx="250"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5" name="Freeform 82"/>
            <p:cNvSpPr>
              <a:spLocks/>
            </p:cNvSpPr>
            <p:nvPr/>
          </p:nvSpPr>
          <p:spPr bwMode="auto">
            <a:xfrm>
              <a:off x="4140" y="832"/>
              <a:ext cx="250"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6" name="Freeform 83"/>
            <p:cNvSpPr>
              <a:spLocks/>
            </p:cNvSpPr>
            <p:nvPr/>
          </p:nvSpPr>
          <p:spPr bwMode="auto">
            <a:xfrm>
              <a:off x="4140" y="864"/>
              <a:ext cx="250" cy="0"/>
            </a:xfrm>
            <a:custGeom>
              <a:avLst/>
              <a:gdLst>
                <a:gd name="T0" fmla="*/ 0 w 469"/>
                <a:gd name="T1" fmla="*/ 20 w 469"/>
                <a:gd name="T2" fmla="*/ 0 60000 65536"/>
                <a:gd name="T3" fmla="*/ 0 60000 65536"/>
                <a:gd name="T4" fmla="*/ 0 w 469"/>
                <a:gd name="T5" fmla="*/ 469 w 469"/>
              </a:gdLst>
              <a:ahLst/>
              <a:cxnLst>
                <a:cxn ang="T2">
                  <a:pos x="T0" y="0"/>
                </a:cxn>
                <a:cxn ang="T3">
                  <a:pos x="T1" y="0"/>
                </a:cxn>
              </a:cxnLst>
              <a:rect l="T4" t="0" r="T5" b="0"/>
              <a:pathLst>
                <a:path w="469">
                  <a:moveTo>
                    <a:pt x="0" y="0"/>
                  </a:moveTo>
                  <a:lnTo>
                    <a:pt x="46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7" name="Freeform 84"/>
            <p:cNvSpPr>
              <a:spLocks/>
            </p:cNvSpPr>
            <p:nvPr/>
          </p:nvSpPr>
          <p:spPr bwMode="auto">
            <a:xfrm>
              <a:off x="4140" y="895"/>
              <a:ext cx="250"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8" name="Freeform 85"/>
            <p:cNvSpPr>
              <a:spLocks/>
            </p:cNvSpPr>
            <p:nvPr/>
          </p:nvSpPr>
          <p:spPr bwMode="auto">
            <a:xfrm>
              <a:off x="4140" y="927"/>
              <a:ext cx="249" cy="0"/>
            </a:xfrm>
            <a:custGeom>
              <a:avLst/>
              <a:gdLst>
                <a:gd name="T0" fmla="*/ 0 w 466"/>
                <a:gd name="T1" fmla="*/ 20 w 466"/>
                <a:gd name="T2" fmla="*/ 0 60000 65536"/>
                <a:gd name="T3" fmla="*/ 0 60000 65536"/>
                <a:gd name="T4" fmla="*/ 0 w 466"/>
                <a:gd name="T5" fmla="*/ 466 w 466"/>
              </a:gdLst>
              <a:ahLst/>
              <a:cxnLst>
                <a:cxn ang="T2">
                  <a:pos x="T0" y="0"/>
                </a:cxn>
                <a:cxn ang="T3">
                  <a:pos x="T1" y="0"/>
                </a:cxn>
              </a:cxnLst>
              <a:rect l="T4" t="0" r="T5" b="0"/>
              <a:pathLst>
                <a:path w="466">
                  <a:moveTo>
                    <a:pt x="0" y="0"/>
                  </a:moveTo>
                  <a:lnTo>
                    <a:pt x="46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89" name="Freeform 86"/>
            <p:cNvSpPr>
              <a:spLocks/>
            </p:cNvSpPr>
            <p:nvPr/>
          </p:nvSpPr>
          <p:spPr bwMode="auto">
            <a:xfrm>
              <a:off x="4140" y="958"/>
              <a:ext cx="98" cy="0"/>
            </a:xfrm>
            <a:custGeom>
              <a:avLst/>
              <a:gdLst>
                <a:gd name="T0" fmla="*/ 0 w 184"/>
                <a:gd name="T1" fmla="*/ 8 w 184"/>
                <a:gd name="T2" fmla="*/ 0 60000 65536"/>
                <a:gd name="T3" fmla="*/ 0 60000 65536"/>
                <a:gd name="T4" fmla="*/ 0 w 184"/>
                <a:gd name="T5" fmla="*/ 184 w 184"/>
              </a:gdLst>
              <a:ahLst/>
              <a:cxnLst>
                <a:cxn ang="T2">
                  <a:pos x="T0" y="0"/>
                </a:cxn>
                <a:cxn ang="T3">
                  <a:pos x="T1" y="0"/>
                </a:cxn>
              </a:cxnLst>
              <a:rect l="T4" t="0" r="T5" b="0"/>
              <a:pathLst>
                <a:path w="184">
                  <a:moveTo>
                    <a:pt x="0" y="0"/>
                  </a:moveTo>
                  <a:lnTo>
                    <a:pt x="18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0" name="Freeform 87"/>
            <p:cNvSpPr>
              <a:spLocks/>
            </p:cNvSpPr>
            <p:nvPr/>
          </p:nvSpPr>
          <p:spPr bwMode="auto">
            <a:xfrm>
              <a:off x="4121" y="1206"/>
              <a:ext cx="323" cy="427"/>
            </a:xfrm>
            <a:custGeom>
              <a:avLst/>
              <a:gdLst>
                <a:gd name="T0" fmla="*/ 0 w 605"/>
                <a:gd name="T1" fmla="*/ 0 h 810"/>
                <a:gd name="T2" fmla="*/ 0 w 605"/>
                <a:gd name="T3" fmla="*/ 33 h 810"/>
                <a:gd name="T4" fmla="*/ 26 w 605"/>
                <a:gd name="T5" fmla="*/ 33 h 810"/>
                <a:gd name="T6" fmla="*/ 26 w 605"/>
                <a:gd name="T7" fmla="*/ 7 h 810"/>
                <a:gd name="T8" fmla="*/ 19 w 605"/>
                <a:gd name="T9" fmla="*/ 7 h 810"/>
                <a:gd name="T10" fmla="*/ 19 w 605"/>
                <a:gd name="T11" fmla="*/ 0 h 810"/>
                <a:gd name="T12" fmla="*/ 0 w 605"/>
                <a:gd name="T13" fmla="*/ 0 h 810"/>
                <a:gd name="T14" fmla="*/ 0 60000 65536"/>
                <a:gd name="T15" fmla="*/ 0 60000 65536"/>
                <a:gd name="T16" fmla="*/ 0 60000 65536"/>
                <a:gd name="T17" fmla="*/ 0 60000 65536"/>
                <a:gd name="T18" fmla="*/ 0 60000 65536"/>
                <a:gd name="T19" fmla="*/ 0 60000 65536"/>
                <a:gd name="T20" fmla="*/ 0 60000 65536"/>
                <a:gd name="T21" fmla="*/ 0 w 605"/>
                <a:gd name="T22" fmla="*/ 0 h 810"/>
                <a:gd name="T23" fmla="*/ 605 w 605"/>
                <a:gd name="T24" fmla="*/ 810 h 8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5" h="810">
                  <a:moveTo>
                    <a:pt x="0" y="0"/>
                  </a:moveTo>
                  <a:lnTo>
                    <a:pt x="0" y="810"/>
                  </a:lnTo>
                  <a:lnTo>
                    <a:pt x="605" y="810"/>
                  </a:lnTo>
                  <a:lnTo>
                    <a:pt x="605" y="162"/>
                  </a:lnTo>
                  <a:lnTo>
                    <a:pt x="443" y="162"/>
                  </a:lnTo>
                  <a:lnTo>
                    <a:pt x="443" y="0"/>
                  </a:lnTo>
                  <a:lnTo>
                    <a:pt x="0" y="0"/>
                  </a:lnTo>
                  <a:close/>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1" name="Freeform 88"/>
            <p:cNvSpPr>
              <a:spLocks/>
            </p:cNvSpPr>
            <p:nvPr/>
          </p:nvSpPr>
          <p:spPr bwMode="auto">
            <a:xfrm>
              <a:off x="4340" y="1206"/>
              <a:ext cx="87" cy="85"/>
            </a:xfrm>
            <a:custGeom>
              <a:avLst/>
              <a:gdLst>
                <a:gd name="T0" fmla="*/ 7 w 162"/>
                <a:gd name="T1" fmla="*/ 7 h 162"/>
                <a:gd name="T2" fmla="*/ 0 w 162"/>
                <a:gd name="T3" fmla="*/ 7 h 162"/>
                <a:gd name="T4" fmla="*/ 0 w 162"/>
                <a:gd name="T5" fmla="*/ 0 h 162"/>
                <a:gd name="T6" fmla="*/ 7 w 162"/>
                <a:gd name="T7" fmla="*/ 7 h 162"/>
                <a:gd name="T8" fmla="*/ 0 60000 65536"/>
                <a:gd name="T9" fmla="*/ 0 60000 65536"/>
                <a:gd name="T10" fmla="*/ 0 60000 65536"/>
                <a:gd name="T11" fmla="*/ 0 60000 65536"/>
                <a:gd name="T12" fmla="*/ 0 w 162"/>
                <a:gd name="T13" fmla="*/ 0 h 162"/>
                <a:gd name="T14" fmla="*/ 162 w 162"/>
                <a:gd name="T15" fmla="*/ 162 h 162"/>
              </a:gdLst>
              <a:ahLst/>
              <a:cxnLst>
                <a:cxn ang="T8">
                  <a:pos x="T0" y="T1"/>
                </a:cxn>
                <a:cxn ang="T9">
                  <a:pos x="T2" y="T3"/>
                </a:cxn>
                <a:cxn ang="T10">
                  <a:pos x="T4" y="T5"/>
                </a:cxn>
                <a:cxn ang="T11">
                  <a:pos x="T6" y="T7"/>
                </a:cxn>
              </a:cxnLst>
              <a:rect l="T12" t="T13" r="T14" b="T15"/>
              <a:pathLst>
                <a:path w="162" h="162">
                  <a:moveTo>
                    <a:pt x="162" y="162"/>
                  </a:moveTo>
                  <a:lnTo>
                    <a:pt x="0" y="162"/>
                  </a:lnTo>
                  <a:lnTo>
                    <a:pt x="0" y="0"/>
                  </a:lnTo>
                  <a:lnTo>
                    <a:pt x="162" y="162"/>
                  </a:lnTo>
                  <a:close/>
                </a:path>
              </a:pathLst>
            </a:custGeom>
            <a:solidFill>
              <a:srgbClr val="F4F8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2" name="Freeform 89"/>
            <p:cNvSpPr>
              <a:spLocks/>
            </p:cNvSpPr>
            <p:nvPr/>
          </p:nvSpPr>
          <p:spPr bwMode="auto">
            <a:xfrm>
              <a:off x="4340" y="1206"/>
              <a:ext cx="87" cy="85"/>
            </a:xfrm>
            <a:custGeom>
              <a:avLst/>
              <a:gdLst>
                <a:gd name="T0" fmla="*/ 7 w 162"/>
                <a:gd name="T1" fmla="*/ 7 h 162"/>
                <a:gd name="T2" fmla="*/ 0 w 162"/>
                <a:gd name="T3" fmla="*/ 7 h 162"/>
                <a:gd name="T4" fmla="*/ 0 w 162"/>
                <a:gd name="T5" fmla="*/ 0 h 162"/>
                <a:gd name="T6" fmla="*/ 7 w 162"/>
                <a:gd name="T7" fmla="*/ 7 h 162"/>
                <a:gd name="T8" fmla="*/ 0 60000 65536"/>
                <a:gd name="T9" fmla="*/ 0 60000 65536"/>
                <a:gd name="T10" fmla="*/ 0 60000 65536"/>
                <a:gd name="T11" fmla="*/ 0 60000 65536"/>
                <a:gd name="T12" fmla="*/ 0 w 162"/>
                <a:gd name="T13" fmla="*/ 0 h 162"/>
                <a:gd name="T14" fmla="*/ 162 w 162"/>
                <a:gd name="T15" fmla="*/ 162 h 162"/>
              </a:gdLst>
              <a:ahLst/>
              <a:cxnLst>
                <a:cxn ang="T8">
                  <a:pos x="T0" y="T1"/>
                </a:cxn>
                <a:cxn ang="T9">
                  <a:pos x="T2" y="T3"/>
                </a:cxn>
                <a:cxn ang="T10">
                  <a:pos x="T4" y="T5"/>
                </a:cxn>
                <a:cxn ang="T11">
                  <a:pos x="T6" y="T7"/>
                </a:cxn>
              </a:cxnLst>
              <a:rect l="T12" t="T13" r="T14" b="T15"/>
              <a:pathLst>
                <a:path w="162" h="162">
                  <a:moveTo>
                    <a:pt x="162" y="162"/>
                  </a:moveTo>
                  <a:lnTo>
                    <a:pt x="0" y="162"/>
                  </a:lnTo>
                  <a:lnTo>
                    <a:pt x="0" y="0"/>
                  </a:lnTo>
                  <a:lnTo>
                    <a:pt x="162" y="162"/>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3" name="Freeform 90"/>
            <p:cNvSpPr>
              <a:spLocks/>
            </p:cNvSpPr>
            <p:nvPr/>
          </p:nvSpPr>
          <p:spPr bwMode="auto">
            <a:xfrm>
              <a:off x="4140" y="1331"/>
              <a:ext cx="249"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4" name="Freeform 91"/>
            <p:cNvSpPr>
              <a:spLocks/>
            </p:cNvSpPr>
            <p:nvPr/>
          </p:nvSpPr>
          <p:spPr bwMode="auto">
            <a:xfrm>
              <a:off x="4140" y="1363"/>
              <a:ext cx="249"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5" name="Freeform 92"/>
            <p:cNvSpPr>
              <a:spLocks/>
            </p:cNvSpPr>
            <p:nvPr/>
          </p:nvSpPr>
          <p:spPr bwMode="auto">
            <a:xfrm>
              <a:off x="4140" y="1395"/>
              <a:ext cx="161" cy="0"/>
            </a:xfrm>
            <a:custGeom>
              <a:avLst/>
              <a:gdLst>
                <a:gd name="T0" fmla="*/ 0 w 301"/>
                <a:gd name="T1" fmla="*/ 13 w 301"/>
                <a:gd name="T2" fmla="*/ 0 60000 65536"/>
                <a:gd name="T3" fmla="*/ 0 60000 65536"/>
                <a:gd name="T4" fmla="*/ 0 w 301"/>
                <a:gd name="T5" fmla="*/ 301 w 301"/>
              </a:gdLst>
              <a:ahLst/>
              <a:cxnLst>
                <a:cxn ang="T2">
                  <a:pos x="T0" y="0"/>
                </a:cxn>
                <a:cxn ang="T3">
                  <a:pos x="T1" y="0"/>
                </a:cxn>
              </a:cxnLst>
              <a:rect l="T4" t="0" r="T5" b="0"/>
              <a:pathLst>
                <a:path w="301">
                  <a:moveTo>
                    <a:pt x="0" y="0"/>
                  </a:moveTo>
                  <a:lnTo>
                    <a:pt x="30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6" name="Freeform 93"/>
            <p:cNvSpPr>
              <a:spLocks/>
            </p:cNvSpPr>
            <p:nvPr/>
          </p:nvSpPr>
          <p:spPr bwMode="auto">
            <a:xfrm>
              <a:off x="4140" y="1432"/>
              <a:ext cx="249"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7" name="Freeform 94"/>
            <p:cNvSpPr>
              <a:spLocks/>
            </p:cNvSpPr>
            <p:nvPr/>
          </p:nvSpPr>
          <p:spPr bwMode="auto">
            <a:xfrm>
              <a:off x="4140" y="1464"/>
              <a:ext cx="249"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8" name="Freeform 95"/>
            <p:cNvSpPr>
              <a:spLocks/>
            </p:cNvSpPr>
            <p:nvPr/>
          </p:nvSpPr>
          <p:spPr bwMode="auto">
            <a:xfrm>
              <a:off x="4140" y="1495"/>
              <a:ext cx="250" cy="0"/>
            </a:xfrm>
            <a:custGeom>
              <a:avLst/>
              <a:gdLst>
                <a:gd name="T0" fmla="*/ 0 w 470"/>
                <a:gd name="T1" fmla="*/ 20 w 470"/>
                <a:gd name="T2" fmla="*/ 0 60000 65536"/>
                <a:gd name="T3" fmla="*/ 0 60000 65536"/>
                <a:gd name="T4" fmla="*/ 0 w 470"/>
                <a:gd name="T5" fmla="*/ 470 w 470"/>
              </a:gdLst>
              <a:ahLst/>
              <a:cxnLst>
                <a:cxn ang="T2">
                  <a:pos x="T0" y="0"/>
                </a:cxn>
                <a:cxn ang="T3">
                  <a:pos x="T1" y="0"/>
                </a:cxn>
              </a:cxnLst>
              <a:rect l="T4" t="0" r="T5" b="0"/>
              <a:pathLst>
                <a:path w="470">
                  <a:moveTo>
                    <a:pt x="0" y="0"/>
                  </a:moveTo>
                  <a:lnTo>
                    <a:pt x="47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899" name="Freeform 96"/>
            <p:cNvSpPr>
              <a:spLocks/>
            </p:cNvSpPr>
            <p:nvPr/>
          </p:nvSpPr>
          <p:spPr bwMode="auto">
            <a:xfrm>
              <a:off x="4140" y="1527"/>
              <a:ext cx="249" cy="0"/>
            </a:xfrm>
            <a:custGeom>
              <a:avLst/>
              <a:gdLst>
                <a:gd name="T0" fmla="*/ 0 w 468"/>
                <a:gd name="T1" fmla="*/ 20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0" name="Freeform 97"/>
            <p:cNvSpPr>
              <a:spLocks/>
            </p:cNvSpPr>
            <p:nvPr/>
          </p:nvSpPr>
          <p:spPr bwMode="auto">
            <a:xfrm>
              <a:off x="4140" y="1559"/>
              <a:ext cx="249" cy="0"/>
            </a:xfrm>
            <a:custGeom>
              <a:avLst/>
              <a:gdLst>
                <a:gd name="T0" fmla="*/ 0 w 467"/>
                <a:gd name="T1" fmla="*/ 20 w 467"/>
                <a:gd name="T2" fmla="*/ 0 60000 65536"/>
                <a:gd name="T3" fmla="*/ 0 60000 65536"/>
                <a:gd name="T4" fmla="*/ 0 w 467"/>
                <a:gd name="T5" fmla="*/ 467 w 467"/>
              </a:gdLst>
              <a:ahLst/>
              <a:cxnLst>
                <a:cxn ang="T2">
                  <a:pos x="T0" y="0"/>
                </a:cxn>
                <a:cxn ang="T3">
                  <a:pos x="T1" y="0"/>
                </a:cxn>
              </a:cxnLst>
              <a:rect l="T4" t="0" r="T5" b="0"/>
              <a:pathLst>
                <a:path w="467">
                  <a:moveTo>
                    <a:pt x="0" y="0"/>
                  </a:moveTo>
                  <a:lnTo>
                    <a:pt x="46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1" name="Freeform 98"/>
            <p:cNvSpPr>
              <a:spLocks/>
            </p:cNvSpPr>
            <p:nvPr/>
          </p:nvSpPr>
          <p:spPr bwMode="auto">
            <a:xfrm>
              <a:off x="4140" y="1591"/>
              <a:ext cx="98" cy="0"/>
            </a:xfrm>
            <a:custGeom>
              <a:avLst/>
              <a:gdLst>
                <a:gd name="T0" fmla="*/ 0 w 185"/>
                <a:gd name="T1" fmla="*/ 8 w 185"/>
                <a:gd name="T2" fmla="*/ 0 60000 65536"/>
                <a:gd name="T3" fmla="*/ 0 60000 65536"/>
                <a:gd name="T4" fmla="*/ 0 w 185"/>
                <a:gd name="T5" fmla="*/ 185 w 185"/>
              </a:gdLst>
              <a:ahLst/>
              <a:cxnLst>
                <a:cxn ang="T2">
                  <a:pos x="T0" y="0"/>
                </a:cxn>
                <a:cxn ang="T3">
                  <a:pos x="T1" y="0"/>
                </a:cxn>
              </a:cxnLst>
              <a:rect l="T4" t="0" r="T5" b="0"/>
              <a:pathLst>
                <a:path w="185">
                  <a:moveTo>
                    <a:pt x="0" y="0"/>
                  </a:moveTo>
                  <a:lnTo>
                    <a:pt x="18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2" name="Freeform 99"/>
            <p:cNvSpPr>
              <a:spLocks/>
            </p:cNvSpPr>
            <p:nvPr/>
          </p:nvSpPr>
          <p:spPr bwMode="auto">
            <a:xfrm>
              <a:off x="899" y="623"/>
              <a:ext cx="88" cy="89"/>
            </a:xfrm>
            <a:custGeom>
              <a:avLst/>
              <a:gdLst>
                <a:gd name="T0" fmla="*/ 3 w 205"/>
                <a:gd name="T1" fmla="*/ 1 h 205"/>
                <a:gd name="T2" fmla="*/ 3 w 205"/>
                <a:gd name="T3" fmla="*/ 3 h 205"/>
                <a:gd name="T4" fmla="*/ 2 w 205"/>
                <a:gd name="T5" fmla="*/ 3 h 205"/>
                <a:gd name="T6" fmla="*/ 1 w 205"/>
                <a:gd name="T7" fmla="*/ 3 h 205"/>
                <a:gd name="T8" fmla="*/ 1 w 205"/>
                <a:gd name="T9" fmla="*/ 3 h 205"/>
                <a:gd name="T10" fmla="*/ 0 w 205"/>
                <a:gd name="T11" fmla="*/ 3 h 205"/>
                <a:gd name="T12" fmla="*/ 0 w 205"/>
                <a:gd name="T13" fmla="*/ 2 h 205"/>
                <a:gd name="T14" fmla="*/ 0 w 205"/>
                <a:gd name="T15" fmla="*/ 1 h 205"/>
                <a:gd name="T16" fmla="*/ 0 w 205"/>
                <a:gd name="T17" fmla="*/ 1 h 205"/>
                <a:gd name="T18" fmla="*/ 0 w 205"/>
                <a:gd name="T19" fmla="*/ 0 h 205"/>
                <a:gd name="T20" fmla="*/ 1 w 205"/>
                <a:gd name="T21" fmla="*/ 0 h 205"/>
                <a:gd name="T22" fmla="*/ 1 w 205"/>
                <a:gd name="T23" fmla="*/ 0 h 205"/>
                <a:gd name="T24" fmla="*/ 2 w 205"/>
                <a:gd name="T25" fmla="*/ 0 h 205"/>
                <a:gd name="T26" fmla="*/ 3 w 205"/>
                <a:gd name="T27" fmla="*/ 0 h 205"/>
                <a:gd name="T28" fmla="*/ 3 w 205"/>
                <a:gd name="T29" fmla="*/ 1 h 205"/>
                <a:gd name="T30" fmla="*/ 3 w 205"/>
                <a:gd name="T31" fmla="*/ 1 h 2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5"/>
                <a:gd name="T49" fmla="*/ 0 h 205"/>
                <a:gd name="T50" fmla="*/ 205 w 205"/>
                <a:gd name="T51" fmla="*/ 205 h 2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5" h="205">
                  <a:moveTo>
                    <a:pt x="205" y="102"/>
                  </a:moveTo>
                  <a:lnTo>
                    <a:pt x="186" y="163"/>
                  </a:lnTo>
                  <a:lnTo>
                    <a:pt x="135" y="200"/>
                  </a:lnTo>
                  <a:lnTo>
                    <a:pt x="103" y="205"/>
                  </a:lnTo>
                  <a:lnTo>
                    <a:pt x="94" y="205"/>
                  </a:lnTo>
                  <a:lnTo>
                    <a:pt x="36" y="180"/>
                  </a:lnTo>
                  <a:lnTo>
                    <a:pt x="3" y="127"/>
                  </a:lnTo>
                  <a:lnTo>
                    <a:pt x="0" y="102"/>
                  </a:lnTo>
                  <a:lnTo>
                    <a:pt x="1" y="94"/>
                  </a:lnTo>
                  <a:lnTo>
                    <a:pt x="25" y="36"/>
                  </a:lnTo>
                  <a:lnTo>
                    <a:pt x="78" y="3"/>
                  </a:lnTo>
                  <a:lnTo>
                    <a:pt x="103" y="0"/>
                  </a:lnTo>
                  <a:lnTo>
                    <a:pt x="111" y="0"/>
                  </a:lnTo>
                  <a:lnTo>
                    <a:pt x="170" y="25"/>
                  </a:lnTo>
                  <a:lnTo>
                    <a:pt x="202" y="78"/>
                  </a:lnTo>
                  <a:lnTo>
                    <a:pt x="205" y="10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3" name="Freeform 100"/>
            <p:cNvSpPr>
              <a:spLocks/>
            </p:cNvSpPr>
            <p:nvPr/>
          </p:nvSpPr>
          <p:spPr bwMode="auto">
            <a:xfrm>
              <a:off x="894" y="712"/>
              <a:ext cx="49" cy="185"/>
            </a:xfrm>
            <a:custGeom>
              <a:avLst/>
              <a:gdLst>
                <a:gd name="T0" fmla="*/ 2 w 117"/>
                <a:gd name="T1" fmla="*/ 0 h 428"/>
                <a:gd name="T2" fmla="*/ 2 w 117"/>
                <a:gd name="T3" fmla="*/ 4 h 428"/>
                <a:gd name="T4" fmla="*/ 0 w 117"/>
                <a:gd name="T5" fmla="*/ 6 h 428"/>
                <a:gd name="T6" fmla="*/ 0 60000 65536"/>
                <a:gd name="T7" fmla="*/ 0 60000 65536"/>
                <a:gd name="T8" fmla="*/ 0 60000 65536"/>
                <a:gd name="T9" fmla="*/ 0 w 117"/>
                <a:gd name="T10" fmla="*/ 0 h 428"/>
                <a:gd name="T11" fmla="*/ 117 w 117"/>
                <a:gd name="T12" fmla="*/ 428 h 428"/>
              </a:gdLst>
              <a:ahLst/>
              <a:cxnLst>
                <a:cxn ang="T6">
                  <a:pos x="T0" y="T1"/>
                </a:cxn>
                <a:cxn ang="T7">
                  <a:pos x="T2" y="T3"/>
                </a:cxn>
                <a:cxn ang="T8">
                  <a:pos x="T4" y="T5"/>
                </a:cxn>
              </a:cxnLst>
              <a:rect l="T9" t="T10" r="T11" b="T12"/>
              <a:pathLst>
                <a:path w="117" h="428">
                  <a:moveTo>
                    <a:pt x="117" y="0"/>
                  </a:moveTo>
                  <a:lnTo>
                    <a:pt x="117" y="245"/>
                  </a:lnTo>
                  <a:lnTo>
                    <a:pt x="0" y="42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4" name="Freeform 101"/>
            <p:cNvSpPr>
              <a:spLocks/>
            </p:cNvSpPr>
            <p:nvPr/>
          </p:nvSpPr>
          <p:spPr bwMode="auto">
            <a:xfrm>
              <a:off x="885" y="758"/>
              <a:ext cx="116" cy="0"/>
            </a:xfrm>
            <a:custGeom>
              <a:avLst/>
              <a:gdLst>
                <a:gd name="T0" fmla="*/ 0 w 270"/>
                <a:gd name="T1" fmla="*/ 4 w 270"/>
                <a:gd name="T2" fmla="*/ 0 60000 65536"/>
                <a:gd name="T3" fmla="*/ 0 60000 65536"/>
                <a:gd name="T4" fmla="*/ 0 w 270"/>
                <a:gd name="T5" fmla="*/ 270 w 270"/>
              </a:gdLst>
              <a:ahLst/>
              <a:cxnLst>
                <a:cxn ang="T2">
                  <a:pos x="T0" y="0"/>
                </a:cxn>
                <a:cxn ang="T3">
                  <a:pos x="T1" y="0"/>
                </a:cxn>
              </a:cxnLst>
              <a:rect l="T4" t="0" r="T5" b="0"/>
              <a:pathLst>
                <a:path w="270">
                  <a:moveTo>
                    <a:pt x="0" y="0"/>
                  </a:moveTo>
                  <a:lnTo>
                    <a:pt x="270"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5" name="Freeform 102"/>
            <p:cNvSpPr>
              <a:spLocks/>
            </p:cNvSpPr>
            <p:nvPr/>
          </p:nvSpPr>
          <p:spPr bwMode="auto">
            <a:xfrm>
              <a:off x="944" y="819"/>
              <a:ext cx="51" cy="77"/>
            </a:xfrm>
            <a:custGeom>
              <a:avLst/>
              <a:gdLst>
                <a:gd name="T0" fmla="*/ 0 w 117"/>
                <a:gd name="T1" fmla="*/ 0 h 180"/>
                <a:gd name="T2" fmla="*/ 2 w 117"/>
                <a:gd name="T3" fmla="*/ 3 h 180"/>
                <a:gd name="T4" fmla="*/ 0 60000 65536"/>
                <a:gd name="T5" fmla="*/ 0 60000 65536"/>
                <a:gd name="T6" fmla="*/ 0 w 117"/>
                <a:gd name="T7" fmla="*/ 0 h 180"/>
                <a:gd name="T8" fmla="*/ 117 w 117"/>
                <a:gd name="T9" fmla="*/ 180 h 180"/>
              </a:gdLst>
              <a:ahLst/>
              <a:cxnLst>
                <a:cxn ang="T4">
                  <a:pos x="T0" y="T1"/>
                </a:cxn>
                <a:cxn ang="T5">
                  <a:pos x="T2" y="T3"/>
                </a:cxn>
              </a:cxnLst>
              <a:rect l="T6" t="T7" r="T8" b="T9"/>
              <a:pathLst>
                <a:path w="117" h="180">
                  <a:moveTo>
                    <a:pt x="0" y="0"/>
                  </a:moveTo>
                  <a:lnTo>
                    <a:pt x="117" y="18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906" name="Rectangle 103"/>
            <p:cNvSpPr>
              <a:spLocks noChangeArrowheads="1"/>
            </p:cNvSpPr>
            <p:nvPr/>
          </p:nvSpPr>
          <p:spPr bwMode="auto">
            <a:xfrm>
              <a:off x="1610" y="572"/>
              <a:ext cx="208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dirty="0">
                  <a:solidFill>
                    <a:schemeClr val="bg1">
                      <a:lumMod val="50000"/>
                    </a:schemeClr>
                  </a:solidFill>
                  <a:latin typeface="宋体" panose="02010600030101010101" pitchFamily="2" charset="-122"/>
                </a:rPr>
                <a:t>访谈业务所属人获取高层的</a:t>
              </a:r>
            </a:p>
            <a:p>
              <a:pPr algn="ctr" eaLnBrk="1" hangingPunct="1"/>
              <a:r>
                <a:rPr lang="zh-CN" altLang="en-US" sz="1600" dirty="0">
                  <a:solidFill>
                    <a:schemeClr val="bg1">
                      <a:lumMod val="50000"/>
                    </a:schemeClr>
                  </a:solidFill>
                  <a:latin typeface="宋体" panose="02010600030101010101" pitchFamily="2" charset="-122"/>
                </a:rPr>
                <a:t>功能性需求</a:t>
              </a:r>
              <a:r>
                <a:rPr lang="zh-CN" altLang="en-US" sz="1400" dirty="0">
                  <a:solidFill>
                    <a:schemeClr val="bg1">
                      <a:lumMod val="50000"/>
                    </a:schemeClr>
                  </a:solidFill>
                  <a:latin typeface="宋体" panose="02010600030101010101" pitchFamily="2" charset="-122"/>
                </a:rPr>
                <a:t> </a:t>
              </a:r>
            </a:p>
          </p:txBody>
        </p:sp>
        <p:sp>
          <p:nvSpPr>
            <p:cNvPr id="119907" name="Rectangle 104"/>
            <p:cNvSpPr>
              <a:spLocks noChangeArrowheads="1"/>
            </p:cNvSpPr>
            <p:nvPr/>
          </p:nvSpPr>
          <p:spPr bwMode="auto">
            <a:xfrm>
              <a:off x="1655" y="1224"/>
              <a:ext cx="199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dirty="0">
                  <a:solidFill>
                    <a:srgbClr val="000000"/>
                  </a:solidFill>
                  <a:latin typeface="宋体" panose="02010600030101010101" pitchFamily="2" charset="-122"/>
                </a:rPr>
                <a:t>访谈项目干系人获得所有的</a:t>
              </a:r>
            </a:p>
            <a:p>
              <a:pPr algn="ctr" eaLnBrk="1" hangingPunct="1"/>
              <a:r>
                <a:rPr lang="zh-CN" altLang="en-US" sz="1600" dirty="0">
                  <a:solidFill>
                    <a:srgbClr val="000000"/>
                  </a:solidFill>
                  <a:latin typeface="宋体" panose="02010600030101010101" pitchFamily="2" charset="-122"/>
                </a:rPr>
                <a:t>功能性和非功能性需求</a:t>
              </a:r>
              <a:r>
                <a:rPr lang="zh-CN" altLang="en-US" sz="1400" dirty="0">
                  <a:latin typeface="宋体" panose="02010600030101010101" pitchFamily="2" charset="-122"/>
                </a:rPr>
                <a:t> </a:t>
              </a:r>
            </a:p>
          </p:txBody>
        </p:sp>
        <p:sp>
          <p:nvSpPr>
            <p:cNvPr id="119908" name="Rectangle 105"/>
            <p:cNvSpPr>
              <a:spLocks noChangeArrowheads="1"/>
            </p:cNvSpPr>
            <p:nvPr/>
          </p:nvSpPr>
          <p:spPr bwMode="auto">
            <a:xfrm>
              <a:off x="1655" y="1933"/>
              <a:ext cx="199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solidFill>
                    <a:srgbClr val="000000"/>
                  </a:solidFill>
                  <a:latin typeface="宋体" panose="02010600030101010101" pitchFamily="2" charset="-122"/>
                </a:rPr>
                <a:t>通过</a:t>
              </a:r>
              <a:r>
                <a:rPr lang="en-US" altLang="zh-CN" sz="1600">
                  <a:solidFill>
                    <a:srgbClr val="000000"/>
                  </a:solidFill>
                  <a:latin typeface="宋体" panose="02010600030101010101" pitchFamily="2" charset="-122"/>
                </a:rPr>
                <a:t>SRS</a:t>
              </a:r>
              <a:r>
                <a:rPr lang="zh-CN" altLang="en-US" sz="1600">
                  <a:solidFill>
                    <a:srgbClr val="000000"/>
                  </a:solidFill>
                  <a:latin typeface="宋体" panose="02010600030101010101" pitchFamily="2" charset="-122"/>
                </a:rPr>
                <a:t>文档确定项目约束和风险</a:t>
              </a:r>
              <a:r>
                <a:rPr lang="zh-CN" altLang="en-US" sz="1400">
                  <a:latin typeface="宋体" panose="02010600030101010101" pitchFamily="2" charset="-122"/>
                </a:rPr>
                <a:t> </a:t>
              </a:r>
            </a:p>
          </p:txBody>
        </p:sp>
        <p:sp>
          <p:nvSpPr>
            <p:cNvPr id="119909" name="Rectangle 106"/>
            <p:cNvSpPr>
              <a:spLocks noChangeArrowheads="1"/>
            </p:cNvSpPr>
            <p:nvPr/>
          </p:nvSpPr>
          <p:spPr bwMode="auto">
            <a:xfrm>
              <a:off x="1655" y="2478"/>
              <a:ext cx="1996"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solidFill>
                    <a:srgbClr val="000000"/>
                  </a:solidFill>
                  <a:latin typeface="宋体" panose="02010600030101010101" pitchFamily="2" charset="-122"/>
                </a:rPr>
                <a:t>通过</a:t>
              </a:r>
              <a:r>
                <a:rPr lang="en-US" altLang="zh-CN" sz="1600">
                  <a:solidFill>
                    <a:srgbClr val="000000"/>
                  </a:solidFill>
                  <a:latin typeface="宋体" panose="02010600030101010101" pitchFamily="2" charset="-122"/>
                </a:rPr>
                <a:t>SRS</a:t>
              </a:r>
              <a:r>
                <a:rPr lang="zh-CN" altLang="en-US" sz="1600">
                  <a:solidFill>
                    <a:srgbClr val="000000"/>
                  </a:solidFill>
                  <a:latin typeface="宋体" panose="02010600030101010101" pitchFamily="2" charset="-122"/>
                </a:rPr>
                <a:t>文档中的功能性需求</a:t>
              </a:r>
            </a:p>
            <a:p>
              <a:pPr algn="ctr" eaLnBrk="1" hangingPunct="1"/>
              <a:r>
                <a:rPr lang="zh-CN" altLang="en-US" sz="1600">
                  <a:solidFill>
                    <a:srgbClr val="000000"/>
                  </a:solidFill>
                  <a:latin typeface="宋体" panose="02010600030101010101" pitchFamily="2" charset="-122"/>
                </a:rPr>
                <a:t>创建数据字典</a:t>
              </a:r>
              <a:r>
                <a:rPr lang="en-US" altLang="zh-CN" sz="1600">
                  <a:latin typeface="宋体" panose="02010600030101010101" pitchFamily="2" charset="-122"/>
                </a:rPr>
                <a:t> </a:t>
              </a:r>
            </a:p>
          </p:txBody>
        </p:sp>
        <p:sp>
          <p:nvSpPr>
            <p:cNvPr id="119910" name="Rectangle 107"/>
            <p:cNvSpPr>
              <a:spLocks noChangeArrowheads="1"/>
            </p:cNvSpPr>
            <p:nvPr/>
          </p:nvSpPr>
          <p:spPr bwMode="auto">
            <a:xfrm>
              <a:off x="1655" y="3203"/>
              <a:ext cx="199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600">
                  <a:solidFill>
                    <a:srgbClr val="000000"/>
                  </a:solidFill>
                  <a:latin typeface="宋体" panose="02010600030101010101" pitchFamily="2" charset="-122"/>
                </a:rPr>
                <a:t>通过</a:t>
              </a:r>
              <a:r>
                <a:rPr lang="en-US" altLang="zh-CN" sz="1600">
                  <a:solidFill>
                    <a:srgbClr val="000000"/>
                  </a:solidFill>
                  <a:latin typeface="宋体" panose="02010600030101010101" pitchFamily="2" charset="-122"/>
                </a:rPr>
                <a:t>SRS</a:t>
              </a:r>
              <a:r>
                <a:rPr lang="zh-CN" altLang="en-US" sz="1600">
                  <a:solidFill>
                    <a:srgbClr val="000000"/>
                  </a:solidFill>
                  <a:latin typeface="宋体" panose="02010600030101010101" pitchFamily="2" charset="-122"/>
                </a:rPr>
                <a:t>文档创建初始用例图</a:t>
              </a:r>
              <a:r>
                <a:rPr lang="zh-CN" altLang="en-US" sz="1400">
                  <a:latin typeface="宋体" panose="02010600030101010101" pitchFamily="2" charset="-122"/>
                </a:rPr>
                <a:t> </a:t>
              </a:r>
            </a:p>
          </p:txBody>
        </p:sp>
        <p:sp>
          <p:nvSpPr>
            <p:cNvPr id="119911" name="Rectangle 108"/>
            <p:cNvSpPr>
              <a:spLocks noChangeArrowheads="1"/>
            </p:cNvSpPr>
            <p:nvPr/>
          </p:nvSpPr>
          <p:spPr bwMode="auto">
            <a:xfrm>
              <a:off x="521" y="853"/>
              <a:ext cx="103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latin typeface="宋体" panose="02010600030101010101" pitchFamily="2" charset="-122"/>
                </a:rPr>
                <a:t>业务所属者脑海中的模型</a:t>
              </a:r>
            </a:p>
          </p:txBody>
        </p:sp>
        <p:sp>
          <p:nvSpPr>
            <p:cNvPr id="119912" name="Rectangle 109"/>
            <p:cNvSpPr>
              <a:spLocks noChangeArrowheads="1"/>
            </p:cNvSpPr>
            <p:nvPr/>
          </p:nvSpPr>
          <p:spPr bwMode="auto">
            <a:xfrm>
              <a:off x="549" y="1602"/>
              <a:ext cx="98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latin typeface="宋体" panose="02010600030101010101" pitchFamily="2" charset="-122"/>
                </a:rPr>
                <a:t>项目干系人脑海中的模型</a:t>
              </a:r>
            </a:p>
          </p:txBody>
        </p:sp>
        <p:sp>
          <p:nvSpPr>
            <p:cNvPr id="119913" name="Rectangle 110"/>
            <p:cNvSpPr>
              <a:spLocks noChangeArrowheads="1"/>
            </p:cNvSpPr>
            <p:nvPr/>
          </p:nvSpPr>
          <p:spPr bwMode="auto">
            <a:xfrm>
              <a:off x="3934" y="389"/>
              <a:ext cx="62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a:latin typeface="宋体" panose="02010600030101010101" pitchFamily="2" charset="-122"/>
                </a:rPr>
                <a:t>愿景文档</a:t>
              </a:r>
            </a:p>
          </p:txBody>
        </p:sp>
        <p:sp>
          <p:nvSpPr>
            <p:cNvPr id="119914" name="Rectangle 111"/>
            <p:cNvSpPr>
              <a:spLocks noChangeArrowheads="1"/>
            </p:cNvSpPr>
            <p:nvPr/>
          </p:nvSpPr>
          <p:spPr bwMode="auto">
            <a:xfrm>
              <a:off x="4089" y="1038"/>
              <a:ext cx="36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latin typeface="宋体" panose="02010600030101010101" pitchFamily="2" charset="-122"/>
                </a:rPr>
                <a:t>SRS</a:t>
              </a:r>
            </a:p>
          </p:txBody>
        </p:sp>
      </p:grpSp>
      <p:sp>
        <p:nvSpPr>
          <p:cNvPr id="119811" name="Rectangle 112"/>
          <p:cNvSpPr>
            <a:spLocks noChangeArrowheads="1"/>
          </p:cNvSpPr>
          <p:nvPr/>
        </p:nvSpPr>
        <p:spPr bwMode="auto">
          <a:xfrm>
            <a:off x="0" y="44450"/>
            <a:ext cx="9144000" cy="52070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rgbClr val="800000"/>
                </a:solidFill>
              </a:rPr>
              <a:t>初始</a:t>
            </a:r>
          </a:p>
        </p:txBody>
      </p:sp>
      <p:sp>
        <p:nvSpPr>
          <p:cNvPr id="2" name="标题 1"/>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137397399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520714BF-0F08-46A4-8303-2C6618E1A6FF}" type="slidenum">
              <a:rPr lang="en-US" altLang="zh-CN"/>
              <a:pPr/>
              <a:t>40</a:t>
            </a:fld>
            <a:endParaRPr lang="en-US" altLang="zh-CN"/>
          </a:p>
        </p:txBody>
      </p:sp>
      <p:sp>
        <p:nvSpPr>
          <p:cNvPr id="566274" name="Rectangle 2"/>
          <p:cNvSpPr>
            <a:spLocks noGrp="1" noChangeArrowheads="1"/>
          </p:cNvSpPr>
          <p:nvPr>
            <p:ph type="title"/>
          </p:nvPr>
        </p:nvSpPr>
        <p:spPr/>
        <p:txBody>
          <a:bodyPr/>
          <a:lstStyle/>
          <a:p>
            <a:r>
              <a:rPr lang="zh-CN" altLang="en-US">
                <a:ea typeface="宋体" panose="02010600030101010101" pitchFamily="2" charset="-122"/>
              </a:rPr>
              <a:t>以用例为核心组织需求</a:t>
            </a:r>
          </a:p>
        </p:txBody>
      </p:sp>
      <p:pic>
        <p:nvPicPr>
          <p:cNvPr id="566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981200"/>
            <a:ext cx="4648200" cy="4648200"/>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p>
            <a:fld id="{C8C54B11-B341-4D43-B6DF-E7AC61F93A50}" type="slidenum">
              <a:rPr lang="en-US" altLang="zh-CN"/>
              <a:pPr/>
              <a:t>41</a:t>
            </a:fld>
            <a:endParaRPr lang="en-US" altLang="zh-CN"/>
          </a:p>
        </p:txBody>
      </p:sp>
      <p:sp>
        <p:nvSpPr>
          <p:cNvPr id="568322" name="Rectangle 2"/>
          <p:cNvSpPr>
            <a:spLocks noGrp="1" noChangeArrowheads="1"/>
          </p:cNvSpPr>
          <p:nvPr>
            <p:ph type="title"/>
          </p:nvPr>
        </p:nvSpPr>
        <p:spPr/>
        <p:txBody>
          <a:bodyPr/>
          <a:lstStyle/>
          <a:p>
            <a:r>
              <a:rPr lang="en-US" altLang="zh-CN">
                <a:ea typeface="宋体" panose="02010600030101010101" pitchFamily="2" charset="-122"/>
              </a:rPr>
              <a:t>Use Case—</a:t>
            </a:r>
            <a:r>
              <a:rPr lang="zh-CN" altLang="en-US" sz="2900">
                <a:ea typeface="宋体" panose="02010600030101010101" pitchFamily="2" charset="-122"/>
              </a:rPr>
              <a:t>定义</a:t>
            </a:r>
          </a:p>
        </p:txBody>
      </p:sp>
      <p:sp>
        <p:nvSpPr>
          <p:cNvPr id="568323" name="Rectangle 3"/>
          <p:cNvSpPr>
            <a:spLocks noGrp="1" noChangeArrowheads="1"/>
          </p:cNvSpPr>
          <p:nvPr>
            <p:ph type="body" idx="1"/>
          </p:nvPr>
        </p:nvSpPr>
        <p:spPr/>
        <p:txBody>
          <a:bodyPr/>
          <a:lstStyle/>
          <a:p>
            <a:r>
              <a:rPr lang="zh-CN" altLang="en-US">
                <a:ea typeface="宋体" panose="02010600030101010101" pitchFamily="2" charset="-122"/>
              </a:rPr>
              <a:t>对一组动作序列的描述，系统执行该动作序列来为</a:t>
            </a:r>
            <a:r>
              <a:rPr lang="en-US" altLang="zh-CN">
                <a:ea typeface="宋体" panose="02010600030101010101" pitchFamily="2" charset="-122"/>
              </a:rPr>
              <a:t>Actor</a:t>
            </a:r>
            <a:r>
              <a:rPr lang="zh-CN" altLang="en-US">
                <a:ea typeface="宋体" panose="02010600030101010101" pitchFamily="2" charset="-122"/>
              </a:rPr>
              <a:t>产生一个可观察的结果值。</a:t>
            </a:r>
          </a:p>
        </p:txBody>
      </p:sp>
      <p:grpSp>
        <p:nvGrpSpPr>
          <p:cNvPr id="568324" name="Group 4"/>
          <p:cNvGrpSpPr>
            <a:grpSpLocks noChangeAspect="1"/>
          </p:cNvGrpSpPr>
          <p:nvPr/>
        </p:nvGrpSpPr>
        <p:grpSpPr bwMode="auto">
          <a:xfrm>
            <a:off x="1692275" y="3284538"/>
            <a:ext cx="3886200" cy="1677987"/>
            <a:chOff x="1584" y="2688"/>
            <a:chExt cx="2448" cy="1057"/>
          </a:xfrm>
        </p:grpSpPr>
        <p:sp>
          <p:nvSpPr>
            <p:cNvPr id="568325" name="AutoShape 5"/>
            <p:cNvSpPr>
              <a:spLocks noChangeAspect="1" noChangeArrowheads="1" noTextEdit="1"/>
            </p:cNvSpPr>
            <p:nvPr/>
          </p:nvSpPr>
          <p:spPr bwMode="auto">
            <a:xfrm>
              <a:off x="1584" y="2688"/>
              <a:ext cx="2448" cy="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8326" name="Oval 6"/>
            <p:cNvSpPr>
              <a:spLocks noChangeArrowheads="1"/>
            </p:cNvSpPr>
            <p:nvPr/>
          </p:nvSpPr>
          <p:spPr bwMode="auto">
            <a:xfrm>
              <a:off x="2422" y="2754"/>
              <a:ext cx="783" cy="407"/>
            </a:xfrm>
            <a:prstGeom prst="ellipse">
              <a:avLst/>
            </a:prstGeom>
            <a:solidFill>
              <a:srgbClr val="FFFFCC"/>
            </a:solidFill>
            <a:ln w="0">
              <a:solidFill>
                <a:srgbClr val="990033"/>
              </a:solidFill>
              <a:round/>
              <a:headEnd/>
              <a:tailEnd/>
            </a:ln>
          </p:spPr>
          <p:txBody>
            <a:bodyPr/>
            <a:lstStyle/>
            <a:p>
              <a:endParaRPr lang="zh-CN" altLang="en-US"/>
            </a:p>
          </p:txBody>
        </p:sp>
        <p:sp>
          <p:nvSpPr>
            <p:cNvPr id="568327" name="Rectangle 7"/>
            <p:cNvSpPr>
              <a:spLocks noChangeArrowheads="1"/>
            </p:cNvSpPr>
            <p:nvPr/>
          </p:nvSpPr>
          <p:spPr bwMode="auto">
            <a:xfrm>
              <a:off x="2069" y="3250"/>
              <a:ext cx="126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200">
                  <a:solidFill>
                    <a:srgbClr val="000000"/>
                  </a:solidFill>
                  <a:ea typeface="黑体" panose="02010609060101010101" pitchFamily="49" charset="-122"/>
                </a:rPr>
                <a:t>Purchase Ticket</a:t>
              </a:r>
              <a:endParaRPr lang="en-US" altLang="zh-CN" sz="1800" b="1">
                <a:latin typeface="Tahoma" panose="020B0604030504040204" pitchFamily="34" charset="0"/>
                <a:ea typeface="黑体" panose="02010609060101010101" pitchFamily="49" charset="-122"/>
              </a:endParaRPr>
            </a:p>
          </p:txBody>
        </p:sp>
        <p:sp>
          <p:nvSpPr>
            <p:cNvPr id="568328" name="Rectangle 8"/>
            <p:cNvSpPr>
              <a:spLocks noChangeArrowheads="1"/>
            </p:cNvSpPr>
            <p:nvPr/>
          </p:nvSpPr>
          <p:spPr bwMode="auto">
            <a:xfrm>
              <a:off x="2411" y="3558"/>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zh-CN" altLang="en-US" sz="1800" b="1">
                <a:latin typeface="Tahoma" panose="020B0604030504040204" pitchFamily="34" charset="0"/>
                <a:ea typeface="黑体" panose="02010609060101010101" pitchFamily="49" charset="-122"/>
              </a:endParaRPr>
            </a:p>
          </p:txBody>
        </p:sp>
      </p:grpSp>
      <p:sp>
        <p:nvSpPr>
          <p:cNvPr id="568329" name="Text Box 9"/>
          <p:cNvSpPr txBox="1">
            <a:spLocks noChangeArrowheads="1"/>
          </p:cNvSpPr>
          <p:nvPr/>
        </p:nvSpPr>
        <p:spPr bwMode="auto">
          <a:xfrm>
            <a:off x="1047750" y="5018088"/>
            <a:ext cx="779145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30000"/>
              </a:spcBef>
            </a:pPr>
            <a:r>
              <a:rPr lang="zh-CN" altLang="en-US" sz="1800">
                <a:ea typeface="宋体" panose="02010600030101010101" pitchFamily="2" charset="-122"/>
              </a:rPr>
              <a:t>用例是系统提供的功能块。换句话说，用例演示了人们如何使用系统。</a:t>
            </a:r>
          </a:p>
          <a:p>
            <a:pPr>
              <a:spcBef>
                <a:spcPct val="30000"/>
              </a:spcBef>
            </a:pPr>
            <a:r>
              <a:rPr lang="zh-CN" altLang="en-US" sz="1800">
                <a:ea typeface="宋体" panose="02010600030101010101" pitchFamily="2" charset="-122"/>
              </a:rPr>
              <a:t>事实上，先确定参与者还是先确定用例都没有关系，通常都是同时进行的。 </a:t>
            </a:r>
          </a:p>
          <a:p>
            <a:endParaRPr lang="zh-CN" altLang="en-US"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F7C6CE8-E573-480E-9A1A-16E6E106E27E}" type="slidenum">
              <a:rPr lang="en-US" altLang="zh-CN"/>
              <a:pPr/>
              <a:t>42</a:t>
            </a:fld>
            <a:endParaRPr lang="en-US" altLang="zh-CN"/>
          </a:p>
        </p:txBody>
      </p:sp>
      <p:sp>
        <p:nvSpPr>
          <p:cNvPr id="932866" name="Rectangle 2"/>
          <p:cNvSpPr>
            <a:spLocks noGrp="1" noChangeArrowheads="1"/>
          </p:cNvSpPr>
          <p:nvPr>
            <p:ph type="title"/>
          </p:nvPr>
        </p:nvSpPr>
        <p:spPr/>
        <p:txBody>
          <a:bodyPr/>
          <a:lstStyle/>
          <a:p>
            <a:r>
              <a:rPr lang="zh-CN" altLang="en-US">
                <a:ea typeface="宋体" panose="02010600030101010101" pitchFamily="2" charset="-122"/>
              </a:rPr>
              <a:t>用例是神马？</a:t>
            </a:r>
          </a:p>
        </p:txBody>
      </p:sp>
      <p:sp>
        <p:nvSpPr>
          <p:cNvPr id="932867" name="Rectangle 3"/>
          <p:cNvSpPr>
            <a:spLocks noGrp="1" noChangeArrowheads="1"/>
          </p:cNvSpPr>
          <p:nvPr>
            <p:ph type="body" idx="1"/>
          </p:nvPr>
        </p:nvSpPr>
        <p:spPr/>
        <p:txBody>
          <a:bodyPr/>
          <a:lstStyle/>
          <a:p>
            <a:r>
              <a:rPr lang="zh-CN" altLang="en-US" sz="2800">
                <a:ea typeface="宋体" panose="02010600030101010101" pitchFamily="2" charset="-122"/>
              </a:rPr>
              <a:t>官方定义：用例定义了一组用例实例，其中每个实例都是系统所执行的一系列操作，这些操作生成特定主角（参与者）可以观测的结果。</a:t>
            </a:r>
          </a:p>
          <a:p>
            <a:r>
              <a:rPr lang="zh-CN" altLang="en-US" sz="2800">
                <a:ea typeface="宋体" panose="02010600030101010101" pitchFamily="2" charset="-122"/>
              </a:rPr>
              <a:t>简单点：一个用例就是参与者的交互，并且给参与者提供可观测的有意义的结果。</a:t>
            </a:r>
          </a:p>
          <a:p>
            <a:r>
              <a:rPr lang="zh-CN" altLang="en-US" sz="2800">
                <a:ea typeface="宋体" panose="02010600030101010101" pitchFamily="2" charset="-122"/>
              </a:rPr>
              <a:t>更好理解的：一个用例就是一件事情，要完成这件事情需要一系列的活动。</a:t>
            </a:r>
            <a:r>
              <a:rPr lang="en-US" altLang="zh-CN" sz="2800">
                <a:ea typeface="宋体" panose="02010600030101010101" pitchFamily="2" charset="-122"/>
              </a:rPr>
              <a:t>Eg.</a:t>
            </a:r>
            <a:r>
              <a:rPr lang="zh-CN" altLang="en-US" sz="2800">
                <a:ea typeface="宋体" panose="02010600030101010101" pitchFamily="2" charset="-122"/>
              </a:rPr>
              <a:t>要做一顿饭，你需要煮饭和炒菜两件事。两个用例。</a:t>
            </a:r>
            <a:endParaRPr lang="en-US" altLang="zh-CN" sz="2800">
              <a:ea typeface="宋体" panose="02010600030101010101" pitchFamily="2" charset="-122"/>
            </a:endParaRPr>
          </a:p>
          <a:p>
            <a:endParaRPr lang="zh-CN" altLang="en-US" sz="2800">
              <a:ea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EC1389A-7ED4-4266-8557-AE1B8A339AE2}" type="slidenum">
              <a:rPr lang="en-US" altLang="zh-CN"/>
              <a:pPr/>
              <a:t>43</a:t>
            </a:fld>
            <a:endParaRPr lang="en-US" altLang="zh-CN"/>
          </a:p>
        </p:txBody>
      </p:sp>
      <p:sp>
        <p:nvSpPr>
          <p:cNvPr id="576514" name="Rectangle 2"/>
          <p:cNvSpPr>
            <a:spLocks noGrp="1" noChangeArrowheads="1"/>
          </p:cNvSpPr>
          <p:nvPr>
            <p:ph type="title"/>
          </p:nvPr>
        </p:nvSpPr>
        <p:spPr/>
        <p:txBody>
          <a:bodyPr/>
          <a:lstStyle/>
          <a:p>
            <a:r>
              <a:rPr lang="en-US" altLang="zh-CN">
                <a:ea typeface="宋体" panose="02010600030101010101" pitchFamily="2" charset="-122"/>
              </a:rPr>
              <a:t>Use Case—</a:t>
            </a:r>
            <a:r>
              <a:rPr lang="zh-CN" altLang="en-US" sz="2900">
                <a:ea typeface="宋体" panose="02010600030101010101" pitchFamily="2" charset="-122"/>
              </a:rPr>
              <a:t>识别用例</a:t>
            </a:r>
          </a:p>
        </p:txBody>
      </p:sp>
      <p:sp>
        <p:nvSpPr>
          <p:cNvPr id="576515" name="Rectangle 3"/>
          <p:cNvSpPr>
            <a:spLocks noGrp="1" noChangeArrowheads="1"/>
          </p:cNvSpPr>
          <p:nvPr>
            <p:ph type="body" idx="1"/>
          </p:nvPr>
        </p:nvSpPr>
        <p:spPr/>
        <p:txBody>
          <a:bodyPr/>
          <a:lstStyle/>
          <a:p>
            <a:pPr>
              <a:lnSpc>
                <a:spcPct val="80000"/>
              </a:lnSpc>
              <a:buFontTx/>
              <a:buNone/>
            </a:pPr>
            <a:r>
              <a:rPr lang="zh-CN" altLang="en-US" sz="2400">
                <a:solidFill>
                  <a:schemeClr val="tx1"/>
                </a:solidFill>
                <a:ea typeface="宋体" panose="02010600030101010101" pitchFamily="2" charset="-122"/>
              </a:rPr>
              <a:t>如何寻找用例？</a:t>
            </a:r>
          </a:p>
          <a:p>
            <a:pPr>
              <a:lnSpc>
                <a:spcPct val="80000"/>
              </a:lnSpc>
            </a:pPr>
            <a:r>
              <a:rPr lang="zh-CN" altLang="en-US" sz="2400">
                <a:solidFill>
                  <a:schemeClr val="tx1"/>
                </a:solidFill>
                <a:ea typeface="宋体" panose="02010600030101010101" pitchFamily="2" charset="-122"/>
              </a:rPr>
              <a:t>说法一：分析系统的参与者，考虑每个参与者是怎样使用系统。使用这个策略的过程中，可能会找出一个新的参与者，这对完善整个系统建模很有帮助。</a:t>
            </a:r>
          </a:p>
          <a:p>
            <a:pPr>
              <a:lnSpc>
                <a:spcPct val="80000"/>
              </a:lnSpc>
            </a:pPr>
            <a:r>
              <a:rPr lang="zh-CN" altLang="en-US" sz="2400">
                <a:solidFill>
                  <a:schemeClr val="tx1"/>
                </a:solidFill>
                <a:ea typeface="宋体" panose="02010600030101010101" pitchFamily="2" charset="-122"/>
              </a:rPr>
              <a:t>说法二：一个好办法是检查客户提供的文档，通常高层或观点文档有助于确定用例。还可以考虑项目的保管人，询问每个保管人要什么系统功能</a:t>
            </a:r>
          </a:p>
          <a:p>
            <a:pPr>
              <a:lnSpc>
                <a:spcPct val="80000"/>
              </a:lnSpc>
              <a:buFontTx/>
              <a:buNone/>
            </a:pPr>
            <a:endParaRPr lang="zh-CN" altLang="en-US" sz="2400">
              <a:solidFill>
                <a:schemeClr val="tx1"/>
              </a:solidFill>
              <a:ea typeface="宋体" panose="02010600030101010101" pitchFamily="2" charset="-122"/>
            </a:endParaRPr>
          </a:p>
          <a:p>
            <a:pPr>
              <a:lnSpc>
                <a:spcPct val="80000"/>
              </a:lnSpc>
            </a:pPr>
            <a:r>
              <a:rPr lang="en-US" altLang="zh-CN" sz="2400">
                <a:solidFill>
                  <a:schemeClr val="tx1"/>
                </a:solidFill>
                <a:ea typeface="宋体" panose="02010600030101010101" pitchFamily="2" charset="-122"/>
              </a:rPr>
              <a:t>Actor</a:t>
            </a:r>
            <a:r>
              <a:rPr lang="zh-CN" altLang="en-US" sz="2400">
                <a:solidFill>
                  <a:schemeClr val="tx1"/>
                </a:solidFill>
                <a:ea typeface="宋体" panose="02010600030101010101" pitchFamily="2" charset="-122"/>
              </a:rPr>
              <a:t>希望系统提供什么功能</a:t>
            </a:r>
          </a:p>
          <a:p>
            <a:pPr>
              <a:lnSpc>
                <a:spcPct val="80000"/>
              </a:lnSpc>
            </a:pPr>
            <a:r>
              <a:rPr lang="zh-CN" altLang="en-US" sz="2400">
                <a:solidFill>
                  <a:schemeClr val="tx1"/>
                </a:solidFill>
                <a:ea typeface="宋体" panose="02010600030101010101" pitchFamily="2" charset="-122"/>
              </a:rPr>
              <a:t>系统是否存储和检索信息，如果是，这个行为有哪个</a:t>
            </a:r>
            <a:r>
              <a:rPr lang="en-US" altLang="zh-CN" sz="2400">
                <a:solidFill>
                  <a:schemeClr val="tx1"/>
                </a:solidFill>
                <a:ea typeface="宋体" panose="02010600030101010101" pitchFamily="2" charset="-122"/>
              </a:rPr>
              <a:t>Actor</a:t>
            </a:r>
            <a:r>
              <a:rPr lang="zh-CN" altLang="en-US" sz="2400">
                <a:solidFill>
                  <a:schemeClr val="tx1"/>
                </a:solidFill>
                <a:ea typeface="宋体" panose="02010600030101010101" pitchFamily="2" charset="-122"/>
              </a:rPr>
              <a:t>触发</a:t>
            </a:r>
          </a:p>
          <a:p>
            <a:pPr>
              <a:lnSpc>
                <a:spcPct val="80000"/>
              </a:lnSpc>
            </a:pPr>
            <a:r>
              <a:rPr lang="zh-CN" altLang="en-US" sz="2400">
                <a:solidFill>
                  <a:schemeClr val="tx1"/>
                </a:solidFill>
                <a:ea typeface="宋体" panose="02010600030101010101" pitchFamily="2" charset="-122"/>
              </a:rPr>
              <a:t>当系统改变状态时，通知参与者吗</a:t>
            </a:r>
          </a:p>
          <a:p>
            <a:pPr>
              <a:lnSpc>
                <a:spcPct val="80000"/>
              </a:lnSpc>
            </a:pPr>
            <a:r>
              <a:rPr lang="zh-CN" altLang="en-US" sz="2400">
                <a:solidFill>
                  <a:schemeClr val="tx1"/>
                </a:solidFill>
                <a:ea typeface="宋体" panose="02010600030101010101" pitchFamily="2" charset="-122"/>
              </a:rPr>
              <a:t>存在影响系统的外部时间吗</a:t>
            </a:r>
          </a:p>
          <a:p>
            <a:pPr>
              <a:lnSpc>
                <a:spcPct val="80000"/>
              </a:lnSpc>
            </a:pPr>
            <a:endParaRPr lang="zh-CN" altLang="en-US" sz="24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2D33165-D8D3-4793-8A04-1B71B8A1EF30}" type="slidenum">
              <a:rPr lang="en-US" altLang="zh-CN"/>
              <a:pPr/>
              <a:t>44</a:t>
            </a:fld>
            <a:endParaRPr lang="en-US" altLang="zh-CN"/>
          </a:p>
        </p:txBody>
      </p:sp>
      <p:sp>
        <p:nvSpPr>
          <p:cNvPr id="578562"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578563" name="Rectangle 3"/>
          <p:cNvSpPr>
            <a:spLocks noGrp="1" noChangeArrowheads="1"/>
          </p:cNvSpPr>
          <p:nvPr>
            <p:ph type="body" idx="1"/>
          </p:nvPr>
        </p:nvSpPr>
        <p:spPr>
          <a:noFill/>
          <a:ln/>
        </p:spPr>
        <p:txBody>
          <a:bodyPr/>
          <a:lstStyle/>
          <a:p>
            <a:pPr marL="990600" lvl="1" indent="-533400">
              <a:lnSpc>
                <a:spcPct val="80000"/>
              </a:lnSpc>
            </a:pPr>
            <a:r>
              <a:rPr lang="zh-CN" altLang="en-US" sz="1800" b="1">
                <a:ea typeface="宋体" panose="02010600030101010101" pitchFamily="2" charset="-122"/>
              </a:rPr>
              <a:t>用例识别</a:t>
            </a:r>
            <a:r>
              <a:rPr lang="zh-CN" altLang="en-US" sz="1800">
                <a:ea typeface="宋体" panose="02010600030101010101" pitchFamily="2" charset="-122"/>
              </a:rPr>
              <a:t> </a:t>
            </a:r>
          </a:p>
          <a:p>
            <a:pPr marL="1371600" lvl="2" indent="-457200">
              <a:lnSpc>
                <a:spcPct val="80000"/>
              </a:lnSpc>
            </a:pPr>
            <a:r>
              <a:rPr lang="zh-CN" altLang="en-US" sz="1800">
                <a:ea typeface="宋体" panose="02010600030101010101" pitchFamily="2" charset="-122"/>
              </a:rPr>
              <a:t>参与者要向系统请求什么功能？ </a:t>
            </a:r>
          </a:p>
          <a:p>
            <a:pPr marL="1371600" lvl="2" indent="-457200">
              <a:lnSpc>
                <a:spcPct val="80000"/>
              </a:lnSpc>
            </a:pPr>
            <a:r>
              <a:rPr lang="zh-CN" altLang="en-US" sz="1800">
                <a:ea typeface="宋体" panose="02010600030101010101" pitchFamily="2" charset="-122"/>
              </a:rPr>
              <a:t>每个参与者的特定任务是什么？ </a:t>
            </a:r>
          </a:p>
          <a:p>
            <a:pPr marL="1371600" lvl="2" indent="-457200">
              <a:lnSpc>
                <a:spcPct val="80000"/>
              </a:lnSpc>
            </a:pPr>
            <a:r>
              <a:rPr lang="zh-CN" altLang="en-US" sz="1800">
                <a:ea typeface="宋体" panose="02010600030101010101" pitchFamily="2" charset="-122"/>
              </a:rPr>
              <a:t>参与者需要读取、创建、撤消、修改、或存储系统的某些信息吗？ </a:t>
            </a:r>
          </a:p>
          <a:p>
            <a:pPr marL="1371600" lvl="2" indent="-457200">
              <a:lnSpc>
                <a:spcPct val="80000"/>
              </a:lnSpc>
            </a:pPr>
            <a:r>
              <a:rPr lang="zh-CN" altLang="en-US" sz="1800">
                <a:ea typeface="宋体" panose="02010600030101010101" pitchFamily="2" charset="-122"/>
              </a:rPr>
              <a:t>是否任何一个参与者都要向系统通知有关突发性的、外部的改变？或者必须通知参与者关于系统中的发生的事件？ </a:t>
            </a:r>
          </a:p>
          <a:p>
            <a:pPr marL="1371600" lvl="2" indent="-457200">
              <a:lnSpc>
                <a:spcPct val="80000"/>
              </a:lnSpc>
            </a:pPr>
            <a:r>
              <a:rPr lang="zh-CN" altLang="en-US" sz="1800">
                <a:ea typeface="宋体" panose="02010600030101010101" pitchFamily="2" charset="-122"/>
              </a:rPr>
              <a:t>这些事件代表了哪些功能？ </a:t>
            </a:r>
          </a:p>
          <a:p>
            <a:pPr marL="1371600" lvl="2" indent="-457200">
              <a:lnSpc>
                <a:spcPct val="80000"/>
              </a:lnSpc>
            </a:pPr>
            <a:r>
              <a:rPr lang="zh-CN" altLang="en-US" sz="1800">
                <a:ea typeface="宋体" panose="02010600030101010101" pitchFamily="2" charset="-122"/>
              </a:rPr>
              <a:t>系统需要哪些输入</a:t>
            </a:r>
            <a:r>
              <a:rPr lang="en-US" altLang="zh-CN" sz="1800">
                <a:ea typeface="宋体" panose="02010600030101010101" pitchFamily="2" charset="-122"/>
              </a:rPr>
              <a:t>/</a:t>
            </a:r>
            <a:r>
              <a:rPr lang="zh-CN" altLang="en-US" sz="1800">
                <a:ea typeface="宋体" panose="02010600030101010101" pitchFamily="2" charset="-122"/>
              </a:rPr>
              <a:t>输出？ </a:t>
            </a:r>
          </a:p>
          <a:p>
            <a:pPr marL="1371600" lvl="2" indent="-457200">
              <a:lnSpc>
                <a:spcPct val="80000"/>
              </a:lnSpc>
            </a:pPr>
            <a:r>
              <a:rPr lang="zh-CN" altLang="en-US" sz="1800">
                <a:ea typeface="宋体" panose="02010600030101010101" pitchFamily="2" charset="-122"/>
              </a:rPr>
              <a:t>这些输入输出来自哪里或者到哪里去？ </a:t>
            </a:r>
          </a:p>
          <a:p>
            <a:pPr marL="1371600" lvl="2" indent="-457200">
              <a:lnSpc>
                <a:spcPct val="80000"/>
              </a:lnSpc>
            </a:pPr>
            <a:r>
              <a:rPr lang="zh-CN" altLang="en-US" sz="1800">
                <a:ea typeface="宋体" panose="02010600030101010101" pitchFamily="2" charset="-122"/>
              </a:rPr>
              <a:t>哪些用例支持或维护系统？ </a:t>
            </a:r>
          </a:p>
          <a:p>
            <a:pPr marL="1371600" lvl="2" indent="-457200">
              <a:lnSpc>
                <a:spcPct val="80000"/>
              </a:lnSpc>
            </a:pPr>
            <a:r>
              <a:rPr lang="zh-CN" altLang="en-US" sz="1800">
                <a:ea typeface="宋体" panose="02010600030101010101" pitchFamily="2" charset="-122"/>
              </a:rPr>
              <a:t>是否所有功能需求都被用例使用了？ </a:t>
            </a:r>
          </a:p>
          <a:p>
            <a:pPr marL="1371600" lvl="2" indent="-457200">
              <a:lnSpc>
                <a:spcPct val="80000"/>
              </a:lnSpc>
            </a:pPr>
            <a:r>
              <a:rPr lang="zh-CN" altLang="en-US" sz="1800">
                <a:ea typeface="宋体" panose="02010600030101010101" pitchFamily="2" charset="-122"/>
              </a:rPr>
              <a:t>系统当前实现的主要问题是什么？</a:t>
            </a:r>
          </a:p>
          <a:p>
            <a:pPr marL="609600" indent="-609600">
              <a:lnSpc>
                <a:spcPct val="80000"/>
              </a:lnSpc>
            </a:pPr>
            <a:endParaRPr lang="zh-CN" altLang="en-US" sz="1800">
              <a:solidFill>
                <a:schemeClr val="tx1"/>
              </a:solidFill>
              <a:ea typeface="宋体" panose="02010600030101010101" pitchFamily="2" charset="-122"/>
            </a:endParaRPr>
          </a:p>
          <a:p>
            <a:pPr marL="609600" indent="-609600">
              <a:lnSpc>
                <a:spcPct val="80000"/>
              </a:lnSpc>
            </a:pPr>
            <a:r>
              <a:rPr lang="zh-CN" altLang="en-US" sz="1800">
                <a:solidFill>
                  <a:schemeClr val="tx1"/>
                </a:solidFill>
                <a:ea typeface="宋体" panose="02010600030101010101" pitchFamily="2" charset="-122"/>
              </a:rPr>
              <a:t>来源于事件</a:t>
            </a:r>
          </a:p>
          <a:p>
            <a:pPr marL="609600" indent="-609600">
              <a:lnSpc>
                <a:spcPct val="80000"/>
              </a:lnSpc>
            </a:pPr>
            <a:r>
              <a:rPr lang="zh-CN" altLang="en-US" sz="1800">
                <a:solidFill>
                  <a:schemeClr val="tx1"/>
                </a:solidFill>
                <a:ea typeface="宋体" panose="02010600030101010101" pitchFamily="2" charset="-122"/>
              </a:rPr>
              <a:t>每个事件响应一个或多个用例。用例通过向系统提供服务来响应事件</a:t>
            </a:r>
          </a:p>
          <a:p>
            <a:pPr marL="609600" indent="-609600">
              <a:lnSpc>
                <a:spcPct val="80000"/>
              </a:lnSpc>
              <a:buFontTx/>
              <a:buNone/>
            </a:pPr>
            <a:endParaRPr lang="zh-CN" altLang="en-US" sz="14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fld id="{F0F79550-EADA-4355-B1BC-40009D2D65CB}" type="slidenum">
              <a:rPr lang="en-US" altLang="zh-CN"/>
              <a:pPr/>
              <a:t>45</a:t>
            </a:fld>
            <a:endParaRPr lang="en-US" altLang="zh-CN"/>
          </a:p>
        </p:txBody>
      </p:sp>
      <p:sp>
        <p:nvSpPr>
          <p:cNvPr id="580610" name="Rectangle 2"/>
          <p:cNvSpPr>
            <a:spLocks noGrp="1" noChangeArrowheads="1"/>
          </p:cNvSpPr>
          <p:nvPr>
            <p:ph type="title"/>
          </p:nvPr>
        </p:nvSpPr>
        <p:spPr/>
        <p:txBody>
          <a:bodyPr/>
          <a:lstStyle/>
          <a:p>
            <a:r>
              <a:rPr lang="zh-CN" altLang="en-US">
                <a:ea typeface="宋体" panose="02010600030101010101" pitchFamily="2" charset="-122"/>
              </a:rPr>
              <a:t>思考：</a:t>
            </a:r>
            <a:r>
              <a:rPr lang="zh-CN" altLang="en-US" sz="2900">
                <a:ea typeface="宋体" panose="02010600030101010101" pitchFamily="2" charset="-122"/>
              </a:rPr>
              <a:t>航空售票系统用例</a:t>
            </a:r>
          </a:p>
        </p:txBody>
      </p:sp>
      <p:sp>
        <p:nvSpPr>
          <p:cNvPr id="580611" name="Oval 3"/>
          <p:cNvSpPr>
            <a:spLocks noChangeArrowheads="1"/>
          </p:cNvSpPr>
          <p:nvPr/>
        </p:nvSpPr>
        <p:spPr bwMode="auto">
          <a:xfrm>
            <a:off x="2743200" y="3200400"/>
            <a:ext cx="1295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0612" name="Oval 4"/>
          <p:cNvSpPr>
            <a:spLocks noChangeArrowheads="1"/>
          </p:cNvSpPr>
          <p:nvPr/>
        </p:nvSpPr>
        <p:spPr bwMode="auto">
          <a:xfrm>
            <a:off x="2971800" y="3505200"/>
            <a:ext cx="1676400" cy="533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0613" name="Oval 5"/>
          <p:cNvSpPr>
            <a:spLocks noChangeArrowheads="1"/>
          </p:cNvSpPr>
          <p:nvPr/>
        </p:nvSpPr>
        <p:spPr bwMode="auto">
          <a:xfrm>
            <a:off x="3276600" y="3733800"/>
            <a:ext cx="1905000" cy="6858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ahoma" panose="020B0604030504040204" pitchFamily="34" charset="0"/>
                <a:ea typeface="黑体" panose="02010609060101010101" pitchFamily="49" charset="-122"/>
              </a:rPr>
              <a:t>                 </a:t>
            </a:r>
          </a:p>
        </p:txBody>
      </p:sp>
      <p:sp>
        <p:nvSpPr>
          <p:cNvPr id="580614" name="Oval 6"/>
          <p:cNvSpPr>
            <a:spLocks noChangeArrowheads="1"/>
          </p:cNvSpPr>
          <p:nvPr/>
        </p:nvSpPr>
        <p:spPr bwMode="auto">
          <a:xfrm>
            <a:off x="3657600" y="4038600"/>
            <a:ext cx="1981200" cy="7620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ahoma" panose="020B0604030504040204" pitchFamily="34" charset="0"/>
                <a:ea typeface="黑体" panose="02010609060101010101" pitchFamily="49" charset="-122"/>
              </a:rPr>
              <a:t>                </a:t>
            </a:r>
          </a:p>
        </p:txBody>
      </p:sp>
      <p:sp>
        <p:nvSpPr>
          <p:cNvPr id="580615" name="Oval 7"/>
          <p:cNvSpPr>
            <a:spLocks noChangeArrowheads="1"/>
          </p:cNvSpPr>
          <p:nvPr/>
        </p:nvSpPr>
        <p:spPr bwMode="auto">
          <a:xfrm>
            <a:off x="4267200" y="4343400"/>
            <a:ext cx="2209800" cy="9144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ahoma" panose="020B0604030504040204" pitchFamily="34" charset="0"/>
                <a:ea typeface="黑体" panose="02010609060101010101" pitchFamily="49" charset="-122"/>
              </a:rPr>
              <a:t>                     </a:t>
            </a:r>
          </a:p>
        </p:txBody>
      </p:sp>
      <p:sp>
        <p:nvSpPr>
          <p:cNvPr id="580616" name="Oval 8"/>
          <p:cNvSpPr>
            <a:spLocks noChangeArrowheads="1"/>
          </p:cNvSpPr>
          <p:nvPr/>
        </p:nvSpPr>
        <p:spPr bwMode="auto">
          <a:xfrm>
            <a:off x="5029200" y="4572000"/>
            <a:ext cx="2438400" cy="10668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ahoma" panose="020B0604030504040204" pitchFamily="34" charset="0"/>
                <a:ea typeface="黑体" panose="02010609060101010101" pitchFamily="49" charset="-122"/>
              </a:rPr>
              <a:t>                       </a:t>
            </a:r>
          </a:p>
        </p:txBody>
      </p:sp>
      <p:sp>
        <p:nvSpPr>
          <p:cNvPr id="580617" name="Text Box 9"/>
          <p:cNvSpPr txBox="1">
            <a:spLocks noChangeArrowheads="1"/>
          </p:cNvSpPr>
          <p:nvPr/>
        </p:nvSpPr>
        <p:spPr bwMode="auto">
          <a:xfrm rot="2107344">
            <a:off x="1981200" y="2438400"/>
            <a:ext cx="11858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FF00"/>
                </a:solidFill>
                <a:ea typeface="黑体" panose="02010609060101010101" pitchFamily="49" charset="-122"/>
              </a:rPr>
              <a:t>……</a:t>
            </a:r>
            <a:endParaRPr lang="en-US" altLang="zh-CN" sz="3600" b="1">
              <a:solidFill>
                <a:srgbClr val="FFFF00"/>
              </a:solidFill>
              <a:latin typeface="Tahoma" panose="020B0604030504040204" pitchFamily="34" charset="0"/>
              <a:ea typeface="黑体" panose="02010609060101010101" pitchFamily="49" charset="-122"/>
            </a:endParaRPr>
          </a:p>
        </p:txBody>
      </p:sp>
      <p:pic>
        <p:nvPicPr>
          <p:cNvPr id="580618" name="Picture 10" descr="MCj022991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4724400"/>
            <a:ext cx="1336675" cy="1779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80616"/>
                                        </p:tgtEl>
                                        <p:attrNameLst>
                                          <p:attrName>style.visibility</p:attrName>
                                        </p:attrNameLst>
                                      </p:cBhvr>
                                      <p:to>
                                        <p:strVal val="visible"/>
                                      </p:to>
                                    </p:set>
                                    <p:animEffect transition="in" filter="slide(fromTop)">
                                      <p:cBhvr>
                                        <p:cTn id="7" dur="500"/>
                                        <p:tgtEl>
                                          <p:spTgt spid="580616"/>
                                        </p:tgtEl>
                                      </p:cBhvr>
                                    </p:animEffect>
                                  </p:childTnLst>
                                </p:cTn>
                              </p:par>
                            </p:childTnLst>
                          </p:cTn>
                        </p:par>
                        <p:par>
                          <p:cTn id="8" fill="hold" nodeType="afterGroup">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580615"/>
                                        </p:tgtEl>
                                        <p:attrNameLst>
                                          <p:attrName>style.visibility</p:attrName>
                                        </p:attrNameLst>
                                      </p:cBhvr>
                                      <p:to>
                                        <p:strVal val="visible"/>
                                      </p:to>
                                    </p:set>
                                    <p:animEffect transition="in" filter="slide(fromTop)">
                                      <p:cBhvr>
                                        <p:cTn id="11" dur="500"/>
                                        <p:tgtEl>
                                          <p:spTgt spid="580615"/>
                                        </p:tgtEl>
                                      </p:cBhvr>
                                    </p:animEffect>
                                  </p:childTnLst>
                                </p:cTn>
                              </p:par>
                            </p:childTnLst>
                          </p:cTn>
                        </p:par>
                        <p:par>
                          <p:cTn id="12" fill="hold" nodeType="afterGroup">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580614"/>
                                        </p:tgtEl>
                                        <p:attrNameLst>
                                          <p:attrName>style.visibility</p:attrName>
                                        </p:attrNameLst>
                                      </p:cBhvr>
                                      <p:to>
                                        <p:strVal val="visible"/>
                                      </p:to>
                                    </p:set>
                                    <p:animEffect transition="in" filter="slide(fromTop)">
                                      <p:cBhvr>
                                        <p:cTn id="15" dur="500"/>
                                        <p:tgtEl>
                                          <p:spTgt spid="580614"/>
                                        </p:tgtEl>
                                      </p:cBhvr>
                                    </p:animEffect>
                                  </p:childTnLst>
                                </p:cTn>
                              </p:par>
                            </p:childTnLst>
                          </p:cTn>
                        </p:par>
                        <p:par>
                          <p:cTn id="16" fill="hold" nodeType="afterGroup">
                            <p:stCondLst>
                              <p:cond delay="1500"/>
                            </p:stCondLst>
                            <p:childTnLst>
                              <p:par>
                                <p:cTn id="17" presetID="12" presetClass="entr" presetSubtype="1" fill="hold" grpId="0" nodeType="afterEffect">
                                  <p:stCondLst>
                                    <p:cond delay="0"/>
                                  </p:stCondLst>
                                  <p:childTnLst>
                                    <p:set>
                                      <p:cBhvr>
                                        <p:cTn id="18" dur="1" fill="hold">
                                          <p:stCondLst>
                                            <p:cond delay="0"/>
                                          </p:stCondLst>
                                        </p:cTn>
                                        <p:tgtEl>
                                          <p:spTgt spid="580613"/>
                                        </p:tgtEl>
                                        <p:attrNameLst>
                                          <p:attrName>style.visibility</p:attrName>
                                        </p:attrNameLst>
                                      </p:cBhvr>
                                      <p:to>
                                        <p:strVal val="visible"/>
                                      </p:to>
                                    </p:set>
                                    <p:animEffect transition="in" filter="slide(fromTop)">
                                      <p:cBhvr>
                                        <p:cTn id="19" dur="500"/>
                                        <p:tgtEl>
                                          <p:spTgt spid="580613"/>
                                        </p:tgtEl>
                                      </p:cBhvr>
                                    </p:animEffect>
                                  </p:childTnLst>
                                </p:cTn>
                              </p:par>
                            </p:childTnLst>
                          </p:cTn>
                        </p:par>
                        <p:par>
                          <p:cTn id="20" fill="hold" nodeType="afterGroup">
                            <p:stCondLst>
                              <p:cond delay="2000"/>
                            </p:stCondLst>
                            <p:childTnLst>
                              <p:par>
                                <p:cTn id="21" presetID="12" presetClass="entr" presetSubtype="1" fill="hold" grpId="0" nodeType="afterEffect">
                                  <p:stCondLst>
                                    <p:cond delay="0"/>
                                  </p:stCondLst>
                                  <p:childTnLst>
                                    <p:set>
                                      <p:cBhvr>
                                        <p:cTn id="22" dur="1" fill="hold">
                                          <p:stCondLst>
                                            <p:cond delay="0"/>
                                          </p:stCondLst>
                                        </p:cTn>
                                        <p:tgtEl>
                                          <p:spTgt spid="580612"/>
                                        </p:tgtEl>
                                        <p:attrNameLst>
                                          <p:attrName>style.visibility</p:attrName>
                                        </p:attrNameLst>
                                      </p:cBhvr>
                                      <p:to>
                                        <p:strVal val="visible"/>
                                      </p:to>
                                    </p:set>
                                    <p:animEffect transition="in" filter="slide(fromTop)">
                                      <p:cBhvr>
                                        <p:cTn id="23" dur="500"/>
                                        <p:tgtEl>
                                          <p:spTgt spid="580612"/>
                                        </p:tgtEl>
                                      </p:cBhvr>
                                    </p:animEffect>
                                  </p:childTnLst>
                                </p:cTn>
                              </p:par>
                            </p:childTnLst>
                          </p:cTn>
                        </p:par>
                        <p:par>
                          <p:cTn id="24" fill="hold" nodeType="afterGroup">
                            <p:stCondLst>
                              <p:cond delay="2500"/>
                            </p:stCondLst>
                            <p:childTnLst>
                              <p:par>
                                <p:cTn id="25" presetID="12" presetClass="entr" presetSubtype="1" fill="hold" grpId="0" nodeType="afterEffect">
                                  <p:stCondLst>
                                    <p:cond delay="0"/>
                                  </p:stCondLst>
                                  <p:childTnLst>
                                    <p:set>
                                      <p:cBhvr>
                                        <p:cTn id="26" dur="1" fill="hold">
                                          <p:stCondLst>
                                            <p:cond delay="0"/>
                                          </p:stCondLst>
                                        </p:cTn>
                                        <p:tgtEl>
                                          <p:spTgt spid="580611"/>
                                        </p:tgtEl>
                                        <p:attrNameLst>
                                          <p:attrName>style.visibility</p:attrName>
                                        </p:attrNameLst>
                                      </p:cBhvr>
                                      <p:to>
                                        <p:strVal val="visible"/>
                                      </p:to>
                                    </p:set>
                                    <p:animEffect transition="in" filter="slide(fromTop)">
                                      <p:cBhvr>
                                        <p:cTn id="27" dur="500"/>
                                        <p:tgtEl>
                                          <p:spTgt spid="580611"/>
                                        </p:tgtEl>
                                      </p:cBhvr>
                                    </p:animEffect>
                                  </p:childTnLst>
                                </p:cTn>
                              </p:par>
                            </p:childTnLst>
                          </p:cTn>
                        </p:par>
                        <p:par>
                          <p:cTn id="28" fill="hold" nodeType="afterGroup">
                            <p:stCondLst>
                              <p:cond delay="3000"/>
                            </p:stCondLst>
                            <p:childTnLst>
                              <p:par>
                                <p:cTn id="29" presetID="12" presetClass="entr" presetSubtype="1" fill="hold" grpId="0" nodeType="afterEffect">
                                  <p:stCondLst>
                                    <p:cond delay="0"/>
                                  </p:stCondLst>
                                  <p:childTnLst>
                                    <p:set>
                                      <p:cBhvr>
                                        <p:cTn id="30" dur="1" fill="hold">
                                          <p:stCondLst>
                                            <p:cond delay="0"/>
                                          </p:stCondLst>
                                        </p:cTn>
                                        <p:tgtEl>
                                          <p:spTgt spid="580617"/>
                                        </p:tgtEl>
                                        <p:attrNameLst>
                                          <p:attrName>style.visibility</p:attrName>
                                        </p:attrNameLst>
                                      </p:cBhvr>
                                      <p:to>
                                        <p:strVal val="visible"/>
                                      </p:to>
                                    </p:set>
                                    <p:animEffect transition="in" filter="slide(fromTop)">
                                      <p:cBhvr>
                                        <p:cTn id="31" dur="500"/>
                                        <p:tgtEl>
                                          <p:spTgt spid="580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animBg="1"/>
      <p:bldP spid="580612" grpId="0" animBg="1"/>
      <p:bldP spid="580613" grpId="0" animBg="1"/>
      <p:bldP spid="580614" grpId="0" animBg="1"/>
      <p:bldP spid="580615" grpId="0" animBg="1"/>
      <p:bldP spid="580616" grpId="0" animBg="1"/>
      <p:bldP spid="5806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13A8D6DD-7CE9-4B6B-A68B-21CF5DC2EFAB}" type="slidenum">
              <a:rPr lang="en-US" altLang="zh-CN"/>
              <a:pPr/>
              <a:t>46</a:t>
            </a:fld>
            <a:endParaRPr lang="en-US" altLang="zh-CN"/>
          </a:p>
        </p:txBody>
      </p:sp>
      <p:pic>
        <p:nvPicPr>
          <p:cNvPr id="582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2362200" cy="174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371600"/>
            <a:ext cx="251460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2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962400"/>
            <a:ext cx="2438400"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2663" name="Rectangle 7"/>
          <p:cNvSpPr>
            <a:spLocks noChangeArrowheads="1"/>
          </p:cNvSpPr>
          <p:nvPr/>
        </p:nvSpPr>
        <p:spPr bwMode="auto">
          <a:xfrm>
            <a:off x="2895600" y="685800"/>
            <a:ext cx="3124200" cy="457200"/>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chemeClr val="tx2"/>
                </a:solidFill>
                <a:latin typeface="Tahoma" panose="020B0604030504040204" pitchFamily="34" charset="0"/>
                <a:ea typeface="黑体" panose="02010609060101010101" pitchFamily="49" charset="-122"/>
              </a:rPr>
              <a:t>           航空售票系统</a:t>
            </a:r>
          </a:p>
        </p:txBody>
      </p:sp>
      <p:pic>
        <p:nvPicPr>
          <p:cNvPr id="58266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810000"/>
            <a:ext cx="27432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86754" name="Group 2"/>
          <p:cNvGrpSpPr>
            <a:grpSpLocks noChangeAspect="1"/>
          </p:cNvGrpSpPr>
          <p:nvPr/>
        </p:nvGrpSpPr>
        <p:grpSpPr bwMode="auto">
          <a:xfrm>
            <a:off x="2286000" y="762000"/>
            <a:ext cx="2498725" cy="1163638"/>
            <a:chOff x="2880" y="336"/>
            <a:chExt cx="1574" cy="733"/>
          </a:xfrm>
        </p:grpSpPr>
        <p:sp>
          <p:nvSpPr>
            <p:cNvPr id="586755" name="AutoShape 3"/>
            <p:cNvSpPr>
              <a:spLocks noChangeAspect="1" noChangeArrowheads="1" noTextEdit="1"/>
            </p:cNvSpPr>
            <p:nvPr/>
          </p:nvSpPr>
          <p:spPr bwMode="auto">
            <a:xfrm>
              <a:off x="2880" y="336"/>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56" name="Oval 4"/>
            <p:cNvSpPr>
              <a:spLocks noChangeArrowheads="1"/>
            </p:cNvSpPr>
            <p:nvPr/>
          </p:nvSpPr>
          <p:spPr bwMode="auto">
            <a:xfrm>
              <a:off x="3419" y="379"/>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57" name="Rectangle 5"/>
            <p:cNvSpPr>
              <a:spLocks noChangeArrowheads="1"/>
            </p:cNvSpPr>
            <p:nvPr/>
          </p:nvSpPr>
          <p:spPr bwMode="auto">
            <a:xfrm>
              <a:off x="3270" y="697"/>
              <a:ext cx="80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Purchase Ticket</a:t>
              </a:r>
              <a:endParaRPr lang="en-US" altLang="zh-CN" sz="1800" b="1">
                <a:latin typeface="Tahoma" panose="020B0604030504040204" pitchFamily="34" charset="0"/>
                <a:ea typeface="黑体" panose="02010609060101010101" pitchFamily="49" charset="-122"/>
              </a:endParaRPr>
            </a:p>
          </p:txBody>
        </p:sp>
        <p:sp>
          <p:nvSpPr>
            <p:cNvPr id="586758" name="Rectangle 6"/>
            <p:cNvSpPr>
              <a:spLocks noChangeArrowheads="1"/>
            </p:cNvSpPr>
            <p:nvPr/>
          </p:nvSpPr>
          <p:spPr bwMode="auto">
            <a:xfrm>
              <a:off x="3412" y="896"/>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zh-CN" altLang="en-US" sz="1800" b="1">
                <a:latin typeface="Tahoma" panose="020B0604030504040204" pitchFamily="34" charset="0"/>
                <a:ea typeface="黑体" panose="02010609060101010101" pitchFamily="49" charset="-122"/>
              </a:endParaRPr>
            </a:p>
          </p:txBody>
        </p:sp>
      </p:grpSp>
      <p:grpSp>
        <p:nvGrpSpPr>
          <p:cNvPr id="586759" name="Group 7"/>
          <p:cNvGrpSpPr>
            <a:grpSpLocks/>
          </p:cNvGrpSpPr>
          <p:nvPr/>
        </p:nvGrpSpPr>
        <p:grpSpPr bwMode="auto">
          <a:xfrm>
            <a:off x="4114800" y="1524000"/>
            <a:ext cx="2498725" cy="1079500"/>
            <a:chOff x="3312" y="720"/>
            <a:chExt cx="1574" cy="680"/>
          </a:xfrm>
        </p:grpSpPr>
        <p:sp>
          <p:nvSpPr>
            <p:cNvPr id="586760" name="AutoShape 8"/>
            <p:cNvSpPr>
              <a:spLocks noChangeAspect="1" noChangeArrowheads="1" noTextEdit="1"/>
            </p:cNvSpPr>
            <p:nvPr/>
          </p:nvSpPr>
          <p:spPr bwMode="auto">
            <a:xfrm>
              <a:off x="3312" y="720"/>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61" name="Oval 9"/>
            <p:cNvSpPr>
              <a:spLocks noChangeArrowheads="1"/>
            </p:cNvSpPr>
            <p:nvPr/>
          </p:nvSpPr>
          <p:spPr bwMode="auto">
            <a:xfrm>
              <a:off x="3840" y="768"/>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62" name="Rectangle 10"/>
            <p:cNvSpPr>
              <a:spLocks noChangeArrowheads="1"/>
            </p:cNvSpPr>
            <p:nvPr/>
          </p:nvSpPr>
          <p:spPr bwMode="auto">
            <a:xfrm>
              <a:off x="3596" y="1081"/>
              <a:ext cx="101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Change Reservation</a:t>
              </a:r>
              <a:endParaRPr lang="en-US" altLang="zh-CN" sz="1800" b="1">
                <a:latin typeface="Tahoma" panose="020B0604030504040204" pitchFamily="34" charset="0"/>
                <a:ea typeface="黑体" panose="02010609060101010101" pitchFamily="49" charset="-122"/>
              </a:endParaRPr>
            </a:p>
          </p:txBody>
        </p:sp>
      </p:grpSp>
      <p:grpSp>
        <p:nvGrpSpPr>
          <p:cNvPr id="586763" name="Group 11"/>
          <p:cNvGrpSpPr>
            <a:grpSpLocks noChangeAspect="1"/>
          </p:cNvGrpSpPr>
          <p:nvPr/>
        </p:nvGrpSpPr>
        <p:grpSpPr bwMode="auto">
          <a:xfrm>
            <a:off x="3200400" y="2362200"/>
            <a:ext cx="2498725" cy="1079500"/>
            <a:chOff x="816" y="1200"/>
            <a:chExt cx="1574" cy="680"/>
          </a:xfrm>
        </p:grpSpPr>
        <p:sp>
          <p:nvSpPr>
            <p:cNvPr id="586764" name="AutoShape 12"/>
            <p:cNvSpPr>
              <a:spLocks noChangeAspect="1" noChangeArrowheads="1" noTextEdit="1"/>
            </p:cNvSpPr>
            <p:nvPr/>
          </p:nvSpPr>
          <p:spPr bwMode="auto">
            <a:xfrm>
              <a:off x="816" y="1200"/>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65" name="Oval 13"/>
            <p:cNvSpPr>
              <a:spLocks noChangeArrowheads="1"/>
            </p:cNvSpPr>
            <p:nvPr/>
          </p:nvSpPr>
          <p:spPr bwMode="auto">
            <a:xfrm>
              <a:off x="1355" y="1243"/>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66" name="Rectangle 14"/>
            <p:cNvSpPr>
              <a:spLocks noChangeArrowheads="1"/>
            </p:cNvSpPr>
            <p:nvPr/>
          </p:nvSpPr>
          <p:spPr bwMode="auto">
            <a:xfrm>
              <a:off x="1121" y="1561"/>
              <a:ext cx="9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Cancel Reservation</a:t>
              </a:r>
              <a:endParaRPr lang="en-US" altLang="zh-CN" sz="1800" b="1">
                <a:latin typeface="Tahoma" panose="020B0604030504040204" pitchFamily="34" charset="0"/>
                <a:ea typeface="黑体" panose="02010609060101010101" pitchFamily="49" charset="-122"/>
              </a:endParaRPr>
            </a:p>
          </p:txBody>
        </p:sp>
        <p:sp>
          <p:nvSpPr>
            <p:cNvPr id="586767" name="Rectangle 15"/>
            <p:cNvSpPr>
              <a:spLocks noChangeArrowheads="1"/>
            </p:cNvSpPr>
            <p:nvPr/>
          </p:nvSpPr>
          <p:spPr bwMode="auto">
            <a:xfrm>
              <a:off x="1348" y="1760"/>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900">
                  <a:solidFill>
                    <a:srgbClr val="000000"/>
                  </a:solidFill>
                  <a:ea typeface="黑体" panose="02010609060101010101" pitchFamily="49" charset="-122"/>
                </a:rPr>
                <a:t> </a:t>
              </a:r>
              <a:endParaRPr lang="zh-CN" altLang="en-US" sz="1800" b="1">
                <a:latin typeface="Tahoma" panose="020B0604030504040204" pitchFamily="34" charset="0"/>
                <a:ea typeface="黑体" panose="02010609060101010101" pitchFamily="49" charset="-122"/>
              </a:endParaRPr>
            </a:p>
          </p:txBody>
        </p:sp>
      </p:grpSp>
      <p:grpSp>
        <p:nvGrpSpPr>
          <p:cNvPr id="586768" name="Group 16"/>
          <p:cNvGrpSpPr>
            <a:grpSpLocks noChangeAspect="1"/>
          </p:cNvGrpSpPr>
          <p:nvPr/>
        </p:nvGrpSpPr>
        <p:grpSpPr bwMode="auto">
          <a:xfrm>
            <a:off x="3962400" y="3200400"/>
            <a:ext cx="2498725" cy="1079500"/>
            <a:chOff x="2832" y="1536"/>
            <a:chExt cx="1574" cy="680"/>
          </a:xfrm>
        </p:grpSpPr>
        <p:sp>
          <p:nvSpPr>
            <p:cNvPr id="586769" name="AutoShape 17"/>
            <p:cNvSpPr>
              <a:spLocks noChangeAspect="1" noChangeArrowheads="1" noTextEdit="1"/>
            </p:cNvSpPr>
            <p:nvPr/>
          </p:nvSpPr>
          <p:spPr bwMode="auto">
            <a:xfrm>
              <a:off x="2832" y="1536"/>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70" name="Oval 18"/>
            <p:cNvSpPr>
              <a:spLocks noChangeArrowheads="1"/>
            </p:cNvSpPr>
            <p:nvPr/>
          </p:nvSpPr>
          <p:spPr bwMode="auto">
            <a:xfrm>
              <a:off x="3371" y="1579"/>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71" name="Rectangle 19"/>
            <p:cNvSpPr>
              <a:spLocks noChangeArrowheads="1"/>
            </p:cNvSpPr>
            <p:nvPr/>
          </p:nvSpPr>
          <p:spPr bwMode="auto">
            <a:xfrm>
              <a:off x="3293" y="1897"/>
              <a:ext cx="67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View Itinerary</a:t>
              </a:r>
              <a:endParaRPr lang="en-US" altLang="zh-CN" sz="1800" b="1">
                <a:latin typeface="Tahoma" panose="020B0604030504040204" pitchFamily="34" charset="0"/>
                <a:ea typeface="黑体" panose="02010609060101010101" pitchFamily="49" charset="-122"/>
              </a:endParaRPr>
            </a:p>
          </p:txBody>
        </p:sp>
        <p:sp>
          <p:nvSpPr>
            <p:cNvPr id="586772" name="Rectangle 20"/>
            <p:cNvSpPr>
              <a:spLocks noChangeArrowheads="1"/>
            </p:cNvSpPr>
            <p:nvPr/>
          </p:nvSpPr>
          <p:spPr bwMode="auto">
            <a:xfrm>
              <a:off x="3364" y="2096"/>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900">
                  <a:solidFill>
                    <a:srgbClr val="000000"/>
                  </a:solidFill>
                  <a:ea typeface="黑体" panose="02010609060101010101" pitchFamily="49" charset="-122"/>
                </a:rPr>
                <a:t> </a:t>
              </a:r>
              <a:endParaRPr lang="zh-CN" altLang="en-US" sz="1800" b="1">
                <a:latin typeface="Tahoma" panose="020B0604030504040204" pitchFamily="34" charset="0"/>
                <a:ea typeface="黑体" panose="02010609060101010101" pitchFamily="49" charset="-122"/>
              </a:endParaRPr>
            </a:p>
          </p:txBody>
        </p:sp>
      </p:grpSp>
      <p:grpSp>
        <p:nvGrpSpPr>
          <p:cNvPr id="586773" name="Group 21"/>
          <p:cNvGrpSpPr>
            <a:grpSpLocks noChangeAspect="1"/>
          </p:cNvGrpSpPr>
          <p:nvPr/>
        </p:nvGrpSpPr>
        <p:grpSpPr bwMode="auto">
          <a:xfrm>
            <a:off x="2514600" y="3657600"/>
            <a:ext cx="2498725" cy="1079500"/>
            <a:chOff x="528" y="1920"/>
            <a:chExt cx="1574" cy="680"/>
          </a:xfrm>
        </p:grpSpPr>
        <p:sp>
          <p:nvSpPr>
            <p:cNvPr id="586774" name="AutoShape 22"/>
            <p:cNvSpPr>
              <a:spLocks noChangeAspect="1" noChangeArrowheads="1" noTextEdit="1"/>
            </p:cNvSpPr>
            <p:nvPr/>
          </p:nvSpPr>
          <p:spPr bwMode="auto">
            <a:xfrm>
              <a:off x="528" y="1920"/>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75" name="Oval 23"/>
            <p:cNvSpPr>
              <a:spLocks noChangeArrowheads="1"/>
            </p:cNvSpPr>
            <p:nvPr/>
          </p:nvSpPr>
          <p:spPr bwMode="auto">
            <a:xfrm>
              <a:off x="1067" y="1963"/>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76" name="Rectangle 24"/>
            <p:cNvSpPr>
              <a:spLocks noChangeArrowheads="1"/>
            </p:cNvSpPr>
            <p:nvPr/>
          </p:nvSpPr>
          <p:spPr bwMode="auto">
            <a:xfrm>
              <a:off x="805" y="2281"/>
              <a:ext cx="103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Reserve Hotel Room</a:t>
              </a:r>
              <a:endParaRPr lang="en-US" altLang="zh-CN" sz="1800" b="1">
                <a:latin typeface="Tahoma" panose="020B0604030504040204" pitchFamily="34" charset="0"/>
                <a:ea typeface="黑体" panose="02010609060101010101" pitchFamily="49" charset="-122"/>
              </a:endParaRPr>
            </a:p>
          </p:txBody>
        </p:sp>
        <p:sp>
          <p:nvSpPr>
            <p:cNvPr id="586777" name="Rectangle 25"/>
            <p:cNvSpPr>
              <a:spLocks noChangeArrowheads="1"/>
            </p:cNvSpPr>
            <p:nvPr/>
          </p:nvSpPr>
          <p:spPr bwMode="auto">
            <a:xfrm>
              <a:off x="1060" y="2480"/>
              <a:ext cx="2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900">
                  <a:solidFill>
                    <a:srgbClr val="000000"/>
                  </a:solidFill>
                  <a:ea typeface="黑体" panose="02010609060101010101" pitchFamily="49" charset="-122"/>
                </a:rPr>
                <a:t> </a:t>
              </a:r>
              <a:endParaRPr lang="zh-CN" altLang="en-US" sz="1800" b="1">
                <a:latin typeface="Tahoma" panose="020B0604030504040204" pitchFamily="34" charset="0"/>
                <a:ea typeface="黑体" panose="02010609060101010101" pitchFamily="49" charset="-122"/>
              </a:endParaRPr>
            </a:p>
          </p:txBody>
        </p:sp>
      </p:grpSp>
      <p:grpSp>
        <p:nvGrpSpPr>
          <p:cNvPr id="586778" name="Group 26"/>
          <p:cNvGrpSpPr>
            <a:grpSpLocks noChangeAspect="1"/>
          </p:cNvGrpSpPr>
          <p:nvPr/>
        </p:nvGrpSpPr>
        <p:grpSpPr bwMode="auto">
          <a:xfrm>
            <a:off x="2514600" y="4495800"/>
            <a:ext cx="2498725" cy="1079500"/>
            <a:chOff x="2496" y="2400"/>
            <a:chExt cx="1574" cy="680"/>
          </a:xfrm>
        </p:grpSpPr>
        <p:sp>
          <p:nvSpPr>
            <p:cNvPr id="586779" name="AutoShape 27"/>
            <p:cNvSpPr>
              <a:spLocks noChangeAspect="1" noChangeArrowheads="1" noTextEdit="1"/>
            </p:cNvSpPr>
            <p:nvPr/>
          </p:nvSpPr>
          <p:spPr bwMode="auto">
            <a:xfrm>
              <a:off x="2496" y="2400"/>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80" name="Oval 28"/>
            <p:cNvSpPr>
              <a:spLocks noChangeArrowheads="1"/>
            </p:cNvSpPr>
            <p:nvPr/>
          </p:nvSpPr>
          <p:spPr bwMode="auto">
            <a:xfrm>
              <a:off x="3035" y="2443"/>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81" name="Rectangle 29"/>
            <p:cNvSpPr>
              <a:spLocks noChangeArrowheads="1"/>
            </p:cNvSpPr>
            <p:nvPr/>
          </p:nvSpPr>
          <p:spPr bwMode="auto">
            <a:xfrm>
              <a:off x="2801" y="2761"/>
              <a:ext cx="9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Reserve Rental Car</a:t>
              </a:r>
              <a:endParaRPr lang="en-US" altLang="zh-CN" sz="1800" b="1">
                <a:latin typeface="Tahoma" panose="020B0604030504040204" pitchFamily="34" charset="0"/>
                <a:ea typeface="黑体" panose="02010609060101010101" pitchFamily="49" charset="-122"/>
              </a:endParaRPr>
            </a:p>
          </p:txBody>
        </p:sp>
        <p:sp>
          <p:nvSpPr>
            <p:cNvPr id="586782" name="Rectangle 30"/>
            <p:cNvSpPr>
              <a:spLocks noChangeArrowheads="1"/>
            </p:cNvSpPr>
            <p:nvPr/>
          </p:nvSpPr>
          <p:spPr bwMode="auto">
            <a:xfrm>
              <a:off x="3028" y="2960"/>
              <a:ext cx="1"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zh-CN" altLang="en-US" sz="900">
                <a:solidFill>
                  <a:srgbClr val="000000"/>
                </a:solidFill>
                <a:ea typeface="黑体" panose="02010609060101010101" pitchFamily="49" charset="-122"/>
              </a:endParaRPr>
            </a:p>
          </p:txBody>
        </p:sp>
      </p:grpSp>
      <p:grpSp>
        <p:nvGrpSpPr>
          <p:cNvPr id="586783" name="Group 31"/>
          <p:cNvGrpSpPr>
            <a:grpSpLocks noChangeAspect="1"/>
          </p:cNvGrpSpPr>
          <p:nvPr/>
        </p:nvGrpSpPr>
        <p:grpSpPr bwMode="auto">
          <a:xfrm>
            <a:off x="2438400" y="5486400"/>
            <a:ext cx="2498725" cy="1163638"/>
            <a:chOff x="1728" y="3408"/>
            <a:chExt cx="1574" cy="733"/>
          </a:xfrm>
        </p:grpSpPr>
        <p:sp>
          <p:nvSpPr>
            <p:cNvPr id="586784" name="AutoShape 32"/>
            <p:cNvSpPr>
              <a:spLocks noChangeAspect="1" noChangeArrowheads="1" noTextEdit="1"/>
            </p:cNvSpPr>
            <p:nvPr/>
          </p:nvSpPr>
          <p:spPr bwMode="auto">
            <a:xfrm>
              <a:off x="1728" y="3408"/>
              <a:ext cx="1574"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85" name="Oval 33"/>
            <p:cNvSpPr>
              <a:spLocks noChangeArrowheads="1"/>
            </p:cNvSpPr>
            <p:nvPr/>
          </p:nvSpPr>
          <p:spPr bwMode="auto">
            <a:xfrm>
              <a:off x="2267" y="3451"/>
              <a:ext cx="503" cy="262"/>
            </a:xfrm>
            <a:prstGeom prst="ellipse">
              <a:avLst/>
            </a:prstGeom>
            <a:solidFill>
              <a:srgbClr val="FFFFCC"/>
            </a:solidFill>
            <a:ln w="0">
              <a:solidFill>
                <a:srgbClr val="990033"/>
              </a:solidFill>
              <a:round/>
              <a:headEnd/>
              <a:tailEnd/>
            </a:ln>
          </p:spPr>
          <p:txBody>
            <a:bodyPr/>
            <a:lstStyle/>
            <a:p>
              <a:endParaRPr lang="zh-CN" altLang="en-US"/>
            </a:p>
          </p:txBody>
        </p:sp>
        <p:sp>
          <p:nvSpPr>
            <p:cNvPr id="586786" name="Rectangle 34"/>
            <p:cNvSpPr>
              <a:spLocks noChangeArrowheads="1"/>
            </p:cNvSpPr>
            <p:nvPr/>
          </p:nvSpPr>
          <p:spPr bwMode="auto">
            <a:xfrm>
              <a:off x="2040" y="3769"/>
              <a:ext cx="96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Set Flight Schedule</a:t>
              </a:r>
              <a:endParaRPr lang="en-US" altLang="zh-CN" sz="1800" b="1">
                <a:latin typeface="Tahoma" panose="020B0604030504040204" pitchFamily="34" charset="0"/>
                <a:ea typeface="黑体" panose="02010609060101010101" pitchFamily="49" charset="-122"/>
              </a:endParaRPr>
            </a:p>
          </p:txBody>
        </p:sp>
        <p:sp>
          <p:nvSpPr>
            <p:cNvPr id="586787" name="Rectangle 35"/>
            <p:cNvSpPr>
              <a:spLocks noChangeArrowheads="1"/>
            </p:cNvSpPr>
            <p:nvPr/>
          </p:nvSpPr>
          <p:spPr bwMode="auto">
            <a:xfrm>
              <a:off x="2260" y="3968"/>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zh-CN" altLang="en-US" sz="1800" b="1">
                <a:latin typeface="Tahoma" panose="020B0604030504040204" pitchFamily="34" charset="0"/>
                <a:ea typeface="黑体" panose="02010609060101010101" pitchFamily="49" charset="-122"/>
              </a:endParaRPr>
            </a:p>
          </p:txBody>
        </p:sp>
      </p:grpSp>
      <p:grpSp>
        <p:nvGrpSpPr>
          <p:cNvPr id="586790" name="Group 38"/>
          <p:cNvGrpSpPr>
            <a:grpSpLocks noChangeAspect="1"/>
          </p:cNvGrpSpPr>
          <p:nvPr/>
        </p:nvGrpSpPr>
        <p:grpSpPr bwMode="auto">
          <a:xfrm>
            <a:off x="0" y="1295400"/>
            <a:ext cx="2514600" cy="1987550"/>
            <a:chOff x="0" y="816"/>
            <a:chExt cx="1584" cy="1252"/>
          </a:xfrm>
        </p:grpSpPr>
        <p:sp>
          <p:nvSpPr>
            <p:cNvPr id="586791" name="AutoShape 39"/>
            <p:cNvSpPr>
              <a:spLocks noChangeAspect="1" noChangeArrowheads="1" noTextEdit="1"/>
            </p:cNvSpPr>
            <p:nvPr/>
          </p:nvSpPr>
          <p:spPr bwMode="auto">
            <a:xfrm>
              <a:off x="0" y="816"/>
              <a:ext cx="1584" cy="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792" name="Oval 40"/>
            <p:cNvSpPr>
              <a:spLocks noChangeArrowheads="1"/>
            </p:cNvSpPr>
            <p:nvPr/>
          </p:nvSpPr>
          <p:spPr bwMode="auto">
            <a:xfrm>
              <a:off x="722" y="891"/>
              <a:ext cx="157" cy="149"/>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793" name="Line 41"/>
            <p:cNvSpPr>
              <a:spLocks noChangeShapeType="1"/>
            </p:cNvSpPr>
            <p:nvPr/>
          </p:nvSpPr>
          <p:spPr bwMode="auto">
            <a:xfrm>
              <a:off x="796" y="1023"/>
              <a:ext cx="1" cy="133"/>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794" name="Line 42"/>
            <p:cNvSpPr>
              <a:spLocks noChangeShapeType="1"/>
            </p:cNvSpPr>
            <p:nvPr/>
          </p:nvSpPr>
          <p:spPr bwMode="auto">
            <a:xfrm>
              <a:off x="680" y="1065"/>
              <a:ext cx="224"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795" name="Freeform 43"/>
            <p:cNvSpPr>
              <a:spLocks/>
            </p:cNvSpPr>
            <p:nvPr/>
          </p:nvSpPr>
          <p:spPr bwMode="auto">
            <a:xfrm>
              <a:off x="639" y="1156"/>
              <a:ext cx="306" cy="149"/>
            </a:xfrm>
            <a:custGeom>
              <a:avLst/>
              <a:gdLst>
                <a:gd name="T0" fmla="*/ 0 w 37"/>
                <a:gd name="T1" fmla="*/ 18 h 18"/>
                <a:gd name="T2" fmla="*/ 19 w 37"/>
                <a:gd name="T3" fmla="*/ 0 h 18"/>
                <a:gd name="T4" fmla="*/ 37 w 37"/>
                <a:gd name="T5" fmla="*/ 18 h 18"/>
              </a:gdLst>
              <a:ahLst/>
              <a:cxnLst>
                <a:cxn ang="0">
                  <a:pos x="T0" y="T1"/>
                </a:cxn>
                <a:cxn ang="0">
                  <a:pos x="T2" y="T3"/>
                </a:cxn>
                <a:cxn ang="0">
                  <a:pos x="T4" y="T5"/>
                </a:cxn>
              </a:cxnLst>
              <a:rect l="0" t="0" r="r" b="b"/>
              <a:pathLst>
                <a:path w="37" h="18">
                  <a:moveTo>
                    <a:pt x="0" y="18"/>
                  </a:moveTo>
                  <a:lnTo>
                    <a:pt x="19" y="0"/>
                  </a:lnTo>
                  <a:lnTo>
                    <a:pt x="37" y="1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796" name="Rectangle 44"/>
            <p:cNvSpPr>
              <a:spLocks noChangeArrowheads="1"/>
            </p:cNvSpPr>
            <p:nvPr/>
          </p:nvSpPr>
          <p:spPr bwMode="auto">
            <a:xfrm>
              <a:off x="257" y="1372"/>
              <a:ext cx="11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700">
                  <a:solidFill>
                    <a:srgbClr val="000000"/>
                  </a:solidFill>
                  <a:ea typeface="黑体" panose="02010609060101010101" pitchFamily="49" charset="-122"/>
                </a:rPr>
                <a:t>Customer Service </a:t>
              </a:r>
              <a:endParaRPr lang="en-US" altLang="zh-CN" sz="1800" b="1">
                <a:latin typeface="Tahoma" panose="020B0604030504040204" pitchFamily="34" charset="0"/>
                <a:ea typeface="黑体" panose="02010609060101010101" pitchFamily="49" charset="-122"/>
              </a:endParaRPr>
            </a:p>
          </p:txBody>
        </p:sp>
        <p:sp>
          <p:nvSpPr>
            <p:cNvPr id="586797" name="Rectangle 45"/>
            <p:cNvSpPr>
              <a:spLocks noChangeArrowheads="1"/>
            </p:cNvSpPr>
            <p:nvPr/>
          </p:nvSpPr>
          <p:spPr bwMode="auto">
            <a:xfrm>
              <a:off x="357" y="1521"/>
              <a:ext cx="92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700">
                  <a:solidFill>
                    <a:srgbClr val="000000"/>
                  </a:solidFill>
                  <a:ea typeface="黑体" panose="02010609060101010101" pitchFamily="49" charset="-122"/>
                </a:rPr>
                <a:t>Representative</a:t>
              </a:r>
              <a:endParaRPr lang="en-US" altLang="zh-CN" sz="1800" b="1">
                <a:latin typeface="Tahoma" panose="020B0604030504040204" pitchFamily="34" charset="0"/>
                <a:ea typeface="黑体" panose="02010609060101010101" pitchFamily="49" charset="-122"/>
              </a:endParaRPr>
            </a:p>
          </p:txBody>
        </p:sp>
        <p:sp>
          <p:nvSpPr>
            <p:cNvPr id="586798" name="Rectangle 46"/>
            <p:cNvSpPr>
              <a:spLocks noChangeArrowheads="1"/>
            </p:cNvSpPr>
            <p:nvPr/>
          </p:nvSpPr>
          <p:spPr bwMode="auto">
            <a:xfrm>
              <a:off x="506" y="1678"/>
              <a:ext cx="672"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400">
                  <a:solidFill>
                    <a:srgbClr val="000000"/>
                  </a:solidFill>
                  <a:ea typeface="黑体" panose="02010609060101010101" pitchFamily="49" charset="-122"/>
                </a:rPr>
                <a:t>(from Actor)</a:t>
              </a:r>
              <a:endParaRPr lang="en-US" altLang="zh-CN" sz="1800" b="1">
                <a:latin typeface="Tahoma" panose="020B0604030504040204" pitchFamily="34" charset="0"/>
                <a:ea typeface="黑体" panose="02010609060101010101" pitchFamily="49" charset="-122"/>
              </a:endParaRPr>
            </a:p>
          </p:txBody>
        </p:sp>
      </p:grpSp>
      <p:grpSp>
        <p:nvGrpSpPr>
          <p:cNvPr id="586807" name="Group 55"/>
          <p:cNvGrpSpPr>
            <a:grpSpLocks noChangeAspect="1"/>
          </p:cNvGrpSpPr>
          <p:nvPr/>
        </p:nvGrpSpPr>
        <p:grpSpPr bwMode="auto">
          <a:xfrm>
            <a:off x="6400800" y="1471613"/>
            <a:ext cx="2438400" cy="1804987"/>
            <a:chOff x="4032" y="240"/>
            <a:chExt cx="1536" cy="1137"/>
          </a:xfrm>
        </p:grpSpPr>
        <p:sp>
          <p:nvSpPr>
            <p:cNvPr id="586808" name="AutoShape 56"/>
            <p:cNvSpPr>
              <a:spLocks noChangeAspect="1" noChangeArrowheads="1" noTextEdit="1"/>
            </p:cNvSpPr>
            <p:nvPr/>
          </p:nvSpPr>
          <p:spPr bwMode="auto">
            <a:xfrm>
              <a:off x="4032" y="240"/>
              <a:ext cx="1536" cy="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809" name="Oval 57"/>
            <p:cNvSpPr>
              <a:spLocks noChangeArrowheads="1"/>
            </p:cNvSpPr>
            <p:nvPr/>
          </p:nvSpPr>
          <p:spPr bwMode="auto">
            <a:xfrm>
              <a:off x="4732" y="313"/>
              <a:ext cx="152" cy="137"/>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810" name="Line 58"/>
            <p:cNvSpPr>
              <a:spLocks noChangeShapeType="1"/>
            </p:cNvSpPr>
            <p:nvPr/>
          </p:nvSpPr>
          <p:spPr bwMode="auto">
            <a:xfrm>
              <a:off x="4804" y="442"/>
              <a:ext cx="1" cy="129"/>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811" name="Line 59"/>
            <p:cNvSpPr>
              <a:spLocks noChangeShapeType="1"/>
            </p:cNvSpPr>
            <p:nvPr/>
          </p:nvSpPr>
          <p:spPr bwMode="auto">
            <a:xfrm>
              <a:off x="4691" y="474"/>
              <a:ext cx="218"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812" name="Freeform 60"/>
            <p:cNvSpPr>
              <a:spLocks/>
            </p:cNvSpPr>
            <p:nvPr/>
          </p:nvSpPr>
          <p:spPr bwMode="auto">
            <a:xfrm>
              <a:off x="4651" y="571"/>
              <a:ext cx="298" cy="145"/>
            </a:xfrm>
            <a:custGeom>
              <a:avLst/>
              <a:gdLst>
                <a:gd name="T0" fmla="*/ 0 w 37"/>
                <a:gd name="T1" fmla="*/ 18 h 18"/>
                <a:gd name="T2" fmla="*/ 19 w 37"/>
                <a:gd name="T3" fmla="*/ 0 h 18"/>
                <a:gd name="T4" fmla="*/ 37 w 37"/>
                <a:gd name="T5" fmla="*/ 18 h 18"/>
              </a:gdLst>
              <a:ahLst/>
              <a:cxnLst>
                <a:cxn ang="0">
                  <a:pos x="T0" y="T1"/>
                </a:cxn>
                <a:cxn ang="0">
                  <a:pos x="T2" y="T3"/>
                </a:cxn>
                <a:cxn ang="0">
                  <a:pos x="T4" y="T5"/>
                </a:cxn>
              </a:cxnLst>
              <a:rect l="0" t="0" r="r" b="b"/>
              <a:pathLst>
                <a:path w="37" h="18">
                  <a:moveTo>
                    <a:pt x="0" y="18"/>
                  </a:moveTo>
                  <a:lnTo>
                    <a:pt x="19" y="0"/>
                  </a:lnTo>
                  <a:lnTo>
                    <a:pt x="37" y="1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813" name="Rectangle 61"/>
            <p:cNvSpPr>
              <a:spLocks noChangeArrowheads="1"/>
            </p:cNvSpPr>
            <p:nvPr/>
          </p:nvSpPr>
          <p:spPr bwMode="auto">
            <a:xfrm>
              <a:off x="4402" y="780"/>
              <a:ext cx="80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ea typeface="黑体" panose="02010609060101010101" pitchFamily="49" charset="-122"/>
                </a:rPr>
                <a:t>Credit System</a:t>
              </a:r>
              <a:endParaRPr lang="en-US" altLang="zh-CN" sz="1800" b="1">
                <a:latin typeface="Tahoma" panose="020B0604030504040204" pitchFamily="34" charset="0"/>
                <a:ea typeface="黑体" panose="02010609060101010101" pitchFamily="49" charset="-122"/>
              </a:endParaRPr>
            </a:p>
          </p:txBody>
        </p:sp>
        <p:sp>
          <p:nvSpPr>
            <p:cNvPr id="586814" name="Rectangle 62"/>
            <p:cNvSpPr>
              <a:spLocks noChangeArrowheads="1"/>
            </p:cNvSpPr>
            <p:nvPr/>
          </p:nvSpPr>
          <p:spPr bwMode="auto">
            <a:xfrm>
              <a:off x="4523" y="1006"/>
              <a:ext cx="55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a:solidFill>
                    <a:srgbClr val="000000"/>
                  </a:solidFill>
                  <a:ea typeface="黑体" panose="02010609060101010101" pitchFamily="49" charset="-122"/>
                </a:rPr>
                <a:t>(from Actor)</a:t>
              </a:r>
              <a:endParaRPr lang="en-US" altLang="zh-CN" sz="1800" b="1">
                <a:latin typeface="Tahoma" panose="020B0604030504040204" pitchFamily="34" charset="0"/>
                <a:ea typeface="黑体" panose="02010609060101010101" pitchFamily="49" charset="-122"/>
              </a:endParaRPr>
            </a:p>
          </p:txBody>
        </p:sp>
      </p:grpSp>
      <p:grpSp>
        <p:nvGrpSpPr>
          <p:cNvPr id="586815" name="Group 63"/>
          <p:cNvGrpSpPr>
            <a:grpSpLocks noChangeAspect="1"/>
          </p:cNvGrpSpPr>
          <p:nvPr/>
        </p:nvGrpSpPr>
        <p:grpSpPr bwMode="auto">
          <a:xfrm>
            <a:off x="6553200" y="3581400"/>
            <a:ext cx="2362200" cy="1747838"/>
            <a:chOff x="4128" y="2256"/>
            <a:chExt cx="1488" cy="1101"/>
          </a:xfrm>
        </p:grpSpPr>
        <p:sp>
          <p:nvSpPr>
            <p:cNvPr id="586816" name="AutoShape 64"/>
            <p:cNvSpPr>
              <a:spLocks noChangeAspect="1" noChangeArrowheads="1" noTextEdit="1"/>
            </p:cNvSpPr>
            <p:nvPr/>
          </p:nvSpPr>
          <p:spPr bwMode="auto">
            <a:xfrm>
              <a:off x="4128" y="2256"/>
              <a:ext cx="1488" cy="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6817" name="Oval 65"/>
            <p:cNvSpPr>
              <a:spLocks noChangeArrowheads="1"/>
            </p:cNvSpPr>
            <p:nvPr/>
          </p:nvSpPr>
          <p:spPr bwMode="auto">
            <a:xfrm>
              <a:off x="4806" y="2326"/>
              <a:ext cx="148" cy="133"/>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818" name="Line 66"/>
            <p:cNvSpPr>
              <a:spLocks noChangeShapeType="1"/>
            </p:cNvSpPr>
            <p:nvPr/>
          </p:nvSpPr>
          <p:spPr bwMode="auto">
            <a:xfrm>
              <a:off x="4876" y="2451"/>
              <a:ext cx="1" cy="125"/>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819" name="Line 67"/>
            <p:cNvSpPr>
              <a:spLocks noChangeShapeType="1"/>
            </p:cNvSpPr>
            <p:nvPr/>
          </p:nvSpPr>
          <p:spPr bwMode="auto">
            <a:xfrm>
              <a:off x="4767" y="2482"/>
              <a:ext cx="210" cy="1"/>
            </a:xfrm>
            <a:prstGeom prst="line">
              <a:avLst/>
            </a:prstGeom>
            <a:noFill/>
            <a:ln w="0">
              <a:solidFill>
                <a:srgbClr val="9900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820" name="Freeform 68"/>
            <p:cNvSpPr>
              <a:spLocks/>
            </p:cNvSpPr>
            <p:nvPr/>
          </p:nvSpPr>
          <p:spPr bwMode="auto">
            <a:xfrm>
              <a:off x="4728" y="2576"/>
              <a:ext cx="288" cy="141"/>
            </a:xfrm>
            <a:custGeom>
              <a:avLst/>
              <a:gdLst>
                <a:gd name="T0" fmla="*/ 0 w 37"/>
                <a:gd name="T1" fmla="*/ 18 h 18"/>
                <a:gd name="T2" fmla="*/ 19 w 37"/>
                <a:gd name="T3" fmla="*/ 0 h 18"/>
                <a:gd name="T4" fmla="*/ 37 w 37"/>
                <a:gd name="T5" fmla="*/ 18 h 18"/>
              </a:gdLst>
              <a:ahLst/>
              <a:cxnLst>
                <a:cxn ang="0">
                  <a:pos x="T0" y="T1"/>
                </a:cxn>
                <a:cxn ang="0">
                  <a:pos x="T2" y="T3"/>
                </a:cxn>
                <a:cxn ang="0">
                  <a:pos x="T4" y="T5"/>
                </a:cxn>
              </a:cxnLst>
              <a:rect l="0" t="0" r="r" b="b"/>
              <a:pathLst>
                <a:path w="37" h="18">
                  <a:moveTo>
                    <a:pt x="0" y="18"/>
                  </a:moveTo>
                  <a:lnTo>
                    <a:pt x="19" y="0"/>
                  </a:lnTo>
                  <a:lnTo>
                    <a:pt x="37" y="18"/>
                  </a:lnTo>
                </a:path>
              </a:pathLst>
            </a:custGeom>
            <a:noFill/>
            <a:ln w="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821" name="Rectangle 69"/>
            <p:cNvSpPr>
              <a:spLocks noChangeArrowheads="1"/>
            </p:cNvSpPr>
            <p:nvPr/>
          </p:nvSpPr>
          <p:spPr bwMode="auto">
            <a:xfrm>
              <a:off x="4611" y="2779"/>
              <a:ext cx="58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a:solidFill>
                    <a:srgbClr val="000000"/>
                  </a:solidFill>
                  <a:ea typeface="黑体" panose="02010609060101010101" pitchFamily="49" charset="-122"/>
                </a:rPr>
                <a:t>Customer</a:t>
              </a:r>
              <a:endParaRPr lang="en-US" altLang="zh-CN" sz="1800" b="1">
                <a:latin typeface="Tahoma" panose="020B0604030504040204" pitchFamily="34" charset="0"/>
                <a:ea typeface="黑体" panose="02010609060101010101" pitchFamily="49" charset="-122"/>
              </a:endParaRPr>
            </a:p>
          </p:txBody>
        </p:sp>
        <p:sp>
          <p:nvSpPr>
            <p:cNvPr id="586822" name="Rectangle 70"/>
            <p:cNvSpPr>
              <a:spLocks noChangeArrowheads="1"/>
            </p:cNvSpPr>
            <p:nvPr/>
          </p:nvSpPr>
          <p:spPr bwMode="auto">
            <a:xfrm>
              <a:off x="4603" y="2998"/>
              <a:ext cx="57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300">
                  <a:solidFill>
                    <a:srgbClr val="000000"/>
                  </a:solidFill>
                  <a:ea typeface="黑体" panose="02010609060101010101" pitchFamily="49" charset="-122"/>
                </a:rPr>
                <a:t>(from Actor)</a:t>
              </a:r>
              <a:endParaRPr lang="en-US" altLang="zh-CN" sz="1800" b="1">
                <a:latin typeface="Tahoma" panose="020B0604030504040204" pitchFamily="34" charset="0"/>
                <a:ea typeface="黑体" panose="02010609060101010101" pitchFamily="49" charset="-122"/>
              </a:endParaRPr>
            </a:p>
          </p:txBody>
        </p:sp>
      </p:grpSp>
      <p:sp>
        <p:nvSpPr>
          <p:cNvPr id="586823" name="Line 71"/>
          <p:cNvSpPr>
            <a:spLocks noChangeShapeType="1"/>
          </p:cNvSpPr>
          <p:nvPr/>
        </p:nvSpPr>
        <p:spPr bwMode="auto">
          <a:xfrm>
            <a:off x="2286000" y="533400"/>
            <a:ext cx="441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24" name="Line 72"/>
          <p:cNvSpPr>
            <a:spLocks noChangeShapeType="1"/>
          </p:cNvSpPr>
          <p:nvPr/>
        </p:nvSpPr>
        <p:spPr bwMode="auto">
          <a:xfrm>
            <a:off x="6705600" y="533400"/>
            <a:ext cx="0" cy="586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25" name="Line 73"/>
          <p:cNvSpPr>
            <a:spLocks noChangeShapeType="1"/>
          </p:cNvSpPr>
          <p:nvPr/>
        </p:nvSpPr>
        <p:spPr bwMode="auto">
          <a:xfrm>
            <a:off x="2286000" y="533400"/>
            <a:ext cx="0" cy="586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26" name="Line 74"/>
          <p:cNvSpPr>
            <a:spLocks noChangeShapeType="1"/>
          </p:cNvSpPr>
          <p:nvPr/>
        </p:nvSpPr>
        <p:spPr bwMode="auto">
          <a:xfrm>
            <a:off x="2286000" y="6400800"/>
            <a:ext cx="441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86827" name="Group 75"/>
          <p:cNvGrpSpPr>
            <a:grpSpLocks/>
          </p:cNvGrpSpPr>
          <p:nvPr/>
        </p:nvGrpSpPr>
        <p:grpSpPr bwMode="auto">
          <a:xfrm>
            <a:off x="5105400" y="685800"/>
            <a:ext cx="1219200" cy="685800"/>
            <a:chOff x="1632" y="720"/>
            <a:chExt cx="768" cy="432"/>
          </a:xfrm>
        </p:grpSpPr>
        <p:sp>
          <p:nvSpPr>
            <p:cNvPr id="586828" name="Oval 76"/>
            <p:cNvSpPr>
              <a:spLocks noChangeArrowheads="1"/>
            </p:cNvSpPr>
            <p:nvPr/>
          </p:nvSpPr>
          <p:spPr bwMode="auto">
            <a:xfrm>
              <a:off x="1728" y="720"/>
              <a:ext cx="528" cy="240"/>
            </a:xfrm>
            <a:prstGeom prst="ellipse">
              <a:avLst/>
            </a:prstGeom>
            <a:solidFill>
              <a:srgbClr val="FFFFCC"/>
            </a:solidFill>
            <a:ln w="9525">
              <a:solidFill>
                <a:srgbClr val="99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6829" name="Text Box 77"/>
            <p:cNvSpPr txBox="1">
              <a:spLocks noChangeArrowheads="1"/>
            </p:cNvSpPr>
            <p:nvPr/>
          </p:nvSpPr>
          <p:spPr bwMode="auto">
            <a:xfrm>
              <a:off x="1632" y="960"/>
              <a:ext cx="76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latin typeface="Arial Unicode MS" panose="020B0604020202020204" pitchFamily="34" charset="-122"/>
                  <a:ea typeface="Arial Unicode MS" panose="020B0604020202020204" pitchFamily="34" charset="-122"/>
                  <a:cs typeface="Arial Unicode MS" panose="020B0604020202020204" pitchFamily="34" charset="-122"/>
                </a:rPr>
                <a:t>Check credit</a:t>
              </a:r>
            </a:p>
          </p:txBody>
        </p:sp>
      </p:grpSp>
      <p:pic>
        <p:nvPicPr>
          <p:cNvPr id="586830" name="Picture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05200"/>
            <a:ext cx="25908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6831" name="Line 79"/>
          <p:cNvSpPr>
            <a:spLocks noChangeShapeType="1"/>
          </p:cNvSpPr>
          <p:nvPr/>
        </p:nvSpPr>
        <p:spPr bwMode="auto">
          <a:xfrm flipV="1">
            <a:off x="1371600" y="1219200"/>
            <a:ext cx="1524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2" name="Line 80"/>
          <p:cNvSpPr>
            <a:spLocks noChangeShapeType="1"/>
          </p:cNvSpPr>
          <p:nvPr/>
        </p:nvSpPr>
        <p:spPr bwMode="auto">
          <a:xfrm flipH="1" flipV="1">
            <a:off x="6324600" y="990600"/>
            <a:ext cx="10668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3" name="Line 81"/>
          <p:cNvSpPr>
            <a:spLocks noChangeShapeType="1"/>
          </p:cNvSpPr>
          <p:nvPr/>
        </p:nvSpPr>
        <p:spPr bwMode="auto">
          <a:xfrm flipH="1" flipV="1">
            <a:off x="5638800" y="3733800"/>
            <a:ext cx="14478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4" name="Line 82"/>
          <p:cNvSpPr>
            <a:spLocks noChangeShapeType="1"/>
          </p:cNvSpPr>
          <p:nvPr/>
        </p:nvSpPr>
        <p:spPr bwMode="auto">
          <a:xfrm>
            <a:off x="1676400" y="4495800"/>
            <a:ext cx="9906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5" name="Line 83"/>
          <p:cNvSpPr>
            <a:spLocks noChangeShapeType="1"/>
          </p:cNvSpPr>
          <p:nvPr/>
        </p:nvSpPr>
        <p:spPr bwMode="auto">
          <a:xfrm flipH="1">
            <a:off x="4724400" y="4648200"/>
            <a:ext cx="2362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6" name="Line 84"/>
          <p:cNvSpPr>
            <a:spLocks noChangeShapeType="1"/>
          </p:cNvSpPr>
          <p:nvPr/>
        </p:nvSpPr>
        <p:spPr bwMode="auto">
          <a:xfrm flipH="1" flipV="1">
            <a:off x="4343400" y="4038600"/>
            <a:ext cx="2819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7" name="Line 85"/>
          <p:cNvSpPr>
            <a:spLocks noChangeShapeType="1"/>
          </p:cNvSpPr>
          <p:nvPr/>
        </p:nvSpPr>
        <p:spPr bwMode="auto">
          <a:xfrm>
            <a:off x="4876800" y="2743200"/>
            <a:ext cx="22860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8" name="Line 86"/>
          <p:cNvSpPr>
            <a:spLocks noChangeShapeType="1"/>
          </p:cNvSpPr>
          <p:nvPr/>
        </p:nvSpPr>
        <p:spPr bwMode="auto">
          <a:xfrm>
            <a:off x="5638800" y="1981200"/>
            <a:ext cx="152400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39" name="Line 87"/>
          <p:cNvSpPr>
            <a:spLocks noChangeShapeType="1"/>
          </p:cNvSpPr>
          <p:nvPr/>
        </p:nvSpPr>
        <p:spPr bwMode="auto">
          <a:xfrm>
            <a:off x="1524000" y="1828800"/>
            <a:ext cx="3200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40" name="Line 88"/>
          <p:cNvSpPr>
            <a:spLocks noChangeShapeType="1"/>
          </p:cNvSpPr>
          <p:nvPr/>
        </p:nvSpPr>
        <p:spPr bwMode="auto">
          <a:xfrm>
            <a:off x="1600200" y="1905000"/>
            <a:ext cx="2286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41" name="Line 89"/>
          <p:cNvSpPr>
            <a:spLocks noChangeShapeType="1"/>
          </p:cNvSpPr>
          <p:nvPr/>
        </p:nvSpPr>
        <p:spPr bwMode="auto">
          <a:xfrm>
            <a:off x="1676400" y="2057400"/>
            <a:ext cx="190500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6842" name="Line 90"/>
          <p:cNvSpPr>
            <a:spLocks noChangeShapeType="1"/>
          </p:cNvSpPr>
          <p:nvPr/>
        </p:nvSpPr>
        <p:spPr bwMode="auto">
          <a:xfrm>
            <a:off x="1752600" y="2362200"/>
            <a:ext cx="137160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9FEA61F1-A5DE-4E48-98E7-99962A9438DC}" type="slidenum">
              <a:rPr lang="en-US" altLang="zh-CN"/>
              <a:pPr/>
              <a:t>48</a:t>
            </a:fld>
            <a:endParaRPr lang="en-US" altLang="zh-CN"/>
          </a:p>
        </p:txBody>
      </p:sp>
      <p:sp>
        <p:nvSpPr>
          <p:cNvPr id="934914" name="Rectangle 2"/>
          <p:cNvSpPr>
            <a:spLocks noGrp="1" noChangeArrowheads="1"/>
          </p:cNvSpPr>
          <p:nvPr>
            <p:ph type="title"/>
          </p:nvPr>
        </p:nvSpPr>
        <p:spPr/>
        <p:txBody>
          <a:bodyPr/>
          <a:lstStyle/>
          <a:p>
            <a:r>
              <a:rPr lang="zh-CN" altLang="en-US">
                <a:ea typeface="宋体" panose="02010600030101010101" pitchFamily="2" charset="-122"/>
              </a:rPr>
              <a:t>用例的特征</a:t>
            </a:r>
          </a:p>
        </p:txBody>
      </p:sp>
      <p:sp>
        <p:nvSpPr>
          <p:cNvPr id="934915" name="Rectangle 3"/>
          <p:cNvSpPr>
            <a:spLocks noGrp="1" noChangeArrowheads="1"/>
          </p:cNvSpPr>
          <p:nvPr>
            <p:ph type="body" idx="1"/>
          </p:nvPr>
        </p:nvSpPr>
        <p:spPr/>
        <p:txBody>
          <a:bodyPr/>
          <a:lstStyle/>
          <a:p>
            <a:r>
              <a:rPr lang="zh-CN" altLang="en-US">
                <a:ea typeface="宋体" panose="02010600030101010101" pitchFamily="2" charset="-122"/>
              </a:rPr>
              <a:t>用例是相对独立的</a:t>
            </a:r>
          </a:p>
          <a:p>
            <a:pPr lvl="1"/>
            <a:r>
              <a:rPr lang="zh-CN" altLang="en-US">
                <a:ea typeface="宋体" panose="02010600030101010101" pitchFamily="2" charset="-122"/>
              </a:rPr>
              <a:t>用例体现参与者的愿望，不能完整达到参与者的目的不是用例</a:t>
            </a:r>
          </a:p>
          <a:p>
            <a:r>
              <a:rPr lang="zh-CN" altLang="en-US">
                <a:ea typeface="宋体" panose="02010600030101010101" pitchFamily="2" charset="-122"/>
              </a:rPr>
              <a:t>用例的执行结果对参与者来说是可观测到的和有意义的</a:t>
            </a:r>
          </a:p>
          <a:p>
            <a:r>
              <a:rPr lang="zh-CN" altLang="en-US">
                <a:ea typeface="宋体" panose="02010600030101010101" pitchFamily="2" charset="-122"/>
              </a:rPr>
              <a:t>这件事必须由一个参与者发起，参与者的愿望是用例存在的原因</a:t>
            </a:r>
          </a:p>
          <a:p>
            <a:r>
              <a:rPr lang="zh-CN" altLang="en-US">
                <a:ea typeface="宋体" panose="02010600030101010101" pitchFamily="2" charset="-122"/>
              </a:rPr>
              <a:t>用例必须以动宾结构出现</a:t>
            </a:r>
          </a:p>
          <a:p>
            <a:pPr lvl="1"/>
            <a:r>
              <a:rPr lang="zh-CN" altLang="en-US">
                <a:ea typeface="宋体" panose="02010600030101010101" pitchFamily="2" charset="-122"/>
              </a:rPr>
              <a:t>用例必须有动作和一个动作受体</a:t>
            </a:r>
          </a:p>
          <a:p>
            <a:pPr lvl="1">
              <a:buFont typeface="Wingdings" panose="05000000000000000000" pitchFamily="2" charset="2"/>
              <a:buNone/>
            </a:pPr>
            <a:endParaRPr lang="zh-CN" altLang="en-US">
              <a:ea typeface="宋体" panose="02010600030101010101" pitchFamily="2" charset="-122"/>
            </a:endParaRPr>
          </a:p>
          <a:p>
            <a:pPr lvl="1">
              <a:buFont typeface="Wingdings" panose="05000000000000000000" pitchFamily="2" charset="2"/>
              <a:buNone/>
            </a:pPr>
            <a:endParaRPr lang="zh-CN" altLang="en-US">
              <a:ea typeface="宋体" panose="02010600030101010101" pitchFamily="2" charset="-122"/>
            </a:endParaRPr>
          </a:p>
        </p:txBody>
      </p:sp>
      <p:pic>
        <p:nvPicPr>
          <p:cNvPr id="934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24000"/>
            <a:ext cx="54102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49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124200"/>
            <a:ext cx="533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49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343400"/>
            <a:ext cx="4876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492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5410200"/>
            <a:ext cx="50292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34915">
                                            <p:txEl>
                                              <p:pRg st="0" end="0"/>
                                            </p:txEl>
                                          </p:spTgt>
                                        </p:tgtEl>
                                        <p:attrNameLst>
                                          <p:attrName>style.visibility</p:attrName>
                                        </p:attrNameLst>
                                      </p:cBhvr>
                                      <p:to>
                                        <p:strVal val="visible"/>
                                      </p:to>
                                    </p:set>
                                    <p:animEffect transition="in" filter="blinds(horizontal)">
                                      <p:cBhvr>
                                        <p:cTn id="7" dur="500"/>
                                        <p:tgtEl>
                                          <p:spTgt spid="9349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34915">
                                            <p:txEl>
                                              <p:pRg st="1" end="1"/>
                                            </p:txEl>
                                          </p:spTgt>
                                        </p:tgtEl>
                                        <p:attrNameLst>
                                          <p:attrName>style.visibility</p:attrName>
                                        </p:attrNameLst>
                                      </p:cBhvr>
                                      <p:to>
                                        <p:strVal val="visible"/>
                                      </p:to>
                                    </p:set>
                                    <p:animEffect transition="in" filter="blinds(horizontal)">
                                      <p:cBhvr>
                                        <p:cTn id="10" dur="500"/>
                                        <p:tgtEl>
                                          <p:spTgt spid="9349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934917"/>
                                        </p:tgtEl>
                                        <p:attrNameLst>
                                          <p:attrName>style.visibility</p:attrName>
                                        </p:attrNameLst>
                                      </p:cBhvr>
                                      <p:to>
                                        <p:strVal val="visible"/>
                                      </p:to>
                                    </p:set>
                                    <p:animEffect transition="in" filter="blinds(horizontal)">
                                      <p:cBhvr>
                                        <p:cTn id="15" dur="500"/>
                                        <p:tgtEl>
                                          <p:spTgt spid="9349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34915">
                                            <p:txEl>
                                              <p:pRg st="2" end="2"/>
                                            </p:txEl>
                                          </p:spTgt>
                                        </p:tgtEl>
                                        <p:attrNameLst>
                                          <p:attrName>style.visibility</p:attrName>
                                        </p:attrNameLst>
                                      </p:cBhvr>
                                      <p:to>
                                        <p:strVal val="visible"/>
                                      </p:to>
                                    </p:set>
                                    <p:animEffect transition="in" filter="blinds(horizontal)">
                                      <p:cBhvr>
                                        <p:cTn id="20" dur="500"/>
                                        <p:tgtEl>
                                          <p:spTgt spid="934915">
                                            <p:txEl>
                                              <p:pRg st="2" end="2"/>
                                            </p:txEl>
                                          </p:spTgt>
                                        </p:tgtEl>
                                      </p:cBhvr>
                                    </p:animEffect>
                                  </p:childTnLst>
                                </p:cTn>
                              </p:par>
                              <p:par>
                                <p:cTn id="21" presetID="3" presetClass="exit" presetSubtype="10" fill="hold" nodeType="withEffect">
                                  <p:stCondLst>
                                    <p:cond delay="0"/>
                                  </p:stCondLst>
                                  <p:childTnLst>
                                    <p:animEffect transition="out" filter="blinds(horizontal)">
                                      <p:cBhvr>
                                        <p:cTn id="22" dur="500"/>
                                        <p:tgtEl>
                                          <p:spTgt spid="934917"/>
                                        </p:tgtEl>
                                      </p:cBhvr>
                                    </p:animEffect>
                                    <p:set>
                                      <p:cBhvr>
                                        <p:cTn id="23" dur="1" fill="hold">
                                          <p:stCondLst>
                                            <p:cond delay="499"/>
                                          </p:stCondLst>
                                        </p:cTn>
                                        <p:tgtEl>
                                          <p:spTgt spid="9349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934918"/>
                                        </p:tgtEl>
                                        <p:attrNameLst>
                                          <p:attrName>style.visibility</p:attrName>
                                        </p:attrNameLst>
                                      </p:cBhvr>
                                      <p:to>
                                        <p:strVal val="visible"/>
                                      </p:to>
                                    </p:set>
                                    <p:animEffect transition="in" filter="blinds(horizontal)">
                                      <p:cBhvr>
                                        <p:cTn id="28" dur="500"/>
                                        <p:tgtEl>
                                          <p:spTgt spid="93491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934915">
                                            <p:txEl>
                                              <p:pRg st="3" end="3"/>
                                            </p:txEl>
                                          </p:spTgt>
                                        </p:tgtEl>
                                        <p:attrNameLst>
                                          <p:attrName>style.visibility</p:attrName>
                                        </p:attrNameLst>
                                      </p:cBhvr>
                                      <p:to>
                                        <p:strVal val="visible"/>
                                      </p:to>
                                    </p:set>
                                    <p:animEffect transition="in" filter="blinds(horizontal)">
                                      <p:cBhvr>
                                        <p:cTn id="33" dur="500"/>
                                        <p:tgtEl>
                                          <p:spTgt spid="934915">
                                            <p:txEl>
                                              <p:pRg st="3" end="3"/>
                                            </p:txEl>
                                          </p:spTgt>
                                        </p:tgtEl>
                                      </p:cBhvr>
                                    </p:animEffect>
                                  </p:childTnLst>
                                </p:cTn>
                              </p:par>
                              <p:par>
                                <p:cTn id="34" presetID="3" presetClass="exit" presetSubtype="10" fill="hold" nodeType="withEffect">
                                  <p:stCondLst>
                                    <p:cond delay="0"/>
                                  </p:stCondLst>
                                  <p:childTnLst>
                                    <p:animEffect transition="out" filter="blinds(horizontal)">
                                      <p:cBhvr>
                                        <p:cTn id="35" dur="500"/>
                                        <p:tgtEl>
                                          <p:spTgt spid="934918"/>
                                        </p:tgtEl>
                                      </p:cBhvr>
                                    </p:animEffect>
                                    <p:set>
                                      <p:cBhvr>
                                        <p:cTn id="36" dur="1" fill="hold">
                                          <p:stCondLst>
                                            <p:cond delay="499"/>
                                          </p:stCondLst>
                                        </p:cTn>
                                        <p:tgtEl>
                                          <p:spTgt spid="934918"/>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934919"/>
                                        </p:tgtEl>
                                        <p:attrNameLst>
                                          <p:attrName>style.visibility</p:attrName>
                                        </p:attrNameLst>
                                      </p:cBhvr>
                                      <p:to>
                                        <p:strVal val="visible"/>
                                      </p:to>
                                    </p:set>
                                    <p:animEffect transition="in" filter="blinds(horizontal)">
                                      <p:cBhvr>
                                        <p:cTn id="41" dur="500"/>
                                        <p:tgtEl>
                                          <p:spTgt spid="93491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934915">
                                            <p:txEl>
                                              <p:pRg st="4" end="4"/>
                                            </p:txEl>
                                          </p:spTgt>
                                        </p:tgtEl>
                                        <p:attrNameLst>
                                          <p:attrName>style.visibility</p:attrName>
                                        </p:attrNameLst>
                                      </p:cBhvr>
                                      <p:to>
                                        <p:strVal val="visible"/>
                                      </p:to>
                                    </p:set>
                                    <p:animEffect transition="in" filter="blinds(horizontal)">
                                      <p:cBhvr>
                                        <p:cTn id="46" dur="500"/>
                                        <p:tgtEl>
                                          <p:spTgt spid="934915">
                                            <p:txEl>
                                              <p:pRg st="4" end="4"/>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934915">
                                            <p:txEl>
                                              <p:pRg st="5" end="5"/>
                                            </p:txEl>
                                          </p:spTgt>
                                        </p:tgtEl>
                                        <p:attrNameLst>
                                          <p:attrName>style.visibility</p:attrName>
                                        </p:attrNameLst>
                                      </p:cBhvr>
                                      <p:to>
                                        <p:strVal val="visible"/>
                                      </p:to>
                                    </p:set>
                                    <p:animEffect transition="in" filter="blinds(horizontal)">
                                      <p:cBhvr>
                                        <p:cTn id="49" dur="500"/>
                                        <p:tgtEl>
                                          <p:spTgt spid="934915">
                                            <p:txEl>
                                              <p:pRg st="5" end="5"/>
                                            </p:txEl>
                                          </p:spTgt>
                                        </p:tgtEl>
                                      </p:cBhvr>
                                    </p:animEffect>
                                  </p:childTnLst>
                                </p:cTn>
                              </p:par>
                              <p:par>
                                <p:cTn id="50" presetID="3" presetClass="exit" presetSubtype="10" fill="hold" nodeType="withEffect">
                                  <p:stCondLst>
                                    <p:cond delay="0"/>
                                  </p:stCondLst>
                                  <p:childTnLst>
                                    <p:animEffect transition="out" filter="blinds(horizontal)">
                                      <p:cBhvr>
                                        <p:cTn id="51" dur="500"/>
                                        <p:tgtEl>
                                          <p:spTgt spid="934919"/>
                                        </p:tgtEl>
                                      </p:cBhvr>
                                    </p:animEffect>
                                    <p:set>
                                      <p:cBhvr>
                                        <p:cTn id="52" dur="1" fill="hold">
                                          <p:stCondLst>
                                            <p:cond delay="499"/>
                                          </p:stCondLst>
                                        </p:cTn>
                                        <p:tgtEl>
                                          <p:spTgt spid="934919"/>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934920"/>
                                        </p:tgtEl>
                                        <p:attrNameLst>
                                          <p:attrName>style.visibility</p:attrName>
                                        </p:attrNameLst>
                                      </p:cBhvr>
                                      <p:to>
                                        <p:strVal val="visible"/>
                                      </p:to>
                                    </p:set>
                                    <p:animEffect transition="in" filter="blinds(horizontal)">
                                      <p:cBhvr>
                                        <p:cTn id="57" dur="500"/>
                                        <p:tgtEl>
                                          <p:spTgt spid="934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72DCE63-A99D-4D03-BB71-2C6A1032F6DF}" type="slidenum">
              <a:rPr lang="en-US" altLang="zh-CN"/>
              <a:pPr/>
              <a:t>49</a:t>
            </a:fld>
            <a:endParaRPr lang="en-US" altLang="zh-CN"/>
          </a:p>
        </p:txBody>
      </p:sp>
      <p:sp>
        <p:nvSpPr>
          <p:cNvPr id="935938" name="Rectangle 2"/>
          <p:cNvSpPr>
            <a:spLocks noGrp="1" noChangeArrowheads="1"/>
          </p:cNvSpPr>
          <p:nvPr>
            <p:ph type="title"/>
          </p:nvPr>
        </p:nvSpPr>
        <p:spPr/>
        <p:txBody>
          <a:bodyPr/>
          <a:lstStyle/>
          <a:p>
            <a:r>
              <a:rPr lang="zh-CN" altLang="en-US">
                <a:ea typeface="宋体" panose="02010600030101010101" pitchFamily="2" charset="-122"/>
              </a:rPr>
              <a:t>用例的特征</a:t>
            </a:r>
          </a:p>
        </p:txBody>
      </p:sp>
      <p:sp>
        <p:nvSpPr>
          <p:cNvPr id="935939" name="Rectangle 3"/>
          <p:cNvSpPr>
            <a:spLocks noGrp="1" noChangeArrowheads="1"/>
          </p:cNvSpPr>
          <p:nvPr>
            <p:ph type="body" idx="1"/>
          </p:nvPr>
        </p:nvSpPr>
        <p:spPr/>
        <p:txBody>
          <a:bodyPr/>
          <a:lstStyle/>
          <a:p>
            <a:r>
              <a:rPr lang="zh-CN" altLang="en-US">
                <a:ea typeface="宋体" panose="02010600030101010101" pitchFamily="2" charset="-122"/>
              </a:rPr>
              <a:t>一个用例就是一个需求单元，分析单元，设计单元，开发单元，测试单元，部署单元</a:t>
            </a:r>
          </a:p>
        </p:txBody>
      </p:sp>
      <p:pic>
        <p:nvPicPr>
          <p:cNvPr id="935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048000"/>
            <a:ext cx="41243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20834" name="Rectangle 122"/>
          <p:cNvSpPr>
            <a:spLocks noGrp="1" noChangeArrowheads="1"/>
          </p:cNvSpPr>
          <p:nvPr>
            <p:ph type="title"/>
          </p:nvPr>
        </p:nvSpPr>
        <p:spPr bwMode="auto">
          <a:xfrm>
            <a:off x="0" y="468"/>
            <a:ext cx="4953000" cy="563563"/>
          </a:xfrm>
          <a:noFill/>
        </p:spPr>
        <p:txBody>
          <a:bodyPr vert="horz" wrap="square" lIns="91440" tIns="45720" rIns="91440" bIns="45720" numCol="1" anchor="b" anchorCtr="0" compatLnSpc="1">
            <a:prstTxWarp prst="textNoShape">
              <a:avLst/>
            </a:prstTxWarp>
          </a:bodyPr>
          <a:lstStyle/>
          <a:p>
            <a:pPr algn="ctr" eaLnBrk="1" hangingPunct="1"/>
            <a:r>
              <a:rPr lang="zh-CN" altLang="en-US" sz="2800" dirty="0" smtClean="0">
                <a:solidFill>
                  <a:schemeClr val="bg1">
                    <a:lumMod val="50000"/>
                  </a:schemeClr>
                </a:solidFill>
              </a:rPr>
              <a:t>精化用例</a:t>
            </a:r>
          </a:p>
        </p:txBody>
      </p:sp>
      <p:sp>
        <p:nvSpPr>
          <p:cNvPr id="120835" name="Rectangle 130"/>
          <p:cNvSpPr>
            <a:spLocks noChangeArrowheads="1"/>
          </p:cNvSpPr>
          <p:nvPr/>
        </p:nvSpPr>
        <p:spPr bwMode="auto">
          <a:xfrm>
            <a:off x="3132138" y="2201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20836" name="Group 2"/>
          <p:cNvGrpSpPr>
            <a:grpSpLocks/>
          </p:cNvGrpSpPr>
          <p:nvPr/>
        </p:nvGrpSpPr>
        <p:grpSpPr bwMode="auto">
          <a:xfrm>
            <a:off x="1046163" y="620713"/>
            <a:ext cx="6621462" cy="5976937"/>
            <a:chOff x="1283" y="5428"/>
            <a:chExt cx="9646" cy="7979"/>
          </a:xfrm>
        </p:grpSpPr>
        <p:sp>
          <p:nvSpPr>
            <p:cNvPr id="120846" name="Freeform 3"/>
            <p:cNvSpPr>
              <a:spLocks/>
            </p:cNvSpPr>
            <p:nvPr/>
          </p:nvSpPr>
          <p:spPr bwMode="auto">
            <a:xfrm>
              <a:off x="7967" y="7273"/>
              <a:ext cx="192" cy="192"/>
            </a:xfrm>
            <a:custGeom>
              <a:avLst/>
              <a:gdLst>
                <a:gd name="T0" fmla="*/ 192 w 192"/>
                <a:gd name="T1" fmla="*/ 73 h 192"/>
                <a:gd name="T2" fmla="*/ 96 w 192"/>
                <a:gd name="T3" fmla="*/ 132 h 192"/>
                <a:gd name="T4" fmla="*/ 0 w 192"/>
                <a:gd name="T5" fmla="*/ 192 h 192"/>
                <a:gd name="T6" fmla="*/ 119 w 192"/>
                <a:gd name="T7" fmla="*/ 0 h 192"/>
                <a:gd name="T8" fmla="*/ 0 60000 65536"/>
                <a:gd name="T9" fmla="*/ 0 60000 65536"/>
                <a:gd name="T10" fmla="*/ 0 60000 65536"/>
                <a:gd name="T11" fmla="*/ 0 60000 65536"/>
                <a:gd name="T12" fmla="*/ 0 w 192"/>
                <a:gd name="T13" fmla="*/ 0 h 192"/>
                <a:gd name="T14" fmla="*/ 192 w 192"/>
                <a:gd name="T15" fmla="*/ 192 h 192"/>
              </a:gdLst>
              <a:ahLst/>
              <a:cxnLst>
                <a:cxn ang="T8">
                  <a:pos x="T0" y="T1"/>
                </a:cxn>
                <a:cxn ang="T9">
                  <a:pos x="T2" y="T3"/>
                </a:cxn>
                <a:cxn ang="T10">
                  <a:pos x="T4" y="T5"/>
                </a:cxn>
                <a:cxn ang="T11">
                  <a:pos x="T6" y="T7"/>
                </a:cxn>
              </a:cxnLst>
              <a:rect l="T12" t="T13" r="T14" b="T15"/>
              <a:pathLst>
                <a:path w="192" h="192">
                  <a:moveTo>
                    <a:pt x="192" y="73"/>
                  </a:moveTo>
                  <a:lnTo>
                    <a:pt x="96" y="132"/>
                  </a:lnTo>
                  <a:lnTo>
                    <a:pt x="0" y="192"/>
                  </a:lnTo>
                  <a:lnTo>
                    <a:pt x="119"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47" name="Freeform 4"/>
            <p:cNvSpPr>
              <a:spLocks/>
            </p:cNvSpPr>
            <p:nvPr/>
          </p:nvSpPr>
          <p:spPr bwMode="auto">
            <a:xfrm>
              <a:off x="8016" y="6639"/>
              <a:ext cx="803" cy="777"/>
            </a:xfrm>
            <a:custGeom>
              <a:avLst/>
              <a:gdLst>
                <a:gd name="T0" fmla="*/ 803 w 803"/>
                <a:gd name="T1" fmla="*/ 0 h 777"/>
                <a:gd name="T2" fmla="*/ 0 w 803"/>
                <a:gd name="T3" fmla="*/ 777 h 777"/>
                <a:gd name="T4" fmla="*/ 0 60000 65536"/>
                <a:gd name="T5" fmla="*/ 0 60000 65536"/>
                <a:gd name="T6" fmla="*/ 0 w 803"/>
                <a:gd name="T7" fmla="*/ 0 h 777"/>
                <a:gd name="T8" fmla="*/ 803 w 803"/>
                <a:gd name="T9" fmla="*/ 777 h 777"/>
              </a:gdLst>
              <a:ahLst/>
              <a:cxnLst>
                <a:cxn ang="T4">
                  <a:pos x="T0" y="T1"/>
                </a:cxn>
                <a:cxn ang="T5">
                  <a:pos x="T2" y="T3"/>
                </a:cxn>
              </a:cxnLst>
              <a:rect l="T6" t="T7" r="T8" b="T9"/>
              <a:pathLst>
                <a:path w="803" h="777">
                  <a:moveTo>
                    <a:pt x="803" y="0"/>
                  </a:moveTo>
                  <a:lnTo>
                    <a:pt x="0" y="777"/>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48" name="Freeform 5"/>
            <p:cNvSpPr>
              <a:spLocks/>
            </p:cNvSpPr>
            <p:nvPr/>
          </p:nvSpPr>
          <p:spPr bwMode="auto">
            <a:xfrm>
              <a:off x="4053" y="7273"/>
              <a:ext cx="192" cy="192"/>
            </a:xfrm>
            <a:custGeom>
              <a:avLst/>
              <a:gdLst>
                <a:gd name="T0" fmla="*/ 0 w 192"/>
                <a:gd name="T1" fmla="*/ 73 h 192"/>
                <a:gd name="T2" fmla="*/ 96 w 192"/>
                <a:gd name="T3" fmla="*/ 132 h 192"/>
                <a:gd name="T4" fmla="*/ 192 w 192"/>
                <a:gd name="T5" fmla="*/ 192 h 192"/>
                <a:gd name="T6" fmla="*/ 73 w 192"/>
                <a:gd name="T7" fmla="*/ 0 h 192"/>
                <a:gd name="T8" fmla="*/ 0 60000 65536"/>
                <a:gd name="T9" fmla="*/ 0 60000 65536"/>
                <a:gd name="T10" fmla="*/ 0 60000 65536"/>
                <a:gd name="T11" fmla="*/ 0 60000 65536"/>
                <a:gd name="T12" fmla="*/ 0 w 192"/>
                <a:gd name="T13" fmla="*/ 0 h 192"/>
                <a:gd name="T14" fmla="*/ 192 w 192"/>
                <a:gd name="T15" fmla="*/ 192 h 192"/>
              </a:gdLst>
              <a:ahLst/>
              <a:cxnLst>
                <a:cxn ang="T8">
                  <a:pos x="T0" y="T1"/>
                </a:cxn>
                <a:cxn ang="T9">
                  <a:pos x="T2" y="T3"/>
                </a:cxn>
                <a:cxn ang="T10">
                  <a:pos x="T4" y="T5"/>
                </a:cxn>
                <a:cxn ang="T11">
                  <a:pos x="T6" y="T7"/>
                </a:cxn>
              </a:cxnLst>
              <a:rect l="T12" t="T13" r="T14" b="T15"/>
              <a:pathLst>
                <a:path w="192" h="192">
                  <a:moveTo>
                    <a:pt x="0" y="73"/>
                  </a:moveTo>
                  <a:lnTo>
                    <a:pt x="96" y="132"/>
                  </a:lnTo>
                  <a:lnTo>
                    <a:pt x="192" y="192"/>
                  </a:lnTo>
                  <a:lnTo>
                    <a:pt x="73"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49" name="Freeform 6"/>
            <p:cNvSpPr>
              <a:spLocks/>
            </p:cNvSpPr>
            <p:nvPr/>
          </p:nvSpPr>
          <p:spPr bwMode="auto">
            <a:xfrm>
              <a:off x="3393" y="6639"/>
              <a:ext cx="803" cy="777"/>
            </a:xfrm>
            <a:custGeom>
              <a:avLst/>
              <a:gdLst>
                <a:gd name="T0" fmla="*/ 0 w 803"/>
                <a:gd name="T1" fmla="*/ 0 h 777"/>
                <a:gd name="T2" fmla="*/ 803 w 803"/>
                <a:gd name="T3" fmla="*/ 777 h 777"/>
                <a:gd name="T4" fmla="*/ 0 60000 65536"/>
                <a:gd name="T5" fmla="*/ 0 60000 65536"/>
                <a:gd name="T6" fmla="*/ 0 w 803"/>
                <a:gd name="T7" fmla="*/ 0 h 777"/>
                <a:gd name="T8" fmla="*/ 803 w 803"/>
                <a:gd name="T9" fmla="*/ 777 h 777"/>
              </a:gdLst>
              <a:ahLst/>
              <a:cxnLst>
                <a:cxn ang="T4">
                  <a:pos x="T0" y="T1"/>
                </a:cxn>
                <a:cxn ang="T5">
                  <a:pos x="T2" y="T3"/>
                </a:cxn>
              </a:cxnLst>
              <a:rect l="T6" t="T7" r="T8" b="T9"/>
              <a:pathLst>
                <a:path w="803" h="777">
                  <a:moveTo>
                    <a:pt x="0" y="0"/>
                  </a:moveTo>
                  <a:lnTo>
                    <a:pt x="803" y="777"/>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0" name="Freeform 7"/>
            <p:cNvSpPr>
              <a:spLocks/>
            </p:cNvSpPr>
            <p:nvPr/>
          </p:nvSpPr>
          <p:spPr bwMode="auto">
            <a:xfrm>
              <a:off x="6054" y="70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1" name="Freeform 8"/>
            <p:cNvSpPr>
              <a:spLocks/>
            </p:cNvSpPr>
            <p:nvPr/>
          </p:nvSpPr>
          <p:spPr bwMode="auto">
            <a:xfrm>
              <a:off x="6106" y="67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2" name="Freeform 9"/>
            <p:cNvSpPr>
              <a:spLocks/>
            </p:cNvSpPr>
            <p:nvPr/>
          </p:nvSpPr>
          <p:spPr bwMode="auto">
            <a:xfrm>
              <a:off x="8622" y="6365"/>
              <a:ext cx="197" cy="94"/>
            </a:xfrm>
            <a:custGeom>
              <a:avLst/>
              <a:gdLst>
                <a:gd name="T0" fmla="*/ 0 w 197"/>
                <a:gd name="T1" fmla="*/ 0 h 94"/>
                <a:gd name="T2" fmla="*/ 99 w 197"/>
                <a:gd name="T3" fmla="*/ 24 h 94"/>
                <a:gd name="T4" fmla="*/ 197 w 197"/>
                <a:gd name="T5" fmla="*/ 47 h 94"/>
                <a:gd name="T6" fmla="*/ 99 w 197"/>
                <a:gd name="T7" fmla="*/ 70 h 94"/>
                <a:gd name="T8" fmla="*/ 0 w 197"/>
                <a:gd name="T9" fmla="*/ 94 h 94"/>
                <a:gd name="T10" fmla="*/ 0 60000 65536"/>
                <a:gd name="T11" fmla="*/ 0 60000 65536"/>
                <a:gd name="T12" fmla="*/ 0 60000 65536"/>
                <a:gd name="T13" fmla="*/ 0 60000 65536"/>
                <a:gd name="T14" fmla="*/ 0 60000 65536"/>
                <a:gd name="T15" fmla="*/ 0 w 197"/>
                <a:gd name="T16" fmla="*/ 0 h 94"/>
                <a:gd name="T17" fmla="*/ 197 w 197"/>
                <a:gd name="T18" fmla="*/ 94 h 94"/>
              </a:gdLst>
              <a:ahLst/>
              <a:cxnLst>
                <a:cxn ang="T10">
                  <a:pos x="T0" y="T1"/>
                </a:cxn>
                <a:cxn ang="T11">
                  <a:pos x="T2" y="T3"/>
                </a:cxn>
                <a:cxn ang="T12">
                  <a:pos x="T4" y="T5"/>
                </a:cxn>
                <a:cxn ang="T13">
                  <a:pos x="T6" y="T7"/>
                </a:cxn>
                <a:cxn ang="T14">
                  <a:pos x="T8" y="T9"/>
                </a:cxn>
              </a:cxnLst>
              <a:rect l="T15" t="T16" r="T17" b="T18"/>
              <a:pathLst>
                <a:path w="197" h="94">
                  <a:moveTo>
                    <a:pt x="0" y="0"/>
                  </a:moveTo>
                  <a:lnTo>
                    <a:pt x="99" y="24"/>
                  </a:lnTo>
                  <a:lnTo>
                    <a:pt x="197" y="47"/>
                  </a:lnTo>
                  <a:lnTo>
                    <a:pt x="99" y="70"/>
                  </a:lnTo>
                  <a:lnTo>
                    <a:pt x="0" y="94"/>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3" name="Freeform 10"/>
            <p:cNvSpPr>
              <a:spLocks/>
            </p:cNvSpPr>
            <p:nvPr/>
          </p:nvSpPr>
          <p:spPr bwMode="auto">
            <a:xfrm>
              <a:off x="8006" y="64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4" name="Freeform 11"/>
            <p:cNvSpPr>
              <a:spLocks/>
            </p:cNvSpPr>
            <p:nvPr/>
          </p:nvSpPr>
          <p:spPr bwMode="auto">
            <a:xfrm>
              <a:off x="3986" y="6360"/>
              <a:ext cx="220" cy="104"/>
            </a:xfrm>
            <a:custGeom>
              <a:avLst/>
              <a:gdLst>
                <a:gd name="T0" fmla="*/ 0 w 220"/>
                <a:gd name="T1" fmla="*/ 0 h 104"/>
                <a:gd name="T2" fmla="*/ 110 w 220"/>
                <a:gd name="T3" fmla="*/ 26 h 104"/>
                <a:gd name="T4" fmla="*/ 220 w 220"/>
                <a:gd name="T5" fmla="*/ 52 h 104"/>
                <a:gd name="T6" fmla="*/ 110 w 220"/>
                <a:gd name="T7" fmla="*/ 78 h 104"/>
                <a:gd name="T8" fmla="*/ 0 w 220"/>
                <a:gd name="T9" fmla="*/ 104 h 104"/>
                <a:gd name="T10" fmla="*/ 0 60000 65536"/>
                <a:gd name="T11" fmla="*/ 0 60000 65536"/>
                <a:gd name="T12" fmla="*/ 0 60000 65536"/>
                <a:gd name="T13" fmla="*/ 0 60000 65536"/>
                <a:gd name="T14" fmla="*/ 0 60000 65536"/>
                <a:gd name="T15" fmla="*/ 0 w 220"/>
                <a:gd name="T16" fmla="*/ 0 h 104"/>
                <a:gd name="T17" fmla="*/ 220 w 220"/>
                <a:gd name="T18" fmla="*/ 104 h 104"/>
              </a:gdLst>
              <a:ahLst/>
              <a:cxnLst>
                <a:cxn ang="T10">
                  <a:pos x="T0" y="T1"/>
                </a:cxn>
                <a:cxn ang="T11">
                  <a:pos x="T2" y="T3"/>
                </a:cxn>
                <a:cxn ang="T12">
                  <a:pos x="T4" y="T5"/>
                </a:cxn>
                <a:cxn ang="T13">
                  <a:pos x="T6" y="T7"/>
                </a:cxn>
                <a:cxn ang="T14">
                  <a:pos x="T8" y="T9"/>
                </a:cxn>
              </a:cxnLst>
              <a:rect l="T15" t="T16" r="T17" b="T18"/>
              <a:pathLst>
                <a:path w="220" h="104">
                  <a:moveTo>
                    <a:pt x="0" y="0"/>
                  </a:moveTo>
                  <a:lnTo>
                    <a:pt x="110" y="26"/>
                  </a:lnTo>
                  <a:lnTo>
                    <a:pt x="220" y="52"/>
                  </a:lnTo>
                  <a:lnTo>
                    <a:pt x="110" y="78"/>
                  </a:lnTo>
                  <a:lnTo>
                    <a:pt x="0" y="104"/>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5" name="Freeform 12"/>
            <p:cNvSpPr>
              <a:spLocks/>
            </p:cNvSpPr>
            <p:nvPr/>
          </p:nvSpPr>
          <p:spPr bwMode="auto">
            <a:xfrm>
              <a:off x="3393" y="64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6" name="Freeform 13"/>
            <p:cNvSpPr>
              <a:spLocks/>
            </p:cNvSpPr>
            <p:nvPr/>
          </p:nvSpPr>
          <p:spPr bwMode="auto">
            <a:xfrm>
              <a:off x="4206" y="6112"/>
              <a:ext cx="3800" cy="600"/>
            </a:xfrm>
            <a:custGeom>
              <a:avLst/>
              <a:gdLst>
                <a:gd name="T0" fmla="*/ 3525 w 3800"/>
                <a:gd name="T1" fmla="*/ 1 h 600"/>
                <a:gd name="T2" fmla="*/ 3595 w 3800"/>
                <a:gd name="T3" fmla="*/ 15 h 600"/>
                <a:gd name="T4" fmla="*/ 3658 w 3800"/>
                <a:gd name="T5" fmla="*/ 45 h 600"/>
                <a:gd name="T6" fmla="*/ 3712 w 3800"/>
                <a:gd name="T7" fmla="*/ 88 h 600"/>
                <a:gd name="T8" fmla="*/ 3755 w 3800"/>
                <a:gd name="T9" fmla="*/ 142 h 600"/>
                <a:gd name="T10" fmla="*/ 3785 w 3800"/>
                <a:gd name="T11" fmla="*/ 205 h 600"/>
                <a:gd name="T12" fmla="*/ 3799 w 3800"/>
                <a:gd name="T13" fmla="*/ 275 h 600"/>
                <a:gd name="T14" fmla="*/ 3800 w 3800"/>
                <a:gd name="T15" fmla="*/ 300 h 600"/>
                <a:gd name="T16" fmla="*/ 3799 w 3800"/>
                <a:gd name="T17" fmla="*/ 325 h 600"/>
                <a:gd name="T18" fmla="*/ 3785 w 3800"/>
                <a:gd name="T19" fmla="*/ 395 h 600"/>
                <a:gd name="T20" fmla="*/ 3755 w 3800"/>
                <a:gd name="T21" fmla="*/ 458 h 600"/>
                <a:gd name="T22" fmla="*/ 3712 w 3800"/>
                <a:gd name="T23" fmla="*/ 512 h 600"/>
                <a:gd name="T24" fmla="*/ 3658 w 3800"/>
                <a:gd name="T25" fmla="*/ 555 h 600"/>
                <a:gd name="T26" fmla="*/ 3595 w 3800"/>
                <a:gd name="T27" fmla="*/ 585 h 600"/>
                <a:gd name="T28" fmla="*/ 3525 w 3800"/>
                <a:gd name="T29" fmla="*/ 599 h 600"/>
                <a:gd name="T30" fmla="*/ 3500 w 3800"/>
                <a:gd name="T31" fmla="*/ 600 h 600"/>
                <a:gd name="T32" fmla="*/ 300 w 3800"/>
                <a:gd name="T33" fmla="*/ 600 h 600"/>
                <a:gd name="T34" fmla="*/ 228 w 3800"/>
                <a:gd name="T35" fmla="*/ 591 h 600"/>
                <a:gd name="T36" fmla="*/ 162 w 3800"/>
                <a:gd name="T37" fmla="*/ 567 h 600"/>
                <a:gd name="T38" fmla="*/ 105 w 3800"/>
                <a:gd name="T39" fmla="*/ 528 h 600"/>
                <a:gd name="T40" fmla="*/ 58 w 3800"/>
                <a:gd name="T41" fmla="*/ 477 h 600"/>
                <a:gd name="T42" fmla="*/ 24 w 3800"/>
                <a:gd name="T43" fmla="*/ 417 h 600"/>
                <a:gd name="T44" fmla="*/ 4 w 3800"/>
                <a:gd name="T45" fmla="*/ 349 h 600"/>
                <a:gd name="T46" fmla="*/ 0 w 3800"/>
                <a:gd name="T47" fmla="*/ 300 h 600"/>
                <a:gd name="T48" fmla="*/ 1 w 3800"/>
                <a:gd name="T49" fmla="*/ 275 h 600"/>
                <a:gd name="T50" fmla="*/ 15 w 3800"/>
                <a:gd name="T51" fmla="*/ 205 h 600"/>
                <a:gd name="T52" fmla="*/ 45 w 3800"/>
                <a:gd name="T53" fmla="*/ 142 h 600"/>
                <a:gd name="T54" fmla="*/ 88 w 3800"/>
                <a:gd name="T55" fmla="*/ 88 h 600"/>
                <a:gd name="T56" fmla="*/ 142 w 3800"/>
                <a:gd name="T57" fmla="*/ 45 h 600"/>
                <a:gd name="T58" fmla="*/ 205 w 3800"/>
                <a:gd name="T59" fmla="*/ 15 h 600"/>
                <a:gd name="T60" fmla="*/ 275 w 3800"/>
                <a:gd name="T61" fmla="*/ 1 h 600"/>
                <a:gd name="T62" fmla="*/ 300 w 3800"/>
                <a:gd name="T63" fmla="*/ 0 h 600"/>
                <a:gd name="T64" fmla="*/ 3500 w 3800"/>
                <a:gd name="T65" fmla="*/ 0 h 600"/>
                <a:gd name="T66" fmla="*/ 3525 w 3800"/>
                <a:gd name="T67" fmla="*/ 1 h 6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00"/>
                <a:gd name="T103" fmla="*/ 0 h 600"/>
                <a:gd name="T104" fmla="*/ 3800 w 3800"/>
                <a:gd name="T105" fmla="*/ 600 h 6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00" h="600">
                  <a:moveTo>
                    <a:pt x="3525" y="1"/>
                  </a:moveTo>
                  <a:lnTo>
                    <a:pt x="3595" y="15"/>
                  </a:lnTo>
                  <a:lnTo>
                    <a:pt x="3658" y="45"/>
                  </a:lnTo>
                  <a:lnTo>
                    <a:pt x="3712" y="88"/>
                  </a:lnTo>
                  <a:lnTo>
                    <a:pt x="3755" y="142"/>
                  </a:lnTo>
                  <a:lnTo>
                    <a:pt x="3785" y="205"/>
                  </a:lnTo>
                  <a:lnTo>
                    <a:pt x="3799" y="275"/>
                  </a:lnTo>
                  <a:lnTo>
                    <a:pt x="3800" y="300"/>
                  </a:lnTo>
                  <a:lnTo>
                    <a:pt x="3799" y="325"/>
                  </a:lnTo>
                  <a:lnTo>
                    <a:pt x="3785" y="395"/>
                  </a:lnTo>
                  <a:lnTo>
                    <a:pt x="3755" y="458"/>
                  </a:lnTo>
                  <a:lnTo>
                    <a:pt x="3712" y="512"/>
                  </a:lnTo>
                  <a:lnTo>
                    <a:pt x="3658" y="555"/>
                  </a:lnTo>
                  <a:lnTo>
                    <a:pt x="3595" y="585"/>
                  </a:lnTo>
                  <a:lnTo>
                    <a:pt x="3525" y="599"/>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25" y="1"/>
                  </a:lnTo>
                  <a:close/>
                </a:path>
              </a:pathLst>
            </a:custGeom>
            <a:solidFill>
              <a:srgbClr val="F4F8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7" name="Freeform 14"/>
            <p:cNvSpPr>
              <a:spLocks/>
            </p:cNvSpPr>
            <p:nvPr/>
          </p:nvSpPr>
          <p:spPr bwMode="auto">
            <a:xfrm>
              <a:off x="4206" y="6112"/>
              <a:ext cx="3800" cy="600"/>
            </a:xfrm>
            <a:custGeom>
              <a:avLst/>
              <a:gdLst>
                <a:gd name="T0" fmla="*/ 3800 w 3800"/>
                <a:gd name="T1" fmla="*/ 300 h 600"/>
                <a:gd name="T2" fmla="*/ 3791 w 3800"/>
                <a:gd name="T3" fmla="*/ 372 h 600"/>
                <a:gd name="T4" fmla="*/ 3766 w 3800"/>
                <a:gd name="T5" fmla="*/ 438 h 600"/>
                <a:gd name="T6" fmla="*/ 3728 w 3800"/>
                <a:gd name="T7" fmla="*/ 495 h 600"/>
                <a:gd name="T8" fmla="*/ 3677 w 3800"/>
                <a:gd name="T9" fmla="*/ 542 h 600"/>
                <a:gd name="T10" fmla="*/ 3617 w 3800"/>
                <a:gd name="T11" fmla="*/ 576 h 600"/>
                <a:gd name="T12" fmla="*/ 3549 w 3800"/>
                <a:gd name="T13" fmla="*/ 596 h 600"/>
                <a:gd name="T14" fmla="*/ 3500 w 3800"/>
                <a:gd name="T15" fmla="*/ 600 h 600"/>
                <a:gd name="T16" fmla="*/ 300 w 3800"/>
                <a:gd name="T17" fmla="*/ 600 h 600"/>
                <a:gd name="T18" fmla="*/ 228 w 3800"/>
                <a:gd name="T19" fmla="*/ 591 h 600"/>
                <a:gd name="T20" fmla="*/ 162 w 3800"/>
                <a:gd name="T21" fmla="*/ 567 h 600"/>
                <a:gd name="T22" fmla="*/ 105 w 3800"/>
                <a:gd name="T23" fmla="*/ 528 h 600"/>
                <a:gd name="T24" fmla="*/ 58 w 3800"/>
                <a:gd name="T25" fmla="*/ 477 h 600"/>
                <a:gd name="T26" fmla="*/ 24 w 3800"/>
                <a:gd name="T27" fmla="*/ 417 h 600"/>
                <a:gd name="T28" fmla="*/ 4 w 3800"/>
                <a:gd name="T29" fmla="*/ 349 h 600"/>
                <a:gd name="T30" fmla="*/ 0 w 3800"/>
                <a:gd name="T31" fmla="*/ 300 h 600"/>
                <a:gd name="T32" fmla="*/ 1 w 3800"/>
                <a:gd name="T33" fmla="*/ 275 h 600"/>
                <a:gd name="T34" fmla="*/ 15 w 3800"/>
                <a:gd name="T35" fmla="*/ 205 h 600"/>
                <a:gd name="T36" fmla="*/ 45 w 3800"/>
                <a:gd name="T37" fmla="*/ 142 h 600"/>
                <a:gd name="T38" fmla="*/ 88 w 3800"/>
                <a:gd name="T39" fmla="*/ 88 h 600"/>
                <a:gd name="T40" fmla="*/ 142 w 3800"/>
                <a:gd name="T41" fmla="*/ 45 h 600"/>
                <a:gd name="T42" fmla="*/ 205 w 3800"/>
                <a:gd name="T43" fmla="*/ 15 h 600"/>
                <a:gd name="T44" fmla="*/ 275 w 3800"/>
                <a:gd name="T45" fmla="*/ 1 h 600"/>
                <a:gd name="T46" fmla="*/ 300 w 3800"/>
                <a:gd name="T47" fmla="*/ 0 h 600"/>
                <a:gd name="T48" fmla="*/ 3500 w 3800"/>
                <a:gd name="T49" fmla="*/ 0 h 600"/>
                <a:gd name="T50" fmla="*/ 3572 w 3800"/>
                <a:gd name="T51" fmla="*/ 9 h 600"/>
                <a:gd name="T52" fmla="*/ 3638 w 3800"/>
                <a:gd name="T53" fmla="*/ 34 h 600"/>
                <a:gd name="T54" fmla="*/ 3695 w 3800"/>
                <a:gd name="T55" fmla="*/ 72 h 600"/>
                <a:gd name="T56" fmla="*/ 3742 w 3800"/>
                <a:gd name="T57" fmla="*/ 123 h 600"/>
                <a:gd name="T58" fmla="*/ 3776 w 3800"/>
                <a:gd name="T59" fmla="*/ 183 h 600"/>
                <a:gd name="T60" fmla="*/ 3796 w 3800"/>
                <a:gd name="T61" fmla="*/ 251 h 600"/>
                <a:gd name="T62" fmla="*/ 3800 w 3800"/>
                <a:gd name="T63" fmla="*/ 300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6" y="438"/>
                  </a:lnTo>
                  <a:lnTo>
                    <a:pt x="3728" y="495"/>
                  </a:lnTo>
                  <a:lnTo>
                    <a:pt x="3677" y="542"/>
                  </a:lnTo>
                  <a:lnTo>
                    <a:pt x="3617" y="576"/>
                  </a:lnTo>
                  <a:lnTo>
                    <a:pt x="3549" y="596"/>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72" y="9"/>
                  </a:lnTo>
                  <a:lnTo>
                    <a:pt x="3638" y="34"/>
                  </a:lnTo>
                  <a:lnTo>
                    <a:pt x="3695" y="72"/>
                  </a:lnTo>
                  <a:lnTo>
                    <a:pt x="3742" y="123"/>
                  </a:lnTo>
                  <a:lnTo>
                    <a:pt x="3776"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8" name="Freeform 15"/>
            <p:cNvSpPr>
              <a:spLocks/>
            </p:cNvSpPr>
            <p:nvPr/>
          </p:nvSpPr>
          <p:spPr bwMode="auto">
            <a:xfrm>
              <a:off x="7914" y="8419"/>
              <a:ext cx="204" cy="177"/>
            </a:xfrm>
            <a:custGeom>
              <a:avLst/>
              <a:gdLst>
                <a:gd name="T0" fmla="*/ 204 w 204"/>
                <a:gd name="T1" fmla="*/ 81 h 177"/>
                <a:gd name="T2" fmla="*/ 0 w 204"/>
                <a:gd name="T3" fmla="*/ 177 h 177"/>
                <a:gd name="T4" fmla="*/ 140 w 204"/>
                <a:gd name="T5" fmla="*/ 0 h 177"/>
                <a:gd name="T6" fmla="*/ 0 60000 65536"/>
                <a:gd name="T7" fmla="*/ 0 60000 65536"/>
                <a:gd name="T8" fmla="*/ 0 60000 65536"/>
                <a:gd name="T9" fmla="*/ 0 w 204"/>
                <a:gd name="T10" fmla="*/ 0 h 177"/>
                <a:gd name="T11" fmla="*/ 204 w 204"/>
                <a:gd name="T12" fmla="*/ 177 h 177"/>
              </a:gdLst>
              <a:ahLst/>
              <a:cxnLst>
                <a:cxn ang="T6">
                  <a:pos x="T0" y="T1"/>
                </a:cxn>
                <a:cxn ang="T7">
                  <a:pos x="T2" y="T3"/>
                </a:cxn>
                <a:cxn ang="T8">
                  <a:pos x="T4" y="T5"/>
                </a:cxn>
              </a:cxnLst>
              <a:rect l="T9" t="T10" r="T11" b="T12"/>
              <a:pathLst>
                <a:path w="204" h="177">
                  <a:moveTo>
                    <a:pt x="204" y="81"/>
                  </a:moveTo>
                  <a:lnTo>
                    <a:pt x="0" y="177"/>
                  </a:lnTo>
                  <a:lnTo>
                    <a:pt x="14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59" name="Freeform 16"/>
            <p:cNvSpPr>
              <a:spLocks/>
            </p:cNvSpPr>
            <p:nvPr/>
          </p:nvSpPr>
          <p:spPr bwMode="auto">
            <a:xfrm>
              <a:off x="7968" y="7884"/>
              <a:ext cx="851" cy="670"/>
            </a:xfrm>
            <a:custGeom>
              <a:avLst/>
              <a:gdLst>
                <a:gd name="T0" fmla="*/ 0 w 851"/>
                <a:gd name="T1" fmla="*/ 670 h 670"/>
                <a:gd name="T2" fmla="*/ 851 w 851"/>
                <a:gd name="T3" fmla="*/ 0 h 670"/>
                <a:gd name="T4" fmla="*/ 0 60000 65536"/>
                <a:gd name="T5" fmla="*/ 0 60000 65536"/>
                <a:gd name="T6" fmla="*/ 0 w 851"/>
                <a:gd name="T7" fmla="*/ 0 h 670"/>
                <a:gd name="T8" fmla="*/ 851 w 851"/>
                <a:gd name="T9" fmla="*/ 670 h 670"/>
              </a:gdLst>
              <a:ahLst/>
              <a:cxnLst>
                <a:cxn ang="T4">
                  <a:pos x="T0" y="T1"/>
                </a:cxn>
                <a:cxn ang="T5">
                  <a:pos x="T2" y="T3"/>
                </a:cxn>
              </a:cxnLst>
              <a:rect l="T6" t="T7" r="T8" b="T9"/>
              <a:pathLst>
                <a:path w="851" h="670">
                  <a:moveTo>
                    <a:pt x="0" y="670"/>
                  </a:moveTo>
                  <a:lnTo>
                    <a:pt x="851" y="0"/>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0" name="Freeform 17"/>
            <p:cNvSpPr>
              <a:spLocks/>
            </p:cNvSpPr>
            <p:nvPr/>
          </p:nvSpPr>
          <p:spPr bwMode="auto">
            <a:xfrm>
              <a:off x="6054" y="82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1" name="Freeform 18"/>
            <p:cNvSpPr>
              <a:spLocks/>
            </p:cNvSpPr>
            <p:nvPr/>
          </p:nvSpPr>
          <p:spPr bwMode="auto">
            <a:xfrm>
              <a:off x="6106" y="79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2" name="Freeform 19"/>
            <p:cNvSpPr>
              <a:spLocks/>
            </p:cNvSpPr>
            <p:nvPr/>
          </p:nvSpPr>
          <p:spPr bwMode="auto">
            <a:xfrm>
              <a:off x="8600" y="75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3" name="Freeform 20"/>
            <p:cNvSpPr>
              <a:spLocks/>
            </p:cNvSpPr>
            <p:nvPr/>
          </p:nvSpPr>
          <p:spPr bwMode="auto">
            <a:xfrm>
              <a:off x="8600" y="75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4" name="Freeform 21"/>
            <p:cNvSpPr>
              <a:spLocks/>
            </p:cNvSpPr>
            <p:nvPr/>
          </p:nvSpPr>
          <p:spPr bwMode="auto">
            <a:xfrm>
              <a:off x="8006" y="76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5" name="Freeform 22"/>
            <p:cNvSpPr>
              <a:spLocks/>
            </p:cNvSpPr>
            <p:nvPr/>
          </p:nvSpPr>
          <p:spPr bwMode="auto">
            <a:xfrm>
              <a:off x="4206" y="7312"/>
              <a:ext cx="3800" cy="600"/>
            </a:xfrm>
            <a:custGeom>
              <a:avLst/>
              <a:gdLst>
                <a:gd name="T0" fmla="*/ 3525 w 3800"/>
                <a:gd name="T1" fmla="*/ 1 h 600"/>
                <a:gd name="T2" fmla="*/ 3595 w 3800"/>
                <a:gd name="T3" fmla="*/ 15 h 600"/>
                <a:gd name="T4" fmla="*/ 3658 w 3800"/>
                <a:gd name="T5" fmla="*/ 45 h 600"/>
                <a:gd name="T6" fmla="*/ 3712 w 3800"/>
                <a:gd name="T7" fmla="*/ 88 h 600"/>
                <a:gd name="T8" fmla="*/ 3755 w 3800"/>
                <a:gd name="T9" fmla="*/ 142 h 600"/>
                <a:gd name="T10" fmla="*/ 3785 w 3800"/>
                <a:gd name="T11" fmla="*/ 205 h 600"/>
                <a:gd name="T12" fmla="*/ 3799 w 3800"/>
                <a:gd name="T13" fmla="*/ 275 h 600"/>
                <a:gd name="T14" fmla="*/ 3800 w 3800"/>
                <a:gd name="T15" fmla="*/ 300 h 600"/>
                <a:gd name="T16" fmla="*/ 3799 w 3800"/>
                <a:gd name="T17" fmla="*/ 325 h 600"/>
                <a:gd name="T18" fmla="*/ 3785 w 3800"/>
                <a:gd name="T19" fmla="*/ 395 h 600"/>
                <a:gd name="T20" fmla="*/ 3755 w 3800"/>
                <a:gd name="T21" fmla="*/ 458 h 600"/>
                <a:gd name="T22" fmla="*/ 3712 w 3800"/>
                <a:gd name="T23" fmla="*/ 512 h 600"/>
                <a:gd name="T24" fmla="*/ 3658 w 3800"/>
                <a:gd name="T25" fmla="*/ 555 h 600"/>
                <a:gd name="T26" fmla="*/ 3595 w 3800"/>
                <a:gd name="T27" fmla="*/ 585 h 600"/>
                <a:gd name="T28" fmla="*/ 3525 w 3800"/>
                <a:gd name="T29" fmla="*/ 599 h 600"/>
                <a:gd name="T30" fmla="*/ 3500 w 3800"/>
                <a:gd name="T31" fmla="*/ 600 h 600"/>
                <a:gd name="T32" fmla="*/ 300 w 3800"/>
                <a:gd name="T33" fmla="*/ 600 h 600"/>
                <a:gd name="T34" fmla="*/ 228 w 3800"/>
                <a:gd name="T35" fmla="*/ 591 h 600"/>
                <a:gd name="T36" fmla="*/ 162 w 3800"/>
                <a:gd name="T37" fmla="*/ 567 h 600"/>
                <a:gd name="T38" fmla="*/ 105 w 3800"/>
                <a:gd name="T39" fmla="*/ 528 h 600"/>
                <a:gd name="T40" fmla="*/ 58 w 3800"/>
                <a:gd name="T41" fmla="*/ 477 h 600"/>
                <a:gd name="T42" fmla="*/ 24 w 3800"/>
                <a:gd name="T43" fmla="*/ 417 h 600"/>
                <a:gd name="T44" fmla="*/ 4 w 3800"/>
                <a:gd name="T45" fmla="*/ 349 h 600"/>
                <a:gd name="T46" fmla="*/ 0 w 3800"/>
                <a:gd name="T47" fmla="*/ 300 h 600"/>
                <a:gd name="T48" fmla="*/ 1 w 3800"/>
                <a:gd name="T49" fmla="*/ 275 h 600"/>
                <a:gd name="T50" fmla="*/ 15 w 3800"/>
                <a:gd name="T51" fmla="*/ 205 h 600"/>
                <a:gd name="T52" fmla="*/ 45 w 3800"/>
                <a:gd name="T53" fmla="*/ 142 h 600"/>
                <a:gd name="T54" fmla="*/ 88 w 3800"/>
                <a:gd name="T55" fmla="*/ 88 h 600"/>
                <a:gd name="T56" fmla="*/ 142 w 3800"/>
                <a:gd name="T57" fmla="*/ 45 h 600"/>
                <a:gd name="T58" fmla="*/ 205 w 3800"/>
                <a:gd name="T59" fmla="*/ 15 h 600"/>
                <a:gd name="T60" fmla="*/ 275 w 3800"/>
                <a:gd name="T61" fmla="*/ 1 h 600"/>
                <a:gd name="T62" fmla="*/ 300 w 3800"/>
                <a:gd name="T63" fmla="*/ 0 h 600"/>
                <a:gd name="T64" fmla="*/ 3500 w 3800"/>
                <a:gd name="T65" fmla="*/ 0 h 600"/>
                <a:gd name="T66" fmla="*/ 3525 w 3800"/>
                <a:gd name="T67" fmla="*/ 1 h 6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00"/>
                <a:gd name="T103" fmla="*/ 0 h 600"/>
                <a:gd name="T104" fmla="*/ 3800 w 3800"/>
                <a:gd name="T105" fmla="*/ 600 h 6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00" h="600">
                  <a:moveTo>
                    <a:pt x="3525" y="1"/>
                  </a:moveTo>
                  <a:lnTo>
                    <a:pt x="3595" y="15"/>
                  </a:lnTo>
                  <a:lnTo>
                    <a:pt x="3658" y="45"/>
                  </a:lnTo>
                  <a:lnTo>
                    <a:pt x="3712" y="88"/>
                  </a:lnTo>
                  <a:lnTo>
                    <a:pt x="3755" y="142"/>
                  </a:lnTo>
                  <a:lnTo>
                    <a:pt x="3785" y="205"/>
                  </a:lnTo>
                  <a:lnTo>
                    <a:pt x="3799" y="275"/>
                  </a:lnTo>
                  <a:lnTo>
                    <a:pt x="3800" y="300"/>
                  </a:lnTo>
                  <a:lnTo>
                    <a:pt x="3799" y="325"/>
                  </a:lnTo>
                  <a:lnTo>
                    <a:pt x="3785" y="395"/>
                  </a:lnTo>
                  <a:lnTo>
                    <a:pt x="3755" y="458"/>
                  </a:lnTo>
                  <a:lnTo>
                    <a:pt x="3712" y="512"/>
                  </a:lnTo>
                  <a:lnTo>
                    <a:pt x="3658" y="555"/>
                  </a:lnTo>
                  <a:lnTo>
                    <a:pt x="3595" y="585"/>
                  </a:lnTo>
                  <a:lnTo>
                    <a:pt x="3525" y="599"/>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25" y="1"/>
                  </a:lnTo>
                  <a:close/>
                </a:path>
              </a:pathLst>
            </a:custGeom>
            <a:solidFill>
              <a:srgbClr val="F4F8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6" name="Freeform 23"/>
            <p:cNvSpPr>
              <a:spLocks/>
            </p:cNvSpPr>
            <p:nvPr/>
          </p:nvSpPr>
          <p:spPr bwMode="auto">
            <a:xfrm>
              <a:off x="4206" y="7312"/>
              <a:ext cx="3800" cy="600"/>
            </a:xfrm>
            <a:custGeom>
              <a:avLst/>
              <a:gdLst>
                <a:gd name="T0" fmla="*/ 3800 w 3800"/>
                <a:gd name="T1" fmla="*/ 300 h 600"/>
                <a:gd name="T2" fmla="*/ 3791 w 3800"/>
                <a:gd name="T3" fmla="*/ 372 h 600"/>
                <a:gd name="T4" fmla="*/ 3766 w 3800"/>
                <a:gd name="T5" fmla="*/ 438 h 600"/>
                <a:gd name="T6" fmla="*/ 3728 w 3800"/>
                <a:gd name="T7" fmla="*/ 495 h 600"/>
                <a:gd name="T8" fmla="*/ 3677 w 3800"/>
                <a:gd name="T9" fmla="*/ 542 h 600"/>
                <a:gd name="T10" fmla="*/ 3617 w 3800"/>
                <a:gd name="T11" fmla="*/ 576 h 600"/>
                <a:gd name="T12" fmla="*/ 3549 w 3800"/>
                <a:gd name="T13" fmla="*/ 596 h 600"/>
                <a:gd name="T14" fmla="*/ 3500 w 3800"/>
                <a:gd name="T15" fmla="*/ 600 h 600"/>
                <a:gd name="T16" fmla="*/ 300 w 3800"/>
                <a:gd name="T17" fmla="*/ 600 h 600"/>
                <a:gd name="T18" fmla="*/ 228 w 3800"/>
                <a:gd name="T19" fmla="*/ 591 h 600"/>
                <a:gd name="T20" fmla="*/ 162 w 3800"/>
                <a:gd name="T21" fmla="*/ 567 h 600"/>
                <a:gd name="T22" fmla="*/ 105 w 3800"/>
                <a:gd name="T23" fmla="*/ 528 h 600"/>
                <a:gd name="T24" fmla="*/ 58 w 3800"/>
                <a:gd name="T25" fmla="*/ 477 h 600"/>
                <a:gd name="T26" fmla="*/ 24 w 3800"/>
                <a:gd name="T27" fmla="*/ 417 h 600"/>
                <a:gd name="T28" fmla="*/ 4 w 3800"/>
                <a:gd name="T29" fmla="*/ 349 h 600"/>
                <a:gd name="T30" fmla="*/ 0 w 3800"/>
                <a:gd name="T31" fmla="*/ 300 h 600"/>
                <a:gd name="T32" fmla="*/ 1 w 3800"/>
                <a:gd name="T33" fmla="*/ 275 h 600"/>
                <a:gd name="T34" fmla="*/ 15 w 3800"/>
                <a:gd name="T35" fmla="*/ 205 h 600"/>
                <a:gd name="T36" fmla="*/ 45 w 3800"/>
                <a:gd name="T37" fmla="*/ 142 h 600"/>
                <a:gd name="T38" fmla="*/ 88 w 3800"/>
                <a:gd name="T39" fmla="*/ 88 h 600"/>
                <a:gd name="T40" fmla="*/ 142 w 3800"/>
                <a:gd name="T41" fmla="*/ 45 h 600"/>
                <a:gd name="T42" fmla="*/ 205 w 3800"/>
                <a:gd name="T43" fmla="*/ 15 h 600"/>
                <a:gd name="T44" fmla="*/ 275 w 3800"/>
                <a:gd name="T45" fmla="*/ 1 h 600"/>
                <a:gd name="T46" fmla="*/ 300 w 3800"/>
                <a:gd name="T47" fmla="*/ 0 h 600"/>
                <a:gd name="T48" fmla="*/ 3500 w 3800"/>
                <a:gd name="T49" fmla="*/ 0 h 600"/>
                <a:gd name="T50" fmla="*/ 3572 w 3800"/>
                <a:gd name="T51" fmla="*/ 9 h 600"/>
                <a:gd name="T52" fmla="*/ 3638 w 3800"/>
                <a:gd name="T53" fmla="*/ 34 h 600"/>
                <a:gd name="T54" fmla="*/ 3695 w 3800"/>
                <a:gd name="T55" fmla="*/ 72 h 600"/>
                <a:gd name="T56" fmla="*/ 3742 w 3800"/>
                <a:gd name="T57" fmla="*/ 123 h 600"/>
                <a:gd name="T58" fmla="*/ 3776 w 3800"/>
                <a:gd name="T59" fmla="*/ 183 h 600"/>
                <a:gd name="T60" fmla="*/ 3796 w 3800"/>
                <a:gd name="T61" fmla="*/ 251 h 600"/>
                <a:gd name="T62" fmla="*/ 3800 w 3800"/>
                <a:gd name="T63" fmla="*/ 300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6" y="438"/>
                  </a:lnTo>
                  <a:lnTo>
                    <a:pt x="3728" y="495"/>
                  </a:lnTo>
                  <a:lnTo>
                    <a:pt x="3677" y="542"/>
                  </a:lnTo>
                  <a:lnTo>
                    <a:pt x="3617" y="576"/>
                  </a:lnTo>
                  <a:lnTo>
                    <a:pt x="3549" y="596"/>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72" y="9"/>
                  </a:lnTo>
                  <a:lnTo>
                    <a:pt x="3638" y="34"/>
                  </a:lnTo>
                  <a:lnTo>
                    <a:pt x="3695" y="72"/>
                  </a:lnTo>
                  <a:lnTo>
                    <a:pt x="3742" y="123"/>
                  </a:lnTo>
                  <a:lnTo>
                    <a:pt x="3776"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7" name="Freeform 24"/>
            <p:cNvSpPr>
              <a:spLocks/>
            </p:cNvSpPr>
            <p:nvPr/>
          </p:nvSpPr>
          <p:spPr bwMode="auto">
            <a:xfrm>
              <a:off x="8600" y="87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8" name="Freeform 25"/>
            <p:cNvSpPr>
              <a:spLocks/>
            </p:cNvSpPr>
            <p:nvPr/>
          </p:nvSpPr>
          <p:spPr bwMode="auto">
            <a:xfrm>
              <a:off x="8600" y="87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63499">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69" name="Freeform 26"/>
            <p:cNvSpPr>
              <a:spLocks/>
            </p:cNvSpPr>
            <p:nvPr/>
          </p:nvSpPr>
          <p:spPr bwMode="auto">
            <a:xfrm>
              <a:off x="8006" y="88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63500">
              <a:solidFill>
                <a:srgbClr val="F4F8CA"/>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0" name="Freeform 28"/>
            <p:cNvSpPr>
              <a:spLocks/>
            </p:cNvSpPr>
            <p:nvPr/>
          </p:nvSpPr>
          <p:spPr bwMode="auto">
            <a:xfrm>
              <a:off x="4206" y="8512"/>
              <a:ext cx="3800" cy="600"/>
            </a:xfrm>
            <a:custGeom>
              <a:avLst/>
              <a:gdLst>
                <a:gd name="T0" fmla="*/ 3800 w 3800"/>
                <a:gd name="T1" fmla="*/ 300 h 600"/>
                <a:gd name="T2" fmla="*/ 3791 w 3800"/>
                <a:gd name="T3" fmla="*/ 372 h 600"/>
                <a:gd name="T4" fmla="*/ 3766 w 3800"/>
                <a:gd name="T5" fmla="*/ 438 h 600"/>
                <a:gd name="T6" fmla="*/ 3728 w 3800"/>
                <a:gd name="T7" fmla="*/ 495 h 600"/>
                <a:gd name="T8" fmla="*/ 3677 w 3800"/>
                <a:gd name="T9" fmla="*/ 542 h 600"/>
                <a:gd name="T10" fmla="*/ 3617 w 3800"/>
                <a:gd name="T11" fmla="*/ 576 h 600"/>
                <a:gd name="T12" fmla="*/ 3549 w 3800"/>
                <a:gd name="T13" fmla="*/ 596 h 600"/>
                <a:gd name="T14" fmla="*/ 3500 w 3800"/>
                <a:gd name="T15" fmla="*/ 600 h 600"/>
                <a:gd name="T16" fmla="*/ 300 w 3800"/>
                <a:gd name="T17" fmla="*/ 600 h 600"/>
                <a:gd name="T18" fmla="*/ 228 w 3800"/>
                <a:gd name="T19" fmla="*/ 591 h 600"/>
                <a:gd name="T20" fmla="*/ 162 w 3800"/>
                <a:gd name="T21" fmla="*/ 567 h 600"/>
                <a:gd name="T22" fmla="*/ 105 w 3800"/>
                <a:gd name="T23" fmla="*/ 528 h 600"/>
                <a:gd name="T24" fmla="*/ 58 w 3800"/>
                <a:gd name="T25" fmla="*/ 477 h 600"/>
                <a:gd name="T26" fmla="*/ 24 w 3800"/>
                <a:gd name="T27" fmla="*/ 417 h 600"/>
                <a:gd name="T28" fmla="*/ 4 w 3800"/>
                <a:gd name="T29" fmla="*/ 349 h 600"/>
                <a:gd name="T30" fmla="*/ 0 w 3800"/>
                <a:gd name="T31" fmla="*/ 300 h 600"/>
                <a:gd name="T32" fmla="*/ 1 w 3800"/>
                <a:gd name="T33" fmla="*/ 275 h 600"/>
                <a:gd name="T34" fmla="*/ 15 w 3800"/>
                <a:gd name="T35" fmla="*/ 205 h 600"/>
                <a:gd name="T36" fmla="*/ 45 w 3800"/>
                <a:gd name="T37" fmla="*/ 142 h 600"/>
                <a:gd name="T38" fmla="*/ 88 w 3800"/>
                <a:gd name="T39" fmla="*/ 88 h 600"/>
                <a:gd name="T40" fmla="*/ 142 w 3800"/>
                <a:gd name="T41" fmla="*/ 45 h 600"/>
                <a:gd name="T42" fmla="*/ 205 w 3800"/>
                <a:gd name="T43" fmla="*/ 15 h 600"/>
                <a:gd name="T44" fmla="*/ 275 w 3800"/>
                <a:gd name="T45" fmla="*/ 1 h 600"/>
                <a:gd name="T46" fmla="*/ 300 w 3800"/>
                <a:gd name="T47" fmla="*/ 0 h 600"/>
                <a:gd name="T48" fmla="*/ 3500 w 3800"/>
                <a:gd name="T49" fmla="*/ 0 h 600"/>
                <a:gd name="T50" fmla="*/ 3572 w 3800"/>
                <a:gd name="T51" fmla="*/ 9 h 600"/>
                <a:gd name="T52" fmla="*/ 3638 w 3800"/>
                <a:gd name="T53" fmla="*/ 34 h 600"/>
                <a:gd name="T54" fmla="*/ 3695 w 3800"/>
                <a:gd name="T55" fmla="*/ 72 h 600"/>
                <a:gd name="T56" fmla="*/ 3742 w 3800"/>
                <a:gd name="T57" fmla="*/ 123 h 600"/>
                <a:gd name="T58" fmla="*/ 3776 w 3800"/>
                <a:gd name="T59" fmla="*/ 183 h 600"/>
                <a:gd name="T60" fmla="*/ 3796 w 3800"/>
                <a:gd name="T61" fmla="*/ 251 h 600"/>
                <a:gd name="T62" fmla="*/ 3800 w 3800"/>
                <a:gd name="T63" fmla="*/ 300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6" y="438"/>
                  </a:lnTo>
                  <a:lnTo>
                    <a:pt x="3728" y="495"/>
                  </a:lnTo>
                  <a:lnTo>
                    <a:pt x="3677" y="542"/>
                  </a:lnTo>
                  <a:lnTo>
                    <a:pt x="3617" y="576"/>
                  </a:lnTo>
                  <a:lnTo>
                    <a:pt x="3549" y="596"/>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72" y="9"/>
                  </a:lnTo>
                  <a:lnTo>
                    <a:pt x="3638" y="34"/>
                  </a:lnTo>
                  <a:lnTo>
                    <a:pt x="3695" y="72"/>
                  </a:lnTo>
                  <a:lnTo>
                    <a:pt x="3742" y="123"/>
                  </a:lnTo>
                  <a:lnTo>
                    <a:pt x="3776"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1" name="Rectangle 29"/>
            <p:cNvSpPr>
              <a:spLocks noChangeArrowheads="1"/>
            </p:cNvSpPr>
            <p:nvPr/>
          </p:nvSpPr>
          <p:spPr bwMode="auto">
            <a:xfrm>
              <a:off x="7905" y="6035"/>
              <a:ext cx="3020" cy="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1200">
                <a:solidFill>
                  <a:schemeClr val="bg1">
                    <a:lumMod val="50000"/>
                  </a:schemeClr>
                </a:solidFill>
              </a:endParaRPr>
            </a:p>
            <a:p>
              <a:endParaRPr lang="zh-CN" altLang="en-US" sz="1200">
                <a:solidFill>
                  <a:schemeClr val="bg1">
                    <a:lumMod val="50000"/>
                  </a:schemeClr>
                </a:solidFill>
              </a:endParaRPr>
            </a:p>
          </p:txBody>
        </p:sp>
        <p:sp>
          <p:nvSpPr>
            <p:cNvPr id="120872" name="Freeform 30"/>
            <p:cNvSpPr>
              <a:spLocks/>
            </p:cNvSpPr>
            <p:nvPr/>
          </p:nvSpPr>
          <p:spPr bwMode="auto">
            <a:xfrm>
              <a:off x="4053" y="7273"/>
              <a:ext cx="192" cy="192"/>
            </a:xfrm>
            <a:custGeom>
              <a:avLst/>
              <a:gdLst>
                <a:gd name="T0" fmla="*/ 0 w 192"/>
                <a:gd name="T1" fmla="*/ 73 h 192"/>
                <a:gd name="T2" fmla="*/ 96 w 192"/>
                <a:gd name="T3" fmla="*/ 132 h 192"/>
                <a:gd name="T4" fmla="*/ 192 w 192"/>
                <a:gd name="T5" fmla="*/ 192 h 192"/>
                <a:gd name="T6" fmla="*/ 73 w 192"/>
                <a:gd name="T7" fmla="*/ 0 h 192"/>
                <a:gd name="T8" fmla="*/ 0 60000 65536"/>
                <a:gd name="T9" fmla="*/ 0 60000 65536"/>
                <a:gd name="T10" fmla="*/ 0 60000 65536"/>
                <a:gd name="T11" fmla="*/ 0 60000 65536"/>
                <a:gd name="T12" fmla="*/ 0 w 192"/>
                <a:gd name="T13" fmla="*/ 0 h 192"/>
                <a:gd name="T14" fmla="*/ 192 w 192"/>
                <a:gd name="T15" fmla="*/ 192 h 192"/>
              </a:gdLst>
              <a:ahLst/>
              <a:cxnLst>
                <a:cxn ang="T8">
                  <a:pos x="T0" y="T1"/>
                </a:cxn>
                <a:cxn ang="T9">
                  <a:pos x="T2" y="T3"/>
                </a:cxn>
                <a:cxn ang="T10">
                  <a:pos x="T4" y="T5"/>
                </a:cxn>
                <a:cxn ang="T11">
                  <a:pos x="T6" y="T7"/>
                </a:cxn>
              </a:cxnLst>
              <a:rect l="T12" t="T13" r="T14" b="T15"/>
              <a:pathLst>
                <a:path w="192" h="192">
                  <a:moveTo>
                    <a:pt x="0" y="73"/>
                  </a:moveTo>
                  <a:lnTo>
                    <a:pt x="96" y="132"/>
                  </a:lnTo>
                  <a:lnTo>
                    <a:pt x="192" y="192"/>
                  </a:lnTo>
                  <a:lnTo>
                    <a:pt x="73"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3" name="Freeform 31"/>
            <p:cNvSpPr>
              <a:spLocks/>
            </p:cNvSpPr>
            <p:nvPr/>
          </p:nvSpPr>
          <p:spPr bwMode="auto">
            <a:xfrm>
              <a:off x="3393" y="6639"/>
              <a:ext cx="803" cy="777"/>
            </a:xfrm>
            <a:custGeom>
              <a:avLst/>
              <a:gdLst>
                <a:gd name="T0" fmla="*/ 0 w 803"/>
                <a:gd name="T1" fmla="*/ 0 h 777"/>
                <a:gd name="T2" fmla="*/ 803 w 803"/>
                <a:gd name="T3" fmla="*/ 777 h 777"/>
                <a:gd name="T4" fmla="*/ 0 60000 65536"/>
                <a:gd name="T5" fmla="*/ 0 60000 65536"/>
                <a:gd name="T6" fmla="*/ 0 w 803"/>
                <a:gd name="T7" fmla="*/ 0 h 777"/>
                <a:gd name="T8" fmla="*/ 803 w 803"/>
                <a:gd name="T9" fmla="*/ 777 h 777"/>
              </a:gdLst>
              <a:ahLst/>
              <a:cxnLst>
                <a:cxn ang="T4">
                  <a:pos x="T0" y="T1"/>
                </a:cxn>
                <a:cxn ang="T5">
                  <a:pos x="T2" y="T3"/>
                </a:cxn>
              </a:cxnLst>
              <a:rect l="T6" t="T7" r="T8" b="T9"/>
              <a:pathLst>
                <a:path w="803" h="777">
                  <a:moveTo>
                    <a:pt x="0" y="0"/>
                  </a:moveTo>
                  <a:lnTo>
                    <a:pt x="803" y="777"/>
                  </a:lnTo>
                </a:path>
              </a:pathLst>
            </a:custGeom>
            <a:noFill/>
            <a:ln w="12699">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4" name="Freeform 32"/>
            <p:cNvSpPr>
              <a:spLocks/>
            </p:cNvSpPr>
            <p:nvPr/>
          </p:nvSpPr>
          <p:spPr bwMode="auto">
            <a:xfrm>
              <a:off x="6054" y="70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5" name="Freeform 33"/>
            <p:cNvSpPr>
              <a:spLocks/>
            </p:cNvSpPr>
            <p:nvPr/>
          </p:nvSpPr>
          <p:spPr bwMode="auto">
            <a:xfrm>
              <a:off x="6106" y="67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6" name="Freeform 34"/>
            <p:cNvSpPr>
              <a:spLocks/>
            </p:cNvSpPr>
            <p:nvPr/>
          </p:nvSpPr>
          <p:spPr bwMode="auto">
            <a:xfrm>
              <a:off x="6054" y="82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7" name="Freeform 35"/>
            <p:cNvSpPr>
              <a:spLocks/>
            </p:cNvSpPr>
            <p:nvPr/>
          </p:nvSpPr>
          <p:spPr bwMode="auto">
            <a:xfrm>
              <a:off x="6106" y="79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8" name="Freeform 36"/>
            <p:cNvSpPr>
              <a:spLocks/>
            </p:cNvSpPr>
            <p:nvPr/>
          </p:nvSpPr>
          <p:spPr bwMode="auto">
            <a:xfrm>
              <a:off x="4206" y="9712"/>
              <a:ext cx="3800" cy="600"/>
            </a:xfrm>
            <a:custGeom>
              <a:avLst/>
              <a:gdLst>
                <a:gd name="T0" fmla="*/ 3800 w 3800"/>
                <a:gd name="T1" fmla="*/ 300 h 600"/>
                <a:gd name="T2" fmla="*/ 3791 w 3800"/>
                <a:gd name="T3" fmla="*/ 372 h 600"/>
                <a:gd name="T4" fmla="*/ 3766 w 3800"/>
                <a:gd name="T5" fmla="*/ 438 h 600"/>
                <a:gd name="T6" fmla="*/ 3728 w 3800"/>
                <a:gd name="T7" fmla="*/ 495 h 600"/>
                <a:gd name="T8" fmla="*/ 3677 w 3800"/>
                <a:gd name="T9" fmla="*/ 542 h 600"/>
                <a:gd name="T10" fmla="*/ 3617 w 3800"/>
                <a:gd name="T11" fmla="*/ 576 h 600"/>
                <a:gd name="T12" fmla="*/ 3549 w 3800"/>
                <a:gd name="T13" fmla="*/ 596 h 600"/>
                <a:gd name="T14" fmla="*/ 3500 w 3800"/>
                <a:gd name="T15" fmla="*/ 600 h 600"/>
                <a:gd name="T16" fmla="*/ 300 w 3800"/>
                <a:gd name="T17" fmla="*/ 600 h 600"/>
                <a:gd name="T18" fmla="*/ 228 w 3800"/>
                <a:gd name="T19" fmla="*/ 591 h 600"/>
                <a:gd name="T20" fmla="*/ 162 w 3800"/>
                <a:gd name="T21" fmla="*/ 567 h 600"/>
                <a:gd name="T22" fmla="*/ 105 w 3800"/>
                <a:gd name="T23" fmla="*/ 528 h 600"/>
                <a:gd name="T24" fmla="*/ 58 w 3800"/>
                <a:gd name="T25" fmla="*/ 477 h 600"/>
                <a:gd name="T26" fmla="*/ 24 w 3800"/>
                <a:gd name="T27" fmla="*/ 417 h 600"/>
                <a:gd name="T28" fmla="*/ 4 w 3800"/>
                <a:gd name="T29" fmla="*/ 349 h 600"/>
                <a:gd name="T30" fmla="*/ 0 w 3800"/>
                <a:gd name="T31" fmla="*/ 300 h 600"/>
                <a:gd name="T32" fmla="*/ 1 w 3800"/>
                <a:gd name="T33" fmla="*/ 275 h 600"/>
                <a:gd name="T34" fmla="*/ 15 w 3800"/>
                <a:gd name="T35" fmla="*/ 205 h 600"/>
                <a:gd name="T36" fmla="*/ 45 w 3800"/>
                <a:gd name="T37" fmla="*/ 142 h 600"/>
                <a:gd name="T38" fmla="*/ 88 w 3800"/>
                <a:gd name="T39" fmla="*/ 88 h 600"/>
                <a:gd name="T40" fmla="*/ 142 w 3800"/>
                <a:gd name="T41" fmla="*/ 45 h 600"/>
                <a:gd name="T42" fmla="*/ 205 w 3800"/>
                <a:gd name="T43" fmla="*/ 15 h 600"/>
                <a:gd name="T44" fmla="*/ 275 w 3800"/>
                <a:gd name="T45" fmla="*/ 1 h 600"/>
                <a:gd name="T46" fmla="*/ 300 w 3800"/>
                <a:gd name="T47" fmla="*/ 0 h 600"/>
                <a:gd name="T48" fmla="*/ 3500 w 3800"/>
                <a:gd name="T49" fmla="*/ 0 h 600"/>
                <a:gd name="T50" fmla="*/ 3572 w 3800"/>
                <a:gd name="T51" fmla="*/ 9 h 600"/>
                <a:gd name="T52" fmla="*/ 3638 w 3800"/>
                <a:gd name="T53" fmla="*/ 34 h 600"/>
                <a:gd name="T54" fmla="*/ 3695 w 3800"/>
                <a:gd name="T55" fmla="*/ 72 h 600"/>
                <a:gd name="T56" fmla="*/ 3742 w 3800"/>
                <a:gd name="T57" fmla="*/ 123 h 600"/>
                <a:gd name="T58" fmla="*/ 3776 w 3800"/>
                <a:gd name="T59" fmla="*/ 183 h 600"/>
                <a:gd name="T60" fmla="*/ 3796 w 3800"/>
                <a:gd name="T61" fmla="*/ 251 h 600"/>
                <a:gd name="T62" fmla="*/ 3800 w 3800"/>
                <a:gd name="T63" fmla="*/ 300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6" y="438"/>
                  </a:lnTo>
                  <a:lnTo>
                    <a:pt x="3728" y="495"/>
                  </a:lnTo>
                  <a:lnTo>
                    <a:pt x="3677" y="542"/>
                  </a:lnTo>
                  <a:lnTo>
                    <a:pt x="3617" y="576"/>
                  </a:lnTo>
                  <a:lnTo>
                    <a:pt x="3549" y="596"/>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72" y="9"/>
                  </a:lnTo>
                  <a:lnTo>
                    <a:pt x="3638" y="34"/>
                  </a:lnTo>
                  <a:lnTo>
                    <a:pt x="3695" y="72"/>
                  </a:lnTo>
                  <a:lnTo>
                    <a:pt x="3742" y="123"/>
                  </a:lnTo>
                  <a:lnTo>
                    <a:pt x="3776"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79" name="Freeform 37"/>
            <p:cNvSpPr>
              <a:spLocks/>
            </p:cNvSpPr>
            <p:nvPr/>
          </p:nvSpPr>
          <p:spPr bwMode="auto">
            <a:xfrm>
              <a:off x="6054" y="94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0" name="Freeform 38"/>
            <p:cNvSpPr>
              <a:spLocks/>
            </p:cNvSpPr>
            <p:nvPr/>
          </p:nvSpPr>
          <p:spPr bwMode="auto">
            <a:xfrm>
              <a:off x="6106" y="91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1" name="Freeform 39"/>
            <p:cNvSpPr>
              <a:spLocks/>
            </p:cNvSpPr>
            <p:nvPr/>
          </p:nvSpPr>
          <p:spPr bwMode="auto">
            <a:xfrm>
              <a:off x="4206" y="10912"/>
              <a:ext cx="3800" cy="600"/>
            </a:xfrm>
            <a:custGeom>
              <a:avLst/>
              <a:gdLst>
                <a:gd name="T0" fmla="*/ 3800 w 3800"/>
                <a:gd name="T1" fmla="*/ 300 h 600"/>
                <a:gd name="T2" fmla="*/ 3791 w 3800"/>
                <a:gd name="T3" fmla="*/ 372 h 600"/>
                <a:gd name="T4" fmla="*/ 3766 w 3800"/>
                <a:gd name="T5" fmla="*/ 438 h 600"/>
                <a:gd name="T6" fmla="*/ 3728 w 3800"/>
                <a:gd name="T7" fmla="*/ 495 h 600"/>
                <a:gd name="T8" fmla="*/ 3677 w 3800"/>
                <a:gd name="T9" fmla="*/ 542 h 600"/>
                <a:gd name="T10" fmla="*/ 3617 w 3800"/>
                <a:gd name="T11" fmla="*/ 576 h 600"/>
                <a:gd name="T12" fmla="*/ 3549 w 3800"/>
                <a:gd name="T13" fmla="*/ 596 h 600"/>
                <a:gd name="T14" fmla="*/ 3500 w 3800"/>
                <a:gd name="T15" fmla="*/ 600 h 600"/>
                <a:gd name="T16" fmla="*/ 300 w 3800"/>
                <a:gd name="T17" fmla="*/ 600 h 600"/>
                <a:gd name="T18" fmla="*/ 228 w 3800"/>
                <a:gd name="T19" fmla="*/ 591 h 600"/>
                <a:gd name="T20" fmla="*/ 162 w 3800"/>
                <a:gd name="T21" fmla="*/ 567 h 600"/>
                <a:gd name="T22" fmla="*/ 105 w 3800"/>
                <a:gd name="T23" fmla="*/ 528 h 600"/>
                <a:gd name="T24" fmla="*/ 58 w 3800"/>
                <a:gd name="T25" fmla="*/ 477 h 600"/>
                <a:gd name="T26" fmla="*/ 24 w 3800"/>
                <a:gd name="T27" fmla="*/ 417 h 600"/>
                <a:gd name="T28" fmla="*/ 4 w 3800"/>
                <a:gd name="T29" fmla="*/ 349 h 600"/>
                <a:gd name="T30" fmla="*/ 0 w 3800"/>
                <a:gd name="T31" fmla="*/ 300 h 600"/>
                <a:gd name="T32" fmla="*/ 1 w 3800"/>
                <a:gd name="T33" fmla="*/ 275 h 600"/>
                <a:gd name="T34" fmla="*/ 15 w 3800"/>
                <a:gd name="T35" fmla="*/ 205 h 600"/>
                <a:gd name="T36" fmla="*/ 45 w 3800"/>
                <a:gd name="T37" fmla="*/ 142 h 600"/>
                <a:gd name="T38" fmla="*/ 88 w 3800"/>
                <a:gd name="T39" fmla="*/ 88 h 600"/>
                <a:gd name="T40" fmla="*/ 142 w 3800"/>
                <a:gd name="T41" fmla="*/ 45 h 600"/>
                <a:gd name="T42" fmla="*/ 205 w 3800"/>
                <a:gd name="T43" fmla="*/ 15 h 600"/>
                <a:gd name="T44" fmla="*/ 275 w 3800"/>
                <a:gd name="T45" fmla="*/ 1 h 600"/>
                <a:gd name="T46" fmla="*/ 300 w 3800"/>
                <a:gd name="T47" fmla="*/ 0 h 600"/>
                <a:gd name="T48" fmla="*/ 3500 w 3800"/>
                <a:gd name="T49" fmla="*/ 0 h 600"/>
                <a:gd name="T50" fmla="*/ 3572 w 3800"/>
                <a:gd name="T51" fmla="*/ 9 h 600"/>
                <a:gd name="T52" fmla="*/ 3638 w 3800"/>
                <a:gd name="T53" fmla="*/ 34 h 600"/>
                <a:gd name="T54" fmla="*/ 3695 w 3800"/>
                <a:gd name="T55" fmla="*/ 72 h 600"/>
                <a:gd name="T56" fmla="*/ 3742 w 3800"/>
                <a:gd name="T57" fmla="*/ 123 h 600"/>
                <a:gd name="T58" fmla="*/ 3776 w 3800"/>
                <a:gd name="T59" fmla="*/ 183 h 600"/>
                <a:gd name="T60" fmla="*/ 3796 w 3800"/>
                <a:gd name="T61" fmla="*/ 251 h 600"/>
                <a:gd name="T62" fmla="*/ 3800 w 3800"/>
                <a:gd name="T63" fmla="*/ 300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6" y="438"/>
                  </a:lnTo>
                  <a:lnTo>
                    <a:pt x="3728" y="495"/>
                  </a:lnTo>
                  <a:lnTo>
                    <a:pt x="3677" y="542"/>
                  </a:lnTo>
                  <a:lnTo>
                    <a:pt x="3617" y="576"/>
                  </a:lnTo>
                  <a:lnTo>
                    <a:pt x="3549" y="596"/>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72" y="9"/>
                  </a:lnTo>
                  <a:lnTo>
                    <a:pt x="3638" y="34"/>
                  </a:lnTo>
                  <a:lnTo>
                    <a:pt x="3695" y="72"/>
                  </a:lnTo>
                  <a:lnTo>
                    <a:pt x="3742" y="123"/>
                  </a:lnTo>
                  <a:lnTo>
                    <a:pt x="3776"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2" name="Freeform 40"/>
            <p:cNvSpPr>
              <a:spLocks/>
            </p:cNvSpPr>
            <p:nvPr/>
          </p:nvSpPr>
          <p:spPr bwMode="auto">
            <a:xfrm>
              <a:off x="6054" y="106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3" name="Freeform 41"/>
            <p:cNvSpPr>
              <a:spLocks/>
            </p:cNvSpPr>
            <p:nvPr/>
          </p:nvSpPr>
          <p:spPr bwMode="auto">
            <a:xfrm>
              <a:off x="6106" y="103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4" name="Freeform 42"/>
            <p:cNvSpPr>
              <a:spLocks/>
            </p:cNvSpPr>
            <p:nvPr/>
          </p:nvSpPr>
          <p:spPr bwMode="auto">
            <a:xfrm>
              <a:off x="6054" y="11893"/>
              <a:ext cx="104" cy="219"/>
            </a:xfrm>
            <a:custGeom>
              <a:avLst/>
              <a:gdLst>
                <a:gd name="T0" fmla="*/ 104 w 104"/>
                <a:gd name="T1" fmla="*/ 0 h 219"/>
                <a:gd name="T2" fmla="*/ 52 w 104"/>
                <a:gd name="T3" fmla="*/ 219 h 219"/>
                <a:gd name="T4" fmla="*/ 0 w 104"/>
                <a:gd name="T5" fmla="*/ 0 h 219"/>
                <a:gd name="T6" fmla="*/ 0 60000 65536"/>
                <a:gd name="T7" fmla="*/ 0 60000 65536"/>
                <a:gd name="T8" fmla="*/ 0 60000 65536"/>
                <a:gd name="T9" fmla="*/ 0 w 104"/>
                <a:gd name="T10" fmla="*/ 0 h 219"/>
                <a:gd name="T11" fmla="*/ 104 w 104"/>
                <a:gd name="T12" fmla="*/ 219 h 219"/>
              </a:gdLst>
              <a:ahLst/>
              <a:cxnLst>
                <a:cxn ang="T6">
                  <a:pos x="T0" y="T1"/>
                </a:cxn>
                <a:cxn ang="T7">
                  <a:pos x="T2" y="T3"/>
                </a:cxn>
                <a:cxn ang="T8">
                  <a:pos x="T4" y="T5"/>
                </a:cxn>
              </a:cxnLst>
              <a:rect l="T9" t="T10" r="T11" b="T12"/>
              <a:pathLst>
                <a:path w="104" h="219">
                  <a:moveTo>
                    <a:pt x="104" y="0"/>
                  </a:moveTo>
                  <a:lnTo>
                    <a:pt x="52" y="219"/>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5" name="Freeform 43"/>
            <p:cNvSpPr>
              <a:spLocks/>
            </p:cNvSpPr>
            <p:nvPr/>
          </p:nvSpPr>
          <p:spPr bwMode="auto">
            <a:xfrm>
              <a:off x="6106" y="11512"/>
              <a:ext cx="0" cy="532"/>
            </a:xfrm>
            <a:custGeom>
              <a:avLst/>
              <a:gdLst>
                <a:gd name="T0" fmla="*/ 532 h 532"/>
                <a:gd name="T1" fmla="*/ 0 h 532"/>
                <a:gd name="T2" fmla="*/ 0 60000 65536"/>
                <a:gd name="T3" fmla="*/ 0 60000 65536"/>
                <a:gd name="T4" fmla="*/ 0 h 532"/>
                <a:gd name="T5" fmla="*/ 532 h 532"/>
              </a:gdLst>
              <a:ahLst/>
              <a:cxnLst>
                <a:cxn ang="T2">
                  <a:pos x="0" y="T0"/>
                </a:cxn>
                <a:cxn ang="T3">
                  <a:pos x="0" y="T1"/>
                </a:cxn>
              </a:cxnLst>
              <a:rect l="0" t="T4" r="0" b="T5"/>
              <a:pathLst>
                <a:path h="532">
                  <a:moveTo>
                    <a:pt x="0" y="5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6" name="Freeform 44"/>
            <p:cNvSpPr>
              <a:spLocks/>
            </p:cNvSpPr>
            <p:nvPr/>
          </p:nvSpPr>
          <p:spPr bwMode="auto">
            <a:xfrm>
              <a:off x="3986" y="6360"/>
              <a:ext cx="220" cy="104"/>
            </a:xfrm>
            <a:custGeom>
              <a:avLst/>
              <a:gdLst>
                <a:gd name="T0" fmla="*/ 0 w 220"/>
                <a:gd name="T1" fmla="*/ 0 h 104"/>
                <a:gd name="T2" fmla="*/ 110 w 220"/>
                <a:gd name="T3" fmla="*/ 26 h 104"/>
                <a:gd name="T4" fmla="*/ 220 w 220"/>
                <a:gd name="T5" fmla="*/ 52 h 104"/>
                <a:gd name="T6" fmla="*/ 110 w 220"/>
                <a:gd name="T7" fmla="*/ 78 h 104"/>
                <a:gd name="T8" fmla="*/ 0 w 220"/>
                <a:gd name="T9" fmla="*/ 104 h 104"/>
                <a:gd name="T10" fmla="*/ 0 60000 65536"/>
                <a:gd name="T11" fmla="*/ 0 60000 65536"/>
                <a:gd name="T12" fmla="*/ 0 60000 65536"/>
                <a:gd name="T13" fmla="*/ 0 60000 65536"/>
                <a:gd name="T14" fmla="*/ 0 60000 65536"/>
                <a:gd name="T15" fmla="*/ 0 w 220"/>
                <a:gd name="T16" fmla="*/ 0 h 104"/>
                <a:gd name="T17" fmla="*/ 220 w 220"/>
                <a:gd name="T18" fmla="*/ 104 h 104"/>
              </a:gdLst>
              <a:ahLst/>
              <a:cxnLst>
                <a:cxn ang="T10">
                  <a:pos x="T0" y="T1"/>
                </a:cxn>
                <a:cxn ang="T11">
                  <a:pos x="T2" y="T3"/>
                </a:cxn>
                <a:cxn ang="T12">
                  <a:pos x="T4" y="T5"/>
                </a:cxn>
                <a:cxn ang="T13">
                  <a:pos x="T6" y="T7"/>
                </a:cxn>
                <a:cxn ang="T14">
                  <a:pos x="T8" y="T9"/>
                </a:cxn>
              </a:cxnLst>
              <a:rect l="T15" t="T16" r="T17" b="T18"/>
              <a:pathLst>
                <a:path w="220" h="104">
                  <a:moveTo>
                    <a:pt x="0" y="0"/>
                  </a:moveTo>
                  <a:lnTo>
                    <a:pt x="110" y="26"/>
                  </a:lnTo>
                  <a:lnTo>
                    <a:pt x="220" y="52"/>
                  </a:lnTo>
                  <a:lnTo>
                    <a:pt x="110" y="78"/>
                  </a:lnTo>
                  <a:lnTo>
                    <a:pt x="0" y="104"/>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7" name="Freeform 45"/>
            <p:cNvSpPr>
              <a:spLocks/>
            </p:cNvSpPr>
            <p:nvPr/>
          </p:nvSpPr>
          <p:spPr bwMode="auto">
            <a:xfrm>
              <a:off x="3393" y="64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8" name="Freeform 46"/>
            <p:cNvSpPr>
              <a:spLocks/>
            </p:cNvSpPr>
            <p:nvPr/>
          </p:nvSpPr>
          <p:spPr bwMode="auto">
            <a:xfrm>
              <a:off x="3986" y="9960"/>
              <a:ext cx="220" cy="104"/>
            </a:xfrm>
            <a:custGeom>
              <a:avLst/>
              <a:gdLst>
                <a:gd name="T0" fmla="*/ 0 w 220"/>
                <a:gd name="T1" fmla="*/ 0 h 104"/>
                <a:gd name="T2" fmla="*/ 110 w 220"/>
                <a:gd name="T3" fmla="*/ 26 h 104"/>
                <a:gd name="T4" fmla="*/ 220 w 220"/>
                <a:gd name="T5" fmla="*/ 52 h 104"/>
                <a:gd name="T6" fmla="*/ 110 w 220"/>
                <a:gd name="T7" fmla="*/ 78 h 104"/>
                <a:gd name="T8" fmla="*/ 0 w 220"/>
                <a:gd name="T9" fmla="*/ 104 h 104"/>
                <a:gd name="T10" fmla="*/ 0 60000 65536"/>
                <a:gd name="T11" fmla="*/ 0 60000 65536"/>
                <a:gd name="T12" fmla="*/ 0 60000 65536"/>
                <a:gd name="T13" fmla="*/ 0 60000 65536"/>
                <a:gd name="T14" fmla="*/ 0 60000 65536"/>
                <a:gd name="T15" fmla="*/ 0 w 220"/>
                <a:gd name="T16" fmla="*/ 0 h 104"/>
                <a:gd name="T17" fmla="*/ 220 w 220"/>
                <a:gd name="T18" fmla="*/ 104 h 104"/>
              </a:gdLst>
              <a:ahLst/>
              <a:cxnLst>
                <a:cxn ang="T10">
                  <a:pos x="T0" y="T1"/>
                </a:cxn>
                <a:cxn ang="T11">
                  <a:pos x="T2" y="T3"/>
                </a:cxn>
                <a:cxn ang="T12">
                  <a:pos x="T4" y="T5"/>
                </a:cxn>
                <a:cxn ang="T13">
                  <a:pos x="T6" y="T7"/>
                </a:cxn>
                <a:cxn ang="T14">
                  <a:pos x="T8" y="T9"/>
                </a:cxn>
              </a:cxnLst>
              <a:rect l="T15" t="T16" r="T17" b="T18"/>
              <a:pathLst>
                <a:path w="220" h="104">
                  <a:moveTo>
                    <a:pt x="0" y="0"/>
                  </a:moveTo>
                  <a:lnTo>
                    <a:pt x="110" y="26"/>
                  </a:lnTo>
                  <a:lnTo>
                    <a:pt x="220" y="52"/>
                  </a:lnTo>
                  <a:lnTo>
                    <a:pt x="110" y="78"/>
                  </a:lnTo>
                  <a:lnTo>
                    <a:pt x="0" y="10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89" name="Freeform 47"/>
            <p:cNvSpPr>
              <a:spLocks/>
            </p:cNvSpPr>
            <p:nvPr/>
          </p:nvSpPr>
          <p:spPr bwMode="auto">
            <a:xfrm>
              <a:off x="3393" y="100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0" name="Freeform 48"/>
            <p:cNvSpPr>
              <a:spLocks/>
            </p:cNvSpPr>
            <p:nvPr/>
          </p:nvSpPr>
          <p:spPr bwMode="auto">
            <a:xfrm>
              <a:off x="7914" y="10819"/>
              <a:ext cx="204" cy="177"/>
            </a:xfrm>
            <a:custGeom>
              <a:avLst/>
              <a:gdLst>
                <a:gd name="T0" fmla="*/ 204 w 204"/>
                <a:gd name="T1" fmla="*/ 81 h 177"/>
                <a:gd name="T2" fmla="*/ 0 w 204"/>
                <a:gd name="T3" fmla="*/ 177 h 177"/>
                <a:gd name="T4" fmla="*/ 140 w 204"/>
                <a:gd name="T5" fmla="*/ 0 h 177"/>
                <a:gd name="T6" fmla="*/ 0 60000 65536"/>
                <a:gd name="T7" fmla="*/ 0 60000 65536"/>
                <a:gd name="T8" fmla="*/ 0 60000 65536"/>
                <a:gd name="T9" fmla="*/ 0 w 204"/>
                <a:gd name="T10" fmla="*/ 0 h 177"/>
                <a:gd name="T11" fmla="*/ 204 w 204"/>
                <a:gd name="T12" fmla="*/ 177 h 177"/>
              </a:gdLst>
              <a:ahLst/>
              <a:cxnLst>
                <a:cxn ang="T6">
                  <a:pos x="T0" y="T1"/>
                </a:cxn>
                <a:cxn ang="T7">
                  <a:pos x="T2" y="T3"/>
                </a:cxn>
                <a:cxn ang="T8">
                  <a:pos x="T4" y="T5"/>
                </a:cxn>
              </a:cxnLst>
              <a:rect l="T9" t="T10" r="T11" b="T12"/>
              <a:pathLst>
                <a:path w="204" h="177">
                  <a:moveTo>
                    <a:pt x="204" y="81"/>
                  </a:moveTo>
                  <a:lnTo>
                    <a:pt x="0" y="177"/>
                  </a:lnTo>
                  <a:lnTo>
                    <a:pt x="14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1" name="Freeform 49"/>
            <p:cNvSpPr>
              <a:spLocks/>
            </p:cNvSpPr>
            <p:nvPr/>
          </p:nvSpPr>
          <p:spPr bwMode="auto">
            <a:xfrm>
              <a:off x="7968" y="10323"/>
              <a:ext cx="802" cy="631"/>
            </a:xfrm>
            <a:custGeom>
              <a:avLst/>
              <a:gdLst>
                <a:gd name="T0" fmla="*/ 0 w 802"/>
                <a:gd name="T1" fmla="*/ 631 h 631"/>
                <a:gd name="T2" fmla="*/ 802 w 802"/>
                <a:gd name="T3" fmla="*/ 0 h 631"/>
                <a:gd name="T4" fmla="*/ 0 60000 65536"/>
                <a:gd name="T5" fmla="*/ 0 60000 65536"/>
                <a:gd name="T6" fmla="*/ 0 w 802"/>
                <a:gd name="T7" fmla="*/ 0 h 631"/>
                <a:gd name="T8" fmla="*/ 802 w 802"/>
                <a:gd name="T9" fmla="*/ 631 h 631"/>
              </a:gdLst>
              <a:ahLst/>
              <a:cxnLst>
                <a:cxn ang="T4">
                  <a:pos x="T0" y="T1"/>
                </a:cxn>
                <a:cxn ang="T5">
                  <a:pos x="T2" y="T3"/>
                </a:cxn>
              </a:cxnLst>
              <a:rect l="T6" t="T7" r="T8" b="T9"/>
              <a:pathLst>
                <a:path w="802" h="631">
                  <a:moveTo>
                    <a:pt x="0" y="631"/>
                  </a:moveTo>
                  <a:lnTo>
                    <a:pt x="802"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2" name="Freeform 50"/>
            <p:cNvSpPr>
              <a:spLocks/>
            </p:cNvSpPr>
            <p:nvPr/>
          </p:nvSpPr>
          <p:spPr bwMode="auto">
            <a:xfrm>
              <a:off x="8600" y="99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12700">
              <a:solidFill>
                <a:srgbClr val="5C60AE"/>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3" name="Freeform 51"/>
            <p:cNvSpPr>
              <a:spLocks/>
            </p:cNvSpPr>
            <p:nvPr/>
          </p:nvSpPr>
          <p:spPr bwMode="auto">
            <a:xfrm>
              <a:off x="8600" y="99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4" name="Freeform 52"/>
            <p:cNvSpPr>
              <a:spLocks/>
            </p:cNvSpPr>
            <p:nvPr/>
          </p:nvSpPr>
          <p:spPr bwMode="auto">
            <a:xfrm>
              <a:off x="8006" y="100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5" name="Freeform 53"/>
            <p:cNvSpPr>
              <a:spLocks/>
            </p:cNvSpPr>
            <p:nvPr/>
          </p:nvSpPr>
          <p:spPr bwMode="auto">
            <a:xfrm>
              <a:off x="8600" y="111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6" name="Freeform 54"/>
            <p:cNvSpPr>
              <a:spLocks/>
            </p:cNvSpPr>
            <p:nvPr/>
          </p:nvSpPr>
          <p:spPr bwMode="auto">
            <a:xfrm>
              <a:off x="8006" y="112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7" name="Freeform 55"/>
            <p:cNvSpPr>
              <a:spLocks/>
            </p:cNvSpPr>
            <p:nvPr/>
          </p:nvSpPr>
          <p:spPr bwMode="auto">
            <a:xfrm>
              <a:off x="5991" y="5438"/>
              <a:ext cx="230" cy="230"/>
            </a:xfrm>
            <a:custGeom>
              <a:avLst/>
              <a:gdLst>
                <a:gd name="T0" fmla="*/ 124 w 230"/>
                <a:gd name="T1" fmla="*/ 1 h 230"/>
                <a:gd name="T2" fmla="*/ 183 w 230"/>
                <a:gd name="T3" fmla="*/ 22 h 230"/>
                <a:gd name="T4" fmla="*/ 221 w 230"/>
                <a:gd name="T5" fmla="*/ 71 h 230"/>
                <a:gd name="T6" fmla="*/ 230 w 230"/>
                <a:gd name="T7" fmla="*/ 115 h 230"/>
                <a:gd name="T8" fmla="*/ 230 w 230"/>
                <a:gd name="T9" fmla="*/ 125 h 230"/>
                <a:gd name="T10" fmla="*/ 208 w 230"/>
                <a:gd name="T11" fmla="*/ 183 h 230"/>
                <a:gd name="T12" fmla="*/ 160 w 230"/>
                <a:gd name="T13" fmla="*/ 221 h 230"/>
                <a:gd name="T14" fmla="*/ 115 w 230"/>
                <a:gd name="T15" fmla="*/ 230 h 230"/>
                <a:gd name="T16" fmla="*/ 106 w 230"/>
                <a:gd name="T17" fmla="*/ 230 h 230"/>
                <a:gd name="T18" fmla="*/ 47 w 230"/>
                <a:gd name="T19" fmla="*/ 208 h 230"/>
                <a:gd name="T20" fmla="*/ 9 w 230"/>
                <a:gd name="T21" fmla="*/ 160 h 230"/>
                <a:gd name="T22" fmla="*/ 0 w 230"/>
                <a:gd name="T23" fmla="*/ 115 h 230"/>
                <a:gd name="T24" fmla="*/ 0 w 230"/>
                <a:gd name="T25" fmla="*/ 106 h 230"/>
                <a:gd name="T26" fmla="*/ 22 w 230"/>
                <a:gd name="T27" fmla="*/ 47 h 230"/>
                <a:gd name="T28" fmla="*/ 70 w 230"/>
                <a:gd name="T29" fmla="*/ 9 h 230"/>
                <a:gd name="T30" fmla="*/ 115 w 230"/>
                <a:gd name="T31" fmla="*/ 0 h 230"/>
                <a:gd name="T32" fmla="*/ 124 w 230"/>
                <a:gd name="T33" fmla="*/ 1 h 2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230"/>
                <a:gd name="T53" fmla="*/ 230 w 230"/>
                <a:gd name="T54" fmla="*/ 230 h 2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230">
                  <a:moveTo>
                    <a:pt x="124" y="1"/>
                  </a:moveTo>
                  <a:lnTo>
                    <a:pt x="183" y="22"/>
                  </a:lnTo>
                  <a:lnTo>
                    <a:pt x="221" y="71"/>
                  </a:lnTo>
                  <a:lnTo>
                    <a:pt x="230" y="115"/>
                  </a:lnTo>
                  <a:lnTo>
                    <a:pt x="230" y="125"/>
                  </a:lnTo>
                  <a:lnTo>
                    <a:pt x="208" y="183"/>
                  </a:lnTo>
                  <a:lnTo>
                    <a:pt x="160" y="221"/>
                  </a:lnTo>
                  <a:lnTo>
                    <a:pt x="115" y="230"/>
                  </a:lnTo>
                  <a:lnTo>
                    <a:pt x="106" y="230"/>
                  </a:lnTo>
                  <a:lnTo>
                    <a:pt x="47" y="208"/>
                  </a:lnTo>
                  <a:lnTo>
                    <a:pt x="9" y="160"/>
                  </a:lnTo>
                  <a:lnTo>
                    <a:pt x="0" y="115"/>
                  </a:lnTo>
                  <a:lnTo>
                    <a:pt x="0" y="106"/>
                  </a:lnTo>
                  <a:lnTo>
                    <a:pt x="22" y="47"/>
                  </a:lnTo>
                  <a:lnTo>
                    <a:pt x="70" y="9"/>
                  </a:lnTo>
                  <a:lnTo>
                    <a:pt x="115" y="0"/>
                  </a:lnTo>
                  <a:lnTo>
                    <a:pt x="12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8" name="Freeform 56"/>
            <p:cNvSpPr>
              <a:spLocks/>
            </p:cNvSpPr>
            <p:nvPr/>
          </p:nvSpPr>
          <p:spPr bwMode="auto">
            <a:xfrm>
              <a:off x="6106" y="5518"/>
              <a:ext cx="0" cy="548"/>
            </a:xfrm>
            <a:custGeom>
              <a:avLst/>
              <a:gdLst>
                <a:gd name="T0" fmla="*/ 0 h 548"/>
                <a:gd name="T1" fmla="*/ 548 h 548"/>
                <a:gd name="T2" fmla="*/ 0 60000 65536"/>
                <a:gd name="T3" fmla="*/ 0 60000 65536"/>
                <a:gd name="T4" fmla="*/ 0 h 548"/>
                <a:gd name="T5" fmla="*/ 548 h 548"/>
              </a:gdLst>
              <a:ahLst/>
              <a:cxnLst>
                <a:cxn ang="T2">
                  <a:pos x="0" y="T0"/>
                </a:cxn>
                <a:cxn ang="T3">
                  <a:pos x="0" y="T1"/>
                </a:cxn>
              </a:cxnLst>
              <a:rect l="0" t="T4" r="0" b="T5"/>
              <a:pathLst>
                <a:path h="548">
                  <a:moveTo>
                    <a:pt x="0" y="0"/>
                  </a:moveTo>
                  <a:lnTo>
                    <a:pt x="0" y="5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899" name="Freeform 57"/>
            <p:cNvSpPr>
              <a:spLocks/>
            </p:cNvSpPr>
            <p:nvPr/>
          </p:nvSpPr>
          <p:spPr bwMode="auto">
            <a:xfrm>
              <a:off x="6054" y="5881"/>
              <a:ext cx="104" cy="220"/>
            </a:xfrm>
            <a:custGeom>
              <a:avLst/>
              <a:gdLst>
                <a:gd name="T0" fmla="*/ 104 w 104"/>
                <a:gd name="T1" fmla="*/ 0 h 220"/>
                <a:gd name="T2" fmla="*/ 52 w 104"/>
                <a:gd name="T3" fmla="*/ 220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0" name="Freeform 58"/>
            <p:cNvSpPr>
              <a:spLocks/>
            </p:cNvSpPr>
            <p:nvPr/>
          </p:nvSpPr>
          <p:spPr bwMode="auto">
            <a:xfrm>
              <a:off x="8600" y="12360"/>
              <a:ext cx="219" cy="104"/>
            </a:xfrm>
            <a:custGeom>
              <a:avLst/>
              <a:gdLst>
                <a:gd name="T0" fmla="*/ 0 w 219"/>
                <a:gd name="T1" fmla="*/ 0 h 104"/>
                <a:gd name="T2" fmla="*/ 110 w 219"/>
                <a:gd name="T3" fmla="*/ 26 h 104"/>
                <a:gd name="T4" fmla="*/ 219 w 219"/>
                <a:gd name="T5" fmla="*/ 52 h 104"/>
                <a:gd name="T6" fmla="*/ 110 w 219"/>
                <a:gd name="T7" fmla="*/ 78 h 104"/>
                <a:gd name="T8" fmla="*/ 0 w 219"/>
                <a:gd name="T9" fmla="*/ 104 h 104"/>
                <a:gd name="T10" fmla="*/ 0 60000 65536"/>
                <a:gd name="T11" fmla="*/ 0 60000 65536"/>
                <a:gd name="T12" fmla="*/ 0 60000 65536"/>
                <a:gd name="T13" fmla="*/ 0 60000 65536"/>
                <a:gd name="T14" fmla="*/ 0 60000 65536"/>
                <a:gd name="T15" fmla="*/ 0 w 219"/>
                <a:gd name="T16" fmla="*/ 0 h 104"/>
                <a:gd name="T17" fmla="*/ 219 w 219"/>
                <a:gd name="T18" fmla="*/ 104 h 104"/>
              </a:gdLst>
              <a:ahLst/>
              <a:cxnLst>
                <a:cxn ang="T10">
                  <a:pos x="T0" y="T1"/>
                </a:cxn>
                <a:cxn ang="T11">
                  <a:pos x="T2" y="T3"/>
                </a:cxn>
                <a:cxn ang="T12">
                  <a:pos x="T4" y="T5"/>
                </a:cxn>
                <a:cxn ang="T13">
                  <a:pos x="T6" y="T7"/>
                </a:cxn>
                <a:cxn ang="T14">
                  <a:pos x="T8" y="T9"/>
                </a:cxn>
              </a:cxnLst>
              <a:rect l="T15" t="T16" r="T17" b="T18"/>
              <a:pathLst>
                <a:path w="219" h="104">
                  <a:moveTo>
                    <a:pt x="0" y="0"/>
                  </a:moveTo>
                  <a:lnTo>
                    <a:pt x="110" y="26"/>
                  </a:lnTo>
                  <a:lnTo>
                    <a:pt x="219" y="52"/>
                  </a:lnTo>
                  <a:lnTo>
                    <a:pt x="110" y="78"/>
                  </a:lnTo>
                  <a:lnTo>
                    <a:pt x="0" y="10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1" name="Freeform 59"/>
            <p:cNvSpPr>
              <a:spLocks/>
            </p:cNvSpPr>
            <p:nvPr/>
          </p:nvSpPr>
          <p:spPr bwMode="auto">
            <a:xfrm>
              <a:off x="8006" y="12412"/>
              <a:ext cx="765" cy="0"/>
            </a:xfrm>
            <a:custGeom>
              <a:avLst/>
              <a:gdLst>
                <a:gd name="T0" fmla="*/ 0 w 765"/>
                <a:gd name="T1" fmla="*/ 765 w 765"/>
                <a:gd name="T2" fmla="*/ 0 60000 65536"/>
                <a:gd name="T3" fmla="*/ 0 60000 65536"/>
                <a:gd name="T4" fmla="*/ 0 w 765"/>
                <a:gd name="T5" fmla="*/ 765 w 765"/>
              </a:gdLst>
              <a:ahLst/>
              <a:cxnLst>
                <a:cxn ang="T2">
                  <a:pos x="T0" y="0"/>
                </a:cxn>
                <a:cxn ang="T3">
                  <a:pos x="T1" y="0"/>
                </a:cxn>
              </a:cxnLst>
              <a:rect l="T4" t="0" r="T5" b="0"/>
              <a:pathLst>
                <a:path w="765">
                  <a:moveTo>
                    <a:pt x="0" y="0"/>
                  </a:moveTo>
                  <a:lnTo>
                    <a:pt x="765" y="0"/>
                  </a:lnTo>
                </a:path>
              </a:pathLst>
            </a:custGeom>
            <a:noFill/>
            <a:ln w="127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2" name="Freeform 60"/>
            <p:cNvSpPr>
              <a:spLocks/>
            </p:cNvSpPr>
            <p:nvPr/>
          </p:nvSpPr>
          <p:spPr bwMode="auto">
            <a:xfrm>
              <a:off x="4206" y="12112"/>
              <a:ext cx="3800" cy="600"/>
            </a:xfrm>
            <a:custGeom>
              <a:avLst/>
              <a:gdLst>
                <a:gd name="T0" fmla="*/ 3800 w 3800"/>
                <a:gd name="T1" fmla="*/ 300 h 600"/>
                <a:gd name="T2" fmla="*/ 3791 w 3800"/>
                <a:gd name="T3" fmla="*/ 372 h 600"/>
                <a:gd name="T4" fmla="*/ 3766 w 3800"/>
                <a:gd name="T5" fmla="*/ 438 h 600"/>
                <a:gd name="T6" fmla="*/ 3728 w 3800"/>
                <a:gd name="T7" fmla="*/ 495 h 600"/>
                <a:gd name="T8" fmla="*/ 3677 w 3800"/>
                <a:gd name="T9" fmla="*/ 542 h 600"/>
                <a:gd name="T10" fmla="*/ 3617 w 3800"/>
                <a:gd name="T11" fmla="*/ 576 h 600"/>
                <a:gd name="T12" fmla="*/ 3549 w 3800"/>
                <a:gd name="T13" fmla="*/ 596 h 600"/>
                <a:gd name="T14" fmla="*/ 3500 w 3800"/>
                <a:gd name="T15" fmla="*/ 600 h 600"/>
                <a:gd name="T16" fmla="*/ 300 w 3800"/>
                <a:gd name="T17" fmla="*/ 600 h 600"/>
                <a:gd name="T18" fmla="*/ 228 w 3800"/>
                <a:gd name="T19" fmla="*/ 591 h 600"/>
                <a:gd name="T20" fmla="*/ 162 w 3800"/>
                <a:gd name="T21" fmla="*/ 567 h 600"/>
                <a:gd name="T22" fmla="*/ 105 w 3800"/>
                <a:gd name="T23" fmla="*/ 528 h 600"/>
                <a:gd name="T24" fmla="*/ 58 w 3800"/>
                <a:gd name="T25" fmla="*/ 477 h 600"/>
                <a:gd name="T26" fmla="*/ 24 w 3800"/>
                <a:gd name="T27" fmla="*/ 417 h 600"/>
                <a:gd name="T28" fmla="*/ 4 w 3800"/>
                <a:gd name="T29" fmla="*/ 349 h 600"/>
                <a:gd name="T30" fmla="*/ 0 w 3800"/>
                <a:gd name="T31" fmla="*/ 300 h 600"/>
                <a:gd name="T32" fmla="*/ 1 w 3800"/>
                <a:gd name="T33" fmla="*/ 275 h 600"/>
                <a:gd name="T34" fmla="*/ 15 w 3800"/>
                <a:gd name="T35" fmla="*/ 205 h 600"/>
                <a:gd name="T36" fmla="*/ 45 w 3800"/>
                <a:gd name="T37" fmla="*/ 142 h 600"/>
                <a:gd name="T38" fmla="*/ 88 w 3800"/>
                <a:gd name="T39" fmla="*/ 88 h 600"/>
                <a:gd name="T40" fmla="*/ 142 w 3800"/>
                <a:gd name="T41" fmla="*/ 45 h 600"/>
                <a:gd name="T42" fmla="*/ 205 w 3800"/>
                <a:gd name="T43" fmla="*/ 15 h 600"/>
                <a:gd name="T44" fmla="*/ 275 w 3800"/>
                <a:gd name="T45" fmla="*/ 1 h 600"/>
                <a:gd name="T46" fmla="*/ 300 w 3800"/>
                <a:gd name="T47" fmla="*/ 0 h 600"/>
                <a:gd name="T48" fmla="*/ 3500 w 3800"/>
                <a:gd name="T49" fmla="*/ 0 h 600"/>
                <a:gd name="T50" fmla="*/ 3572 w 3800"/>
                <a:gd name="T51" fmla="*/ 9 h 600"/>
                <a:gd name="T52" fmla="*/ 3638 w 3800"/>
                <a:gd name="T53" fmla="*/ 34 h 600"/>
                <a:gd name="T54" fmla="*/ 3695 w 3800"/>
                <a:gd name="T55" fmla="*/ 72 h 600"/>
                <a:gd name="T56" fmla="*/ 3742 w 3800"/>
                <a:gd name="T57" fmla="*/ 123 h 600"/>
                <a:gd name="T58" fmla="*/ 3776 w 3800"/>
                <a:gd name="T59" fmla="*/ 183 h 600"/>
                <a:gd name="T60" fmla="*/ 3796 w 3800"/>
                <a:gd name="T61" fmla="*/ 251 h 600"/>
                <a:gd name="T62" fmla="*/ 3800 w 3800"/>
                <a:gd name="T63" fmla="*/ 300 h 6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00"/>
                <a:gd name="T97" fmla="*/ 0 h 600"/>
                <a:gd name="T98" fmla="*/ 3800 w 3800"/>
                <a:gd name="T99" fmla="*/ 600 h 6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00" h="600">
                  <a:moveTo>
                    <a:pt x="3800" y="300"/>
                  </a:moveTo>
                  <a:lnTo>
                    <a:pt x="3791" y="372"/>
                  </a:lnTo>
                  <a:lnTo>
                    <a:pt x="3766" y="438"/>
                  </a:lnTo>
                  <a:lnTo>
                    <a:pt x="3728" y="495"/>
                  </a:lnTo>
                  <a:lnTo>
                    <a:pt x="3677" y="542"/>
                  </a:lnTo>
                  <a:lnTo>
                    <a:pt x="3617" y="576"/>
                  </a:lnTo>
                  <a:lnTo>
                    <a:pt x="3549" y="596"/>
                  </a:lnTo>
                  <a:lnTo>
                    <a:pt x="3500" y="600"/>
                  </a:lnTo>
                  <a:lnTo>
                    <a:pt x="300" y="600"/>
                  </a:lnTo>
                  <a:lnTo>
                    <a:pt x="228" y="591"/>
                  </a:lnTo>
                  <a:lnTo>
                    <a:pt x="162" y="567"/>
                  </a:lnTo>
                  <a:lnTo>
                    <a:pt x="105" y="528"/>
                  </a:lnTo>
                  <a:lnTo>
                    <a:pt x="58" y="477"/>
                  </a:lnTo>
                  <a:lnTo>
                    <a:pt x="24" y="417"/>
                  </a:lnTo>
                  <a:lnTo>
                    <a:pt x="4" y="349"/>
                  </a:lnTo>
                  <a:lnTo>
                    <a:pt x="0" y="300"/>
                  </a:lnTo>
                  <a:lnTo>
                    <a:pt x="1" y="275"/>
                  </a:lnTo>
                  <a:lnTo>
                    <a:pt x="15" y="205"/>
                  </a:lnTo>
                  <a:lnTo>
                    <a:pt x="45" y="142"/>
                  </a:lnTo>
                  <a:lnTo>
                    <a:pt x="88" y="88"/>
                  </a:lnTo>
                  <a:lnTo>
                    <a:pt x="142" y="45"/>
                  </a:lnTo>
                  <a:lnTo>
                    <a:pt x="205" y="15"/>
                  </a:lnTo>
                  <a:lnTo>
                    <a:pt x="275" y="1"/>
                  </a:lnTo>
                  <a:lnTo>
                    <a:pt x="300" y="0"/>
                  </a:lnTo>
                  <a:lnTo>
                    <a:pt x="3500" y="0"/>
                  </a:lnTo>
                  <a:lnTo>
                    <a:pt x="3572" y="9"/>
                  </a:lnTo>
                  <a:lnTo>
                    <a:pt x="3638" y="34"/>
                  </a:lnTo>
                  <a:lnTo>
                    <a:pt x="3695" y="72"/>
                  </a:lnTo>
                  <a:lnTo>
                    <a:pt x="3742" y="123"/>
                  </a:lnTo>
                  <a:lnTo>
                    <a:pt x="3776" y="183"/>
                  </a:lnTo>
                  <a:lnTo>
                    <a:pt x="3796" y="251"/>
                  </a:lnTo>
                  <a:lnTo>
                    <a:pt x="3800" y="30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3" name="Freeform 61"/>
            <p:cNvSpPr>
              <a:spLocks/>
            </p:cNvSpPr>
            <p:nvPr/>
          </p:nvSpPr>
          <p:spPr bwMode="auto">
            <a:xfrm>
              <a:off x="5991" y="13167"/>
              <a:ext cx="230" cy="230"/>
            </a:xfrm>
            <a:custGeom>
              <a:avLst/>
              <a:gdLst>
                <a:gd name="T0" fmla="*/ 115 w 230"/>
                <a:gd name="T1" fmla="*/ 0 h 230"/>
                <a:gd name="T2" fmla="*/ 54 w 230"/>
                <a:gd name="T3" fmla="*/ 17 h 230"/>
                <a:gd name="T4" fmla="*/ 13 w 230"/>
                <a:gd name="T5" fmla="*/ 62 h 230"/>
                <a:gd name="T6" fmla="*/ 0 w 230"/>
                <a:gd name="T7" fmla="*/ 115 h 230"/>
                <a:gd name="T8" fmla="*/ 0 w 230"/>
                <a:gd name="T9" fmla="*/ 124 h 230"/>
                <a:gd name="T10" fmla="*/ 22 w 230"/>
                <a:gd name="T11" fmla="*/ 183 h 230"/>
                <a:gd name="T12" fmla="*/ 70 w 230"/>
                <a:gd name="T13" fmla="*/ 221 h 230"/>
                <a:gd name="T14" fmla="*/ 115 w 230"/>
                <a:gd name="T15" fmla="*/ 230 h 230"/>
                <a:gd name="T16" fmla="*/ 124 w 230"/>
                <a:gd name="T17" fmla="*/ 229 h 230"/>
                <a:gd name="T18" fmla="*/ 183 w 230"/>
                <a:gd name="T19" fmla="*/ 208 h 230"/>
                <a:gd name="T20" fmla="*/ 221 w 230"/>
                <a:gd name="T21" fmla="*/ 160 h 230"/>
                <a:gd name="T22" fmla="*/ 230 w 230"/>
                <a:gd name="T23" fmla="*/ 115 h 230"/>
                <a:gd name="T24" fmla="*/ 230 w 230"/>
                <a:gd name="T25" fmla="*/ 105 h 230"/>
                <a:gd name="T26" fmla="*/ 208 w 230"/>
                <a:gd name="T27" fmla="*/ 47 h 230"/>
                <a:gd name="T28" fmla="*/ 160 w 230"/>
                <a:gd name="T29" fmla="*/ 9 h 230"/>
                <a:gd name="T30" fmla="*/ 115 w 230"/>
                <a:gd name="T31" fmla="*/ 0 h 2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0"/>
                <a:gd name="T49" fmla="*/ 0 h 230"/>
                <a:gd name="T50" fmla="*/ 230 w 230"/>
                <a:gd name="T51" fmla="*/ 230 h 2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0" h="230">
                  <a:moveTo>
                    <a:pt x="115" y="0"/>
                  </a:moveTo>
                  <a:lnTo>
                    <a:pt x="54" y="17"/>
                  </a:lnTo>
                  <a:lnTo>
                    <a:pt x="13" y="62"/>
                  </a:lnTo>
                  <a:lnTo>
                    <a:pt x="0" y="115"/>
                  </a:lnTo>
                  <a:lnTo>
                    <a:pt x="0" y="124"/>
                  </a:lnTo>
                  <a:lnTo>
                    <a:pt x="22" y="183"/>
                  </a:lnTo>
                  <a:lnTo>
                    <a:pt x="70" y="221"/>
                  </a:lnTo>
                  <a:lnTo>
                    <a:pt x="115" y="230"/>
                  </a:lnTo>
                  <a:lnTo>
                    <a:pt x="124" y="229"/>
                  </a:lnTo>
                  <a:lnTo>
                    <a:pt x="183" y="208"/>
                  </a:lnTo>
                  <a:lnTo>
                    <a:pt x="221" y="160"/>
                  </a:lnTo>
                  <a:lnTo>
                    <a:pt x="230" y="115"/>
                  </a:lnTo>
                  <a:lnTo>
                    <a:pt x="230" y="105"/>
                  </a:lnTo>
                  <a:lnTo>
                    <a:pt x="208" y="47"/>
                  </a:lnTo>
                  <a:lnTo>
                    <a:pt x="160" y="9"/>
                  </a:lnTo>
                  <a:lnTo>
                    <a:pt x="115"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4" name="Freeform 62"/>
            <p:cNvSpPr>
              <a:spLocks/>
            </p:cNvSpPr>
            <p:nvPr/>
          </p:nvSpPr>
          <p:spPr bwMode="auto">
            <a:xfrm>
              <a:off x="6030" y="13206"/>
              <a:ext cx="152" cy="152"/>
            </a:xfrm>
            <a:custGeom>
              <a:avLst/>
              <a:gdLst>
                <a:gd name="T0" fmla="*/ 82 w 152"/>
                <a:gd name="T1" fmla="*/ 0 h 152"/>
                <a:gd name="T2" fmla="*/ 137 w 152"/>
                <a:gd name="T3" fmla="*/ 31 h 152"/>
                <a:gd name="T4" fmla="*/ 152 w 152"/>
                <a:gd name="T5" fmla="*/ 76 h 152"/>
                <a:gd name="T6" fmla="*/ 151 w 152"/>
                <a:gd name="T7" fmla="*/ 82 h 152"/>
                <a:gd name="T8" fmla="*/ 121 w 152"/>
                <a:gd name="T9" fmla="*/ 137 h 152"/>
                <a:gd name="T10" fmla="*/ 76 w 152"/>
                <a:gd name="T11" fmla="*/ 152 h 152"/>
                <a:gd name="T12" fmla="*/ 70 w 152"/>
                <a:gd name="T13" fmla="*/ 151 h 152"/>
                <a:gd name="T14" fmla="*/ 15 w 152"/>
                <a:gd name="T15" fmla="*/ 121 h 152"/>
                <a:gd name="T16" fmla="*/ 0 w 152"/>
                <a:gd name="T17" fmla="*/ 76 h 152"/>
                <a:gd name="T18" fmla="*/ 1 w 152"/>
                <a:gd name="T19" fmla="*/ 70 h 152"/>
                <a:gd name="T20" fmla="*/ 31 w 152"/>
                <a:gd name="T21" fmla="*/ 15 h 152"/>
                <a:gd name="T22" fmla="*/ 76 w 152"/>
                <a:gd name="T23" fmla="*/ 0 h 152"/>
                <a:gd name="T24" fmla="*/ 82 w 15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52"/>
                <a:gd name="T41" fmla="*/ 152 w 15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52">
                  <a:moveTo>
                    <a:pt x="82" y="0"/>
                  </a:moveTo>
                  <a:lnTo>
                    <a:pt x="137" y="31"/>
                  </a:lnTo>
                  <a:lnTo>
                    <a:pt x="152" y="76"/>
                  </a:lnTo>
                  <a:lnTo>
                    <a:pt x="151" y="82"/>
                  </a:lnTo>
                  <a:lnTo>
                    <a:pt x="121" y="137"/>
                  </a:lnTo>
                  <a:lnTo>
                    <a:pt x="76" y="152"/>
                  </a:lnTo>
                  <a:lnTo>
                    <a:pt x="70" y="151"/>
                  </a:lnTo>
                  <a:lnTo>
                    <a:pt x="15" y="121"/>
                  </a:lnTo>
                  <a:lnTo>
                    <a:pt x="0" y="76"/>
                  </a:lnTo>
                  <a:lnTo>
                    <a:pt x="1" y="70"/>
                  </a:lnTo>
                  <a:lnTo>
                    <a:pt x="31" y="15"/>
                  </a:lnTo>
                  <a:lnTo>
                    <a:pt x="76"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5" name="Freeform 63"/>
            <p:cNvSpPr>
              <a:spLocks/>
            </p:cNvSpPr>
            <p:nvPr/>
          </p:nvSpPr>
          <p:spPr bwMode="auto">
            <a:xfrm>
              <a:off x="6106" y="12712"/>
              <a:ext cx="0" cy="410"/>
            </a:xfrm>
            <a:custGeom>
              <a:avLst/>
              <a:gdLst>
                <a:gd name="T0" fmla="*/ 0 h 410"/>
                <a:gd name="T1" fmla="*/ 410 h 410"/>
                <a:gd name="T2" fmla="*/ 0 60000 65536"/>
                <a:gd name="T3" fmla="*/ 0 60000 65536"/>
                <a:gd name="T4" fmla="*/ 0 h 410"/>
                <a:gd name="T5" fmla="*/ 410 h 410"/>
              </a:gdLst>
              <a:ahLst/>
              <a:cxnLst>
                <a:cxn ang="T2">
                  <a:pos x="0" y="T0"/>
                </a:cxn>
                <a:cxn ang="T3">
                  <a:pos x="0" y="T1"/>
                </a:cxn>
              </a:cxnLst>
              <a:rect l="0" t="T4" r="0" b="T5"/>
              <a:pathLst>
                <a:path h="410">
                  <a:moveTo>
                    <a:pt x="0" y="0"/>
                  </a:moveTo>
                  <a:lnTo>
                    <a:pt x="0" y="41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6" name="Freeform 64"/>
            <p:cNvSpPr>
              <a:spLocks/>
            </p:cNvSpPr>
            <p:nvPr/>
          </p:nvSpPr>
          <p:spPr bwMode="auto">
            <a:xfrm>
              <a:off x="6054" y="12938"/>
              <a:ext cx="104" cy="220"/>
            </a:xfrm>
            <a:custGeom>
              <a:avLst/>
              <a:gdLst>
                <a:gd name="T0" fmla="*/ 104 w 104"/>
                <a:gd name="T1" fmla="*/ 0 h 220"/>
                <a:gd name="T2" fmla="*/ 52 w 104"/>
                <a:gd name="T3" fmla="*/ 220 h 220"/>
                <a:gd name="T4" fmla="*/ 0 w 104"/>
                <a:gd name="T5" fmla="*/ 0 h 220"/>
                <a:gd name="T6" fmla="*/ 0 60000 65536"/>
                <a:gd name="T7" fmla="*/ 0 60000 65536"/>
                <a:gd name="T8" fmla="*/ 0 60000 65536"/>
                <a:gd name="T9" fmla="*/ 0 w 104"/>
                <a:gd name="T10" fmla="*/ 0 h 220"/>
                <a:gd name="T11" fmla="*/ 104 w 104"/>
                <a:gd name="T12" fmla="*/ 220 h 220"/>
              </a:gdLst>
              <a:ahLst/>
              <a:cxnLst>
                <a:cxn ang="T6">
                  <a:pos x="T0" y="T1"/>
                </a:cxn>
                <a:cxn ang="T7">
                  <a:pos x="T2" y="T3"/>
                </a:cxn>
                <a:cxn ang="T8">
                  <a:pos x="T4" y="T5"/>
                </a:cxn>
              </a:cxnLst>
              <a:rect l="T9" t="T10" r="T11" b="T12"/>
              <a:pathLst>
                <a:path w="104" h="220">
                  <a:moveTo>
                    <a:pt x="104" y="0"/>
                  </a:moveTo>
                  <a:lnTo>
                    <a:pt x="52" y="220"/>
                  </a:lnTo>
                  <a:lnTo>
                    <a:pt x="0" y="0"/>
                  </a:lnTo>
                </a:path>
              </a:pathLst>
            </a:custGeom>
            <a:noFill/>
            <a:ln w="12699">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7" name="Rectangle 65"/>
            <p:cNvSpPr>
              <a:spLocks/>
            </p:cNvSpPr>
            <p:nvPr/>
          </p:nvSpPr>
          <p:spPr bwMode="auto">
            <a:xfrm>
              <a:off x="1293" y="5910"/>
              <a:ext cx="2100" cy="1004"/>
            </a:xfrm>
            <a:prstGeom prst="rect">
              <a:avLst/>
            </a:prstGeom>
            <a:solidFill>
              <a:srgbClr val="F4F8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8" name="Rectangle 66"/>
            <p:cNvSpPr>
              <a:spLocks/>
            </p:cNvSpPr>
            <p:nvPr/>
          </p:nvSpPr>
          <p:spPr bwMode="auto">
            <a:xfrm>
              <a:off x="1293" y="5910"/>
              <a:ext cx="2100" cy="100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09" name="Freeform 67"/>
            <p:cNvSpPr>
              <a:spLocks/>
            </p:cNvSpPr>
            <p:nvPr/>
          </p:nvSpPr>
          <p:spPr bwMode="auto">
            <a:xfrm>
              <a:off x="1717" y="6156"/>
              <a:ext cx="178" cy="178"/>
            </a:xfrm>
            <a:custGeom>
              <a:avLst/>
              <a:gdLst>
                <a:gd name="T0" fmla="*/ 96 w 178"/>
                <a:gd name="T1" fmla="*/ 0 h 178"/>
                <a:gd name="T2" fmla="*/ 152 w 178"/>
                <a:gd name="T3" fmla="*/ 26 h 178"/>
                <a:gd name="T4" fmla="*/ 178 w 178"/>
                <a:gd name="T5" fmla="*/ 82 h 178"/>
                <a:gd name="T6" fmla="*/ 178 w 178"/>
                <a:gd name="T7" fmla="*/ 89 h 178"/>
                <a:gd name="T8" fmla="*/ 178 w 178"/>
                <a:gd name="T9" fmla="*/ 96 h 178"/>
                <a:gd name="T10" fmla="*/ 152 w 178"/>
                <a:gd name="T11" fmla="*/ 152 h 178"/>
                <a:gd name="T12" fmla="*/ 96 w 178"/>
                <a:gd name="T13" fmla="*/ 178 h 178"/>
                <a:gd name="T14" fmla="*/ 89 w 178"/>
                <a:gd name="T15" fmla="*/ 178 h 178"/>
                <a:gd name="T16" fmla="*/ 82 w 178"/>
                <a:gd name="T17" fmla="*/ 178 h 178"/>
                <a:gd name="T18" fmla="*/ 26 w 178"/>
                <a:gd name="T19" fmla="*/ 152 h 178"/>
                <a:gd name="T20" fmla="*/ 0 w 178"/>
                <a:gd name="T21" fmla="*/ 96 h 178"/>
                <a:gd name="T22" fmla="*/ 0 w 178"/>
                <a:gd name="T23" fmla="*/ 89 h 178"/>
                <a:gd name="T24" fmla="*/ 0 w 178"/>
                <a:gd name="T25" fmla="*/ 82 h 178"/>
                <a:gd name="T26" fmla="*/ 26 w 178"/>
                <a:gd name="T27" fmla="*/ 26 h 178"/>
                <a:gd name="T28" fmla="*/ 82 w 178"/>
                <a:gd name="T29" fmla="*/ 0 h 178"/>
                <a:gd name="T30" fmla="*/ 89 w 178"/>
                <a:gd name="T31" fmla="*/ 0 h 178"/>
                <a:gd name="T32" fmla="*/ 96 w 178"/>
                <a:gd name="T33" fmla="*/ 0 h 1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
                <a:gd name="T52" fmla="*/ 0 h 178"/>
                <a:gd name="T53" fmla="*/ 178 w 178"/>
                <a:gd name="T54" fmla="*/ 178 h 17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 h="178">
                  <a:moveTo>
                    <a:pt x="96" y="0"/>
                  </a:moveTo>
                  <a:lnTo>
                    <a:pt x="152" y="26"/>
                  </a:lnTo>
                  <a:lnTo>
                    <a:pt x="178" y="82"/>
                  </a:lnTo>
                  <a:lnTo>
                    <a:pt x="178" y="89"/>
                  </a:lnTo>
                  <a:lnTo>
                    <a:pt x="178" y="96"/>
                  </a:lnTo>
                  <a:lnTo>
                    <a:pt x="152" y="152"/>
                  </a:lnTo>
                  <a:lnTo>
                    <a:pt x="96" y="178"/>
                  </a:lnTo>
                  <a:lnTo>
                    <a:pt x="89" y="178"/>
                  </a:lnTo>
                  <a:lnTo>
                    <a:pt x="82" y="178"/>
                  </a:lnTo>
                  <a:lnTo>
                    <a:pt x="26" y="152"/>
                  </a:lnTo>
                  <a:lnTo>
                    <a:pt x="0" y="96"/>
                  </a:lnTo>
                  <a:lnTo>
                    <a:pt x="0" y="89"/>
                  </a:lnTo>
                  <a:lnTo>
                    <a:pt x="0" y="82"/>
                  </a:lnTo>
                  <a:lnTo>
                    <a:pt x="26" y="26"/>
                  </a:lnTo>
                  <a:lnTo>
                    <a:pt x="82" y="0"/>
                  </a:lnTo>
                  <a:lnTo>
                    <a:pt x="89" y="0"/>
                  </a:lnTo>
                  <a:lnTo>
                    <a:pt x="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0" name="Freeform 68"/>
            <p:cNvSpPr>
              <a:spLocks/>
            </p:cNvSpPr>
            <p:nvPr/>
          </p:nvSpPr>
          <p:spPr bwMode="auto">
            <a:xfrm>
              <a:off x="1717" y="6156"/>
              <a:ext cx="178" cy="178"/>
            </a:xfrm>
            <a:custGeom>
              <a:avLst/>
              <a:gdLst>
                <a:gd name="T0" fmla="*/ 178 w 178"/>
                <a:gd name="T1" fmla="*/ 89 h 178"/>
                <a:gd name="T2" fmla="*/ 157 w 178"/>
                <a:gd name="T3" fmla="*/ 147 h 178"/>
                <a:gd name="T4" fmla="*/ 103 w 178"/>
                <a:gd name="T5" fmla="*/ 177 h 178"/>
                <a:gd name="T6" fmla="*/ 89 w 178"/>
                <a:gd name="T7" fmla="*/ 178 h 178"/>
                <a:gd name="T8" fmla="*/ 82 w 178"/>
                <a:gd name="T9" fmla="*/ 178 h 178"/>
                <a:gd name="T10" fmla="*/ 26 w 178"/>
                <a:gd name="T11" fmla="*/ 152 h 178"/>
                <a:gd name="T12" fmla="*/ 0 w 178"/>
                <a:gd name="T13" fmla="*/ 96 h 178"/>
                <a:gd name="T14" fmla="*/ 0 w 178"/>
                <a:gd name="T15" fmla="*/ 89 h 178"/>
                <a:gd name="T16" fmla="*/ 0 w 178"/>
                <a:gd name="T17" fmla="*/ 82 h 178"/>
                <a:gd name="T18" fmla="*/ 26 w 178"/>
                <a:gd name="T19" fmla="*/ 26 h 178"/>
                <a:gd name="T20" fmla="*/ 82 w 178"/>
                <a:gd name="T21" fmla="*/ 0 h 178"/>
                <a:gd name="T22" fmla="*/ 89 w 178"/>
                <a:gd name="T23" fmla="*/ 0 h 178"/>
                <a:gd name="T24" fmla="*/ 96 w 178"/>
                <a:gd name="T25" fmla="*/ 0 h 178"/>
                <a:gd name="T26" fmla="*/ 152 w 178"/>
                <a:gd name="T27" fmla="*/ 26 h 178"/>
                <a:gd name="T28" fmla="*/ 178 w 178"/>
                <a:gd name="T29" fmla="*/ 82 h 178"/>
                <a:gd name="T30" fmla="*/ 178 w 178"/>
                <a:gd name="T31" fmla="*/ 89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8"/>
                <a:gd name="T49" fmla="*/ 0 h 178"/>
                <a:gd name="T50" fmla="*/ 178 w 178"/>
                <a:gd name="T51" fmla="*/ 178 h 1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8" h="178">
                  <a:moveTo>
                    <a:pt x="178" y="89"/>
                  </a:moveTo>
                  <a:lnTo>
                    <a:pt x="157" y="147"/>
                  </a:lnTo>
                  <a:lnTo>
                    <a:pt x="103" y="177"/>
                  </a:lnTo>
                  <a:lnTo>
                    <a:pt x="89" y="178"/>
                  </a:lnTo>
                  <a:lnTo>
                    <a:pt x="82" y="178"/>
                  </a:lnTo>
                  <a:lnTo>
                    <a:pt x="26" y="152"/>
                  </a:lnTo>
                  <a:lnTo>
                    <a:pt x="0" y="96"/>
                  </a:lnTo>
                  <a:lnTo>
                    <a:pt x="0" y="89"/>
                  </a:lnTo>
                  <a:lnTo>
                    <a:pt x="0" y="82"/>
                  </a:lnTo>
                  <a:lnTo>
                    <a:pt x="26" y="26"/>
                  </a:lnTo>
                  <a:lnTo>
                    <a:pt x="82" y="0"/>
                  </a:lnTo>
                  <a:lnTo>
                    <a:pt x="89" y="0"/>
                  </a:lnTo>
                  <a:lnTo>
                    <a:pt x="96" y="0"/>
                  </a:lnTo>
                  <a:lnTo>
                    <a:pt x="152" y="26"/>
                  </a:lnTo>
                  <a:lnTo>
                    <a:pt x="178" y="82"/>
                  </a:lnTo>
                  <a:lnTo>
                    <a:pt x="178" y="89"/>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1" name="Freeform 69"/>
            <p:cNvSpPr>
              <a:spLocks/>
            </p:cNvSpPr>
            <p:nvPr/>
          </p:nvSpPr>
          <p:spPr bwMode="auto">
            <a:xfrm>
              <a:off x="1705" y="6334"/>
              <a:ext cx="102" cy="373"/>
            </a:xfrm>
            <a:custGeom>
              <a:avLst/>
              <a:gdLst>
                <a:gd name="T0" fmla="*/ 102 w 102"/>
                <a:gd name="T1" fmla="*/ 0 h 373"/>
                <a:gd name="T2" fmla="*/ 102 w 102"/>
                <a:gd name="T3" fmla="*/ 213 h 373"/>
                <a:gd name="T4" fmla="*/ 0 w 102"/>
                <a:gd name="T5" fmla="*/ 373 h 373"/>
                <a:gd name="T6" fmla="*/ 0 60000 65536"/>
                <a:gd name="T7" fmla="*/ 0 60000 65536"/>
                <a:gd name="T8" fmla="*/ 0 60000 65536"/>
                <a:gd name="T9" fmla="*/ 0 w 102"/>
                <a:gd name="T10" fmla="*/ 0 h 373"/>
                <a:gd name="T11" fmla="*/ 102 w 102"/>
                <a:gd name="T12" fmla="*/ 373 h 373"/>
              </a:gdLst>
              <a:ahLst/>
              <a:cxnLst>
                <a:cxn ang="T6">
                  <a:pos x="T0" y="T1"/>
                </a:cxn>
                <a:cxn ang="T7">
                  <a:pos x="T2" y="T3"/>
                </a:cxn>
                <a:cxn ang="T8">
                  <a:pos x="T4" y="T5"/>
                </a:cxn>
              </a:cxnLst>
              <a:rect l="T9" t="T10" r="T11" b="T12"/>
              <a:pathLst>
                <a:path w="102" h="373">
                  <a:moveTo>
                    <a:pt x="102" y="0"/>
                  </a:moveTo>
                  <a:lnTo>
                    <a:pt x="102" y="213"/>
                  </a:lnTo>
                  <a:lnTo>
                    <a:pt x="0" y="373"/>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2" name="Freeform 70"/>
            <p:cNvSpPr>
              <a:spLocks/>
            </p:cNvSpPr>
            <p:nvPr/>
          </p:nvSpPr>
          <p:spPr bwMode="auto">
            <a:xfrm>
              <a:off x="1689" y="6428"/>
              <a:ext cx="234" cy="0"/>
            </a:xfrm>
            <a:custGeom>
              <a:avLst/>
              <a:gdLst>
                <a:gd name="T0" fmla="*/ 0 w 234"/>
                <a:gd name="T1" fmla="*/ 234 w 234"/>
                <a:gd name="T2" fmla="*/ 0 60000 65536"/>
                <a:gd name="T3" fmla="*/ 0 60000 65536"/>
                <a:gd name="T4" fmla="*/ 0 w 234"/>
                <a:gd name="T5" fmla="*/ 234 w 234"/>
              </a:gdLst>
              <a:ahLst/>
              <a:cxnLst>
                <a:cxn ang="T2">
                  <a:pos x="T0" y="0"/>
                </a:cxn>
                <a:cxn ang="T3">
                  <a:pos x="T1" y="0"/>
                </a:cxn>
              </a:cxnLst>
              <a:rect l="T4" t="0" r="T5" b="0"/>
              <a:pathLst>
                <a:path w="234">
                  <a:moveTo>
                    <a:pt x="0" y="0"/>
                  </a:moveTo>
                  <a:lnTo>
                    <a:pt x="234"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3" name="Freeform 71"/>
            <p:cNvSpPr>
              <a:spLocks/>
            </p:cNvSpPr>
            <p:nvPr/>
          </p:nvSpPr>
          <p:spPr bwMode="auto">
            <a:xfrm>
              <a:off x="1808" y="6549"/>
              <a:ext cx="101" cy="157"/>
            </a:xfrm>
            <a:custGeom>
              <a:avLst/>
              <a:gdLst>
                <a:gd name="T0" fmla="*/ 0 w 101"/>
                <a:gd name="T1" fmla="*/ 0 h 157"/>
                <a:gd name="T2" fmla="*/ 101 w 101"/>
                <a:gd name="T3" fmla="*/ 157 h 157"/>
                <a:gd name="T4" fmla="*/ 0 60000 65536"/>
                <a:gd name="T5" fmla="*/ 0 60000 65536"/>
                <a:gd name="T6" fmla="*/ 0 w 101"/>
                <a:gd name="T7" fmla="*/ 0 h 157"/>
                <a:gd name="T8" fmla="*/ 101 w 101"/>
                <a:gd name="T9" fmla="*/ 157 h 157"/>
              </a:gdLst>
              <a:ahLst/>
              <a:cxnLst>
                <a:cxn ang="T4">
                  <a:pos x="T0" y="T1"/>
                </a:cxn>
                <a:cxn ang="T5">
                  <a:pos x="T2" y="T3"/>
                </a:cxn>
              </a:cxnLst>
              <a:rect l="T6" t="T7" r="T8" b="T9"/>
              <a:pathLst>
                <a:path w="101" h="157">
                  <a:moveTo>
                    <a:pt x="0" y="0"/>
                  </a:moveTo>
                  <a:lnTo>
                    <a:pt x="101" y="157"/>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4" name="Freeform 72"/>
            <p:cNvSpPr>
              <a:spLocks/>
            </p:cNvSpPr>
            <p:nvPr/>
          </p:nvSpPr>
          <p:spPr bwMode="auto">
            <a:xfrm>
              <a:off x="1972" y="6174"/>
              <a:ext cx="547" cy="488"/>
            </a:xfrm>
            <a:custGeom>
              <a:avLst/>
              <a:gdLst>
                <a:gd name="T0" fmla="*/ 547 w 547"/>
                <a:gd name="T1" fmla="*/ 0 h 488"/>
                <a:gd name="T2" fmla="*/ 0 w 547"/>
                <a:gd name="T3" fmla="*/ 251 h 488"/>
                <a:gd name="T4" fmla="*/ 547 w 547"/>
                <a:gd name="T5" fmla="*/ 488 h 488"/>
                <a:gd name="T6" fmla="*/ 0 60000 65536"/>
                <a:gd name="T7" fmla="*/ 0 60000 65536"/>
                <a:gd name="T8" fmla="*/ 0 60000 65536"/>
                <a:gd name="T9" fmla="*/ 0 w 547"/>
                <a:gd name="T10" fmla="*/ 0 h 488"/>
                <a:gd name="T11" fmla="*/ 547 w 547"/>
                <a:gd name="T12" fmla="*/ 488 h 488"/>
              </a:gdLst>
              <a:ahLst/>
              <a:cxnLst>
                <a:cxn ang="T6">
                  <a:pos x="T0" y="T1"/>
                </a:cxn>
                <a:cxn ang="T7">
                  <a:pos x="T2" y="T3"/>
                </a:cxn>
                <a:cxn ang="T8">
                  <a:pos x="T4" y="T5"/>
                </a:cxn>
              </a:cxnLst>
              <a:rect l="T9" t="T10" r="T11" b="T12"/>
              <a:pathLst>
                <a:path w="547" h="488">
                  <a:moveTo>
                    <a:pt x="547" y="0"/>
                  </a:moveTo>
                  <a:lnTo>
                    <a:pt x="0" y="251"/>
                  </a:lnTo>
                  <a:lnTo>
                    <a:pt x="547" y="48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5" name="Freeform 73"/>
            <p:cNvSpPr>
              <a:spLocks/>
            </p:cNvSpPr>
            <p:nvPr/>
          </p:nvSpPr>
          <p:spPr bwMode="auto">
            <a:xfrm>
              <a:off x="2519" y="6055"/>
              <a:ext cx="433" cy="239"/>
            </a:xfrm>
            <a:custGeom>
              <a:avLst/>
              <a:gdLst>
                <a:gd name="T0" fmla="*/ 234 w 433"/>
                <a:gd name="T1" fmla="*/ 0 h 239"/>
                <a:gd name="T2" fmla="*/ 301 w 433"/>
                <a:gd name="T3" fmla="*/ 9 h 239"/>
                <a:gd name="T4" fmla="*/ 370 w 433"/>
                <a:gd name="T5" fmla="*/ 35 h 239"/>
                <a:gd name="T6" fmla="*/ 422 w 433"/>
                <a:gd name="T7" fmla="*/ 82 h 239"/>
                <a:gd name="T8" fmla="*/ 433 w 433"/>
                <a:gd name="T9" fmla="*/ 119 h 239"/>
                <a:gd name="T10" fmla="*/ 433 w 433"/>
                <a:gd name="T11" fmla="*/ 129 h 239"/>
                <a:gd name="T12" fmla="*/ 401 w 433"/>
                <a:gd name="T13" fmla="*/ 182 h 239"/>
                <a:gd name="T14" fmla="*/ 345 w 433"/>
                <a:gd name="T15" fmla="*/ 216 h 239"/>
                <a:gd name="T16" fmla="*/ 285 w 433"/>
                <a:gd name="T17" fmla="*/ 233 h 239"/>
                <a:gd name="T18" fmla="*/ 217 w 433"/>
                <a:gd name="T19" fmla="*/ 239 h 239"/>
                <a:gd name="T20" fmla="*/ 199 w 433"/>
                <a:gd name="T21" fmla="*/ 238 h 239"/>
                <a:gd name="T22" fmla="*/ 132 w 433"/>
                <a:gd name="T23" fmla="*/ 229 h 239"/>
                <a:gd name="T24" fmla="*/ 63 w 433"/>
                <a:gd name="T25" fmla="*/ 204 h 239"/>
                <a:gd name="T26" fmla="*/ 11 w 433"/>
                <a:gd name="T27" fmla="*/ 157 h 239"/>
                <a:gd name="T28" fmla="*/ 0 w 433"/>
                <a:gd name="T29" fmla="*/ 119 h 239"/>
                <a:gd name="T30" fmla="*/ 0 w 433"/>
                <a:gd name="T31" fmla="*/ 110 h 239"/>
                <a:gd name="T32" fmla="*/ 32 w 433"/>
                <a:gd name="T33" fmla="*/ 56 h 239"/>
                <a:gd name="T34" fmla="*/ 89 w 433"/>
                <a:gd name="T35" fmla="*/ 23 h 239"/>
                <a:gd name="T36" fmla="*/ 148 w 433"/>
                <a:gd name="T37" fmla="*/ 6 h 239"/>
                <a:gd name="T38" fmla="*/ 217 w 433"/>
                <a:gd name="T39" fmla="*/ 0 h 239"/>
                <a:gd name="T40" fmla="*/ 234 w 433"/>
                <a:gd name="T41" fmla="*/ 0 h 2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3"/>
                <a:gd name="T64" fmla="*/ 0 h 239"/>
                <a:gd name="T65" fmla="*/ 433 w 433"/>
                <a:gd name="T66" fmla="*/ 239 h 2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3" h="239">
                  <a:moveTo>
                    <a:pt x="234" y="0"/>
                  </a:moveTo>
                  <a:lnTo>
                    <a:pt x="301" y="9"/>
                  </a:lnTo>
                  <a:lnTo>
                    <a:pt x="370" y="35"/>
                  </a:lnTo>
                  <a:lnTo>
                    <a:pt x="422" y="82"/>
                  </a:lnTo>
                  <a:lnTo>
                    <a:pt x="433" y="119"/>
                  </a:lnTo>
                  <a:lnTo>
                    <a:pt x="433" y="129"/>
                  </a:lnTo>
                  <a:lnTo>
                    <a:pt x="401" y="182"/>
                  </a:lnTo>
                  <a:lnTo>
                    <a:pt x="345" y="216"/>
                  </a:lnTo>
                  <a:lnTo>
                    <a:pt x="285" y="233"/>
                  </a:lnTo>
                  <a:lnTo>
                    <a:pt x="217" y="239"/>
                  </a:lnTo>
                  <a:lnTo>
                    <a:pt x="199" y="238"/>
                  </a:lnTo>
                  <a:lnTo>
                    <a:pt x="132" y="229"/>
                  </a:lnTo>
                  <a:lnTo>
                    <a:pt x="63" y="204"/>
                  </a:lnTo>
                  <a:lnTo>
                    <a:pt x="11" y="157"/>
                  </a:lnTo>
                  <a:lnTo>
                    <a:pt x="0" y="119"/>
                  </a:lnTo>
                  <a:lnTo>
                    <a:pt x="0" y="110"/>
                  </a:lnTo>
                  <a:lnTo>
                    <a:pt x="32" y="56"/>
                  </a:lnTo>
                  <a:lnTo>
                    <a:pt x="89" y="23"/>
                  </a:lnTo>
                  <a:lnTo>
                    <a:pt x="148" y="6"/>
                  </a:lnTo>
                  <a:lnTo>
                    <a:pt x="217" y="0"/>
                  </a:lnTo>
                  <a:lnTo>
                    <a:pt x="2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6" name="Freeform 74"/>
            <p:cNvSpPr>
              <a:spLocks/>
            </p:cNvSpPr>
            <p:nvPr/>
          </p:nvSpPr>
          <p:spPr bwMode="auto">
            <a:xfrm>
              <a:off x="2519" y="6055"/>
              <a:ext cx="433" cy="239"/>
            </a:xfrm>
            <a:custGeom>
              <a:avLst/>
              <a:gdLst>
                <a:gd name="T0" fmla="*/ 433 w 433"/>
                <a:gd name="T1" fmla="*/ 119 h 239"/>
                <a:gd name="T2" fmla="*/ 401 w 433"/>
                <a:gd name="T3" fmla="*/ 182 h 239"/>
                <a:gd name="T4" fmla="*/ 345 w 433"/>
                <a:gd name="T5" fmla="*/ 216 h 239"/>
                <a:gd name="T6" fmla="*/ 285 w 433"/>
                <a:gd name="T7" fmla="*/ 233 h 239"/>
                <a:gd name="T8" fmla="*/ 217 w 433"/>
                <a:gd name="T9" fmla="*/ 239 h 239"/>
                <a:gd name="T10" fmla="*/ 199 w 433"/>
                <a:gd name="T11" fmla="*/ 238 h 239"/>
                <a:gd name="T12" fmla="*/ 132 w 433"/>
                <a:gd name="T13" fmla="*/ 229 h 239"/>
                <a:gd name="T14" fmla="*/ 63 w 433"/>
                <a:gd name="T15" fmla="*/ 204 h 239"/>
                <a:gd name="T16" fmla="*/ 11 w 433"/>
                <a:gd name="T17" fmla="*/ 157 h 239"/>
                <a:gd name="T18" fmla="*/ 0 w 433"/>
                <a:gd name="T19" fmla="*/ 119 h 239"/>
                <a:gd name="T20" fmla="*/ 0 w 433"/>
                <a:gd name="T21" fmla="*/ 110 h 239"/>
                <a:gd name="T22" fmla="*/ 32 w 433"/>
                <a:gd name="T23" fmla="*/ 56 h 239"/>
                <a:gd name="T24" fmla="*/ 89 w 433"/>
                <a:gd name="T25" fmla="*/ 23 h 239"/>
                <a:gd name="T26" fmla="*/ 148 w 433"/>
                <a:gd name="T27" fmla="*/ 6 h 239"/>
                <a:gd name="T28" fmla="*/ 217 w 433"/>
                <a:gd name="T29" fmla="*/ 0 h 239"/>
                <a:gd name="T30" fmla="*/ 234 w 433"/>
                <a:gd name="T31" fmla="*/ 0 h 239"/>
                <a:gd name="T32" fmla="*/ 301 w 433"/>
                <a:gd name="T33" fmla="*/ 9 h 239"/>
                <a:gd name="T34" fmla="*/ 370 w 433"/>
                <a:gd name="T35" fmla="*/ 35 h 239"/>
                <a:gd name="T36" fmla="*/ 422 w 433"/>
                <a:gd name="T37" fmla="*/ 82 h 239"/>
                <a:gd name="T38" fmla="*/ 433 w 433"/>
                <a:gd name="T39" fmla="*/ 119 h 2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3"/>
                <a:gd name="T61" fmla="*/ 0 h 239"/>
                <a:gd name="T62" fmla="*/ 433 w 433"/>
                <a:gd name="T63" fmla="*/ 239 h 2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3" h="239">
                  <a:moveTo>
                    <a:pt x="433" y="119"/>
                  </a:moveTo>
                  <a:lnTo>
                    <a:pt x="401" y="182"/>
                  </a:lnTo>
                  <a:lnTo>
                    <a:pt x="345" y="216"/>
                  </a:lnTo>
                  <a:lnTo>
                    <a:pt x="285" y="233"/>
                  </a:lnTo>
                  <a:lnTo>
                    <a:pt x="217" y="239"/>
                  </a:lnTo>
                  <a:lnTo>
                    <a:pt x="199" y="238"/>
                  </a:lnTo>
                  <a:lnTo>
                    <a:pt x="132" y="229"/>
                  </a:lnTo>
                  <a:lnTo>
                    <a:pt x="63" y="204"/>
                  </a:lnTo>
                  <a:lnTo>
                    <a:pt x="11" y="157"/>
                  </a:lnTo>
                  <a:lnTo>
                    <a:pt x="0" y="119"/>
                  </a:lnTo>
                  <a:lnTo>
                    <a:pt x="0" y="110"/>
                  </a:lnTo>
                  <a:lnTo>
                    <a:pt x="32" y="56"/>
                  </a:lnTo>
                  <a:lnTo>
                    <a:pt x="89" y="23"/>
                  </a:lnTo>
                  <a:lnTo>
                    <a:pt x="148" y="6"/>
                  </a:lnTo>
                  <a:lnTo>
                    <a:pt x="217" y="0"/>
                  </a:lnTo>
                  <a:lnTo>
                    <a:pt x="234" y="0"/>
                  </a:lnTo>
                  <a:lnTo>
                    <a:pt x="301" y="9"/>
                  </a:lnTo>
                  <a:lnTo>
                    <a:pt x="370" y="35"/>
                  </a:lnTo>
                  <a:lnTo>
                    <a:pt x="422" y="82"/>
                  </a:lnTo>
                  <a:lnTo>
                    <a:pt x="433" y="119"/>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7" name="Freeform 76"/>
            <p:cNvSpPr>
              <a:spLocks/>
            </p:cNvSpPr>
            <p:nvPr/>
          </p:nvSpPr>
          <p:spPr bwMode="auto">
            <a:xfrm>
              <a:off x="2519" y="6542"/>
              <a:ext cx="433" cy="239"/>
            </a:xfrm>
            <a:custGeom>
              <a:avLst/>
              <a:gdLst>
                <a:gd name="T0" fmla="*/ 433 w 433"/>
                <a:gd name="T1" fmla="*/ 120 h 239"/>
                <a:gd name="T2" fmla="*/ 401 w 433"/>
                <a:gd name="T3" fmla="*/ 183 h 239"/>
                <a:gd name="T4" fmla="*/ 345 w 433"/>
                <a:gd name="T5" fmla="*/ 216 h 239"/>
                <a:gd name="T6" fmla="*/ 285 w 433"/>
                <a:gd name="T7" fmla="*/ 233 h 239"/>
                <a:gd name="T8" fmla="*/ 217 w 433"/>
                <a:gd name="T9" fmla="*/ 239 h 239"/>
                <a:gd name="T10" fmla="*/ 199 w 433"/>
                <a:gd name="T11" fmla="*/ 239 h 239"/>
                <a:gd name="T12" fmla="*/ 132 w 433"/>
                <a:gd name="T13" fmla="*/ 230 h 239"/>
                <a:gd name="T14" fmla="*/ 63 w 433"/>
                <a:gd name="T15" fmla="*/ 204 h 239"/>
                <a:gd name="T16" fmla="*/ 11 w 433"/>
                <a:gd name="T17" fmla="*/ 157 h 239"/>
                <a:gd name="T18" fmla="*/ 0 w 433"/>
                <a:gd name="T19" fmla="*/ 120 h 239"/>
                <a:gd name="T20" fmla="*/ 0 w 433"/>
                <a:gd name="T21" fmla="*/ 110 h 239"/>
                <a:gd name="T22" fmla="*/ 32 w 433"/>
                <a:gd name="T23" fmla="*/ 57 h 239"/>
                <a:gd name="T24" fmla="*/ 89 w 433"/>
                <a:gd name="T25" fmla="*/ 23 h 239"/>
                <a:gd name="T26" fmla="*/ 148 w 433"/>
                <a:gd name="T27" fmla="*/ 6 h 239"/>
                <a:gd name="T28" fmla="*/ 217 w 433"/>
                <a:gd name="T29" fmla="*/ 0 h 239"/>
                <a:gd name="T30" fmla="*/ 234 w 433"/>
                <a:gd name="T31" fmla="*/ 1 h 239"/>
                <a:gd name="T32" fmla="*/ 301 w 433"/>
                <a:gd name="T33" fmla="*/ 10 h 239"/>
                <a:gd name="T34" fmla="*/ 370 w 433"/>
                <a:gd name="T35" fmla="*/ 35 h 239"/>
                <a:gd name="T36" fmla="*/ 422 w 433"/>
                <a:gd name="T37" fmla="*/ 82 h 239"/>
                <a:gd name="T38" fmla="*/ 433 w 433"/>
                <a:gd name="T39" fmla="*/ 120 h 2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3"/>
                <a:gd name="T61" fmla="*/ 0 h 239"/>
                <a:gd name="T62" fmla="*/ 433 w 433"/>
                <a:gd name="T63" fmla="*/ 239 h 2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3" h="239">
                  <a:moveTo>
                    <a:pt x="433" y="120"/>
                  </a:moveTo>
                  <a:lnTo>
                    <a:pt x="401" y="183"/>
                  </a:lnTo>
                  <a:lnTo>
                    <a:pt x="345" y="216"/>
                  </a:lnTo>
                  <a:lnTo>
                    <a:pt x="285" y="233"/>
                  </a:lnTo>
                  <a:lnTo>
                    <a:pt x="217" y="239"/>
                  </a:lnTo>
                  <a:lnTo>
                    <a:pt x="199" y="239"/>
                  </a:lnTo>
                  <a:lnTo>
                    <a:pt x="132" y="230"/>
                  </a:lnTo>
                  <a:lnTo>
                    <a:pt x="63" y="204"/>
                  </a:lnTo>
                  <a:lnTo>
                    <a:pt x="11" y="157"/>
                  </a:lnTo>
                  <a:lnTo>
                    <a:pt x="0" y="120"/>
                  </a:lnTo>
                  <a:lnTo>
                    <a:pt x="0" y="110"/>
                  </a:lnTo>
                  <a:lnTo>
                    <a:pt x="32" y="57"/>
                  </a:lnTo>
                  <a:lnTo>
                    <a:pt x="89" y="23"/>
                  </a:lnTo>
                  <a:lnTo>
                    <a:pt x="148" y="6"/>
                  </a:lnTo>
                  <a:lnTo>
                    <a:pt x="217" y="0"/>
                  </a:lnTo>
                  <a:lnTo>
                    <a:pt x="234" y="1"/>
                  </a:lnTo>
                  <a:lnTo>
                    <a:pt x="301" y="10"/>
                  </a:lnTo>
                  <a:lnTo>
                    <a:pt x="370" y="35"/>
                  </a:lnTo>
                  <a:lnTo>
                    <a:pt x="422" y="82"/>
                  </a:lnTo>
                  <a:lnTo>
                    <a:pt x="433" y="120"/>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8" name="Freeform 77"/>
            <p:cNvSpPr>
              <a:spLocks/>
            </p:cNvSpPr>
            <p:nvPr/>
          </p:nvSpPr>
          <p:spPr bwMode="auto">
            <a:xfrm>
              <a:off x="2787" y="9644"/>
              <a:ext cx="606" cy="810"/>
            </a:xfrm>
            <a:custGeom>
              <a:avLst/>
              <a:gdLst>
                <a:gd name="T0" fmla="*/ 0 w 606"/>
                <a:gd name="T1" fmla="*/ 0 h 810"/>
                <a:gd name="T2" fmla="*/ 0 w 606"/>
                <a:gd name="T3" fmla="*/ 810 h 810"/>
                <a:gd name="T4" fmla="*/ 606 w 606"/>
                <a:gd name="T5" fmla="*/ 810 h 810"/>
                <a:gd name="T6" fmla="*/ 606 w 606"/>
                <a:gd name="T7" fmla="*/ 162 h 810"/>
                <a:gd name="T8" fmla="*/ 444 w 606"/>
                <a:gd name="T9" fmla="*/ 162 h 810"/>
                <a:gd name="T10" fmla="*/ 444 w 606"/>
                <a:gd name="T11" fmla="*/ 0 h 810"/>
                <a:gd name="T12" fmla="*/ 0 w 606"/>
                <a:gd name="T13" fmla="*/ 0 h 810"/>
                <a:gd name="T14" fmla="*/ 0 60000 65536"/>
                <a:gd name="T15" fmla="*/ 0 60000 65536"/>
                <a:gd name="T16" fmla="*/ 0 60000 65536"/>
                <a:gd name="T17" fmla="*/ 0 60000 65536"/>
                <a:gd name="T18" fmla="*/ 0 60000 65536"/>
                <a:gd name="T19" fmla="*/ 0 60000 65536"/>
                <a:gd name="T20" fmla="*/ 0 60000 65536"/>
                <a:gd name="T21" fmla="*/ 0 w 606"/>
                <a:gd name="T22" fmla="*/ 0 h 810"/>
                <a:gd name="T23" fmla="*/ 606 w 606"/>
                <a:gd name="T24" fmla="*/ 810 h 8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6" h="810">
                  <a:moveTo>
                    <a:pt x="0" y="0"/>
                  </a:moveTo>
                  <a:lnTo>
                    <a:pt x="0" y="810"/>
                  </a:lnTo>
                  <a:lnTo>
                    <a:pt x="606" y="810"/>
                  </a:lnTo>
                  <a:lnTo>
                    <a:pt x="606" y="162"/>
                  </a:lnTo>
                  <a:lnTo>
                    <a:pt x="444" y="162"/>
                  </a:lnTo>
                  <a:lnTo>
                    <a:pt x="444" y="0"/>
                  </a:lnTo>
                  <a:lnTo>
                    <a:pt x="0" y="0"/>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19" name="Freeform 79"/>
            <p:cNvSpPr>
              <a:spLocks/>
            </p:cNvSpPr>
            <p:nvPr/>
          </p:nvSpPr>
          <p:spPr bwMode="auto">
            <a:xfrm>
              <a:off x="3231" y="9644"/>
              <a:ext cx="162" cy="162"/>
            </a:xfrm>
            <a:custGeom>
              <a:avLst/>
              <a:gdLst>
                <a:gd name="T0" fmla="*/ 162 w 162"/>
                <a:gd name="T1" fmla="*/ 162 h 162"/>
                <a:gd name="T2" fmla="*/ 0 w 162"/>
                <a:gd name="T3" fmla="*/ 162 h 162"/>
                <a:gd name="T4" fmla="*/ 0 w 162"/>
                <a:gd name="T5" fmla="*/ 0 h 162"/>
                <a:gd name="T6" fmla="*/ 162 w 162"/>
                <a:gd name="T7" fmla="*/ 162 h 162"/>
                <a:gd name="T8" fmla="*/ 0 60000 65536"/>
                <a:gd name="T9" fmla="*/ 0 60000 65536"/>
                <a:gd name="T10" fmla="*/ 0 60000 65536"/>
                <a:gd name="T11" fmla="*/ 0 60000 65536"/>
                <a:gd name="T12" fmla="*/ 0 w 162"/>
                <a:gd name="T13" fmla="*/ 0 h 162"/>
                <a:gd name="T14" fmla="*/ 162 w 162"/>
                <a:gd name="T15" fmla="*/ 162 h 162"/>
              </a:gdLst>
              <a:ahLst/>
              <a:cxnLst>
                <a:cxn ang="T8">
                  <a:pos x="T0" y="T1"/>
                </a:cxn>
                <a:cxn ang="T9">
                  <a:pos x="T2" y="T3"/>
                </a:cxn>
                <a:cxn ang="T10">
                  <a:pos x="T4" y="T5"/>
                </a:cxn>
                <a:cxn ang="T11">
                  <a:pos x="T6" y="T7"/>
                </a:cxn>
              </a:cxnLst>
              <a:rect l="T12" t="T13" r="T14" b="T15"/>
              <a:pathLst>
                <a:path w="162" h="162">
                  <a:moveTo>
                    <a:pt x="162" y="162"/>
                  </a:moveTo>
                  <a:lnTo>
                    <a:pt x="0" y="162"/>
                  </a:lnTo>
                  <a:lnTo>
                    <a:pt x="0" y="0"/>
                  </a:lnTo>
                  <a:lnTo>
                    <a:pt x="162" y="16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0" name="Freeform 80"/>
            <p:cNvSpPr>
              <a:spLocks/>
            </p:cNvSpPr>
            <p:nvPr/>
          </p:nvSpPr>
          <p:spPr bwMode="auto">
            <a:xfrm>
              <a:off x="2856" y="9881"/>
              <a:ext cx="468" cy="0"/>
            </a:xfrm>
            <a:custGeom>
              <a:avLst/>
              <a:gdLst>
                <a:gd name="T0" fmla="*/ 0 w 468"/>
                <a:gd name="T1" fmla="*/ 468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1" name="Freeform 81"/>
            <p:cNvSpPr>
              <a:spLocks/>
            </p:cNvSpPr>
            <p:nvPr/>
          </p:nvSpPr>
          <p:spPr bwMode="auto">
            <a:xfrm>
              <a:off x="2856" y="9941"/>
              <a:ext cx="468" cy="0"/>
            </a:xfrm>
            <a:custGeom>
              <a:avLst/>
              <a:gdLst>
                <a:gd name="T0" fmla="*/ 0 w 468"/>
                <a:gd name="T1" fmla="*/ 468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2" name="Freeform 82"/>
            <p:cNvSpPr>
              <a:spLocks/>
            </p:cNvSpPr>
            <p:nvPr/>
          </p:nvSpPr>
          <p:spPr bwMode="auto">
            <a:xfrm>
              <a:off x="2856" y="10001"/>
              <a:ext cx="300" cy="0"/>
            </a:xfrm>
            <a:custGeom>
              <a:avLst/>
              <a:gdLst>
                <a:gd name="T0" fmla="*/ 0 w 300"/>
                <a:gd name="T1" fmla="*/ 300 w 300"/>
                <a:gd name="T2" fmla="*/ 0 60000 65536"/>
                <a:gd name="T3" fmla="*/ 0 60000 65536"/>
                <a:gd name="T4" fmla="*/ 0 w 300"/>
                <a:gd name="T5" fmla="*/ 300 w 300"/>
              </a:gdLst>
              <a:ahLst/>
              <a:cxnLst>
                <a:cxn ang="T2">
                  <a:pos x="T0" y="0"/>
                </a:cxn>
                <a:cxn ang="T3">
                  <a:pos x="T1" y="0"/>
                </a:cxn>
              </a:cxnLst>
              <a:rect l="T4" t="0" r="T5" b="0"/>
              <a:pathLst>
                <a:path w="300">
                  <a:moveTo>
                    <a:pt x="0" y="0"/>
                  </a:moveTo>
                  <a:lnTo>
                    <a:pt x="30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3" name="Freeform 83"/>
            <p:cNvSpPr>
              <a:spLocks/>
            </p:cNvSpPr>
            <p:nvPr/>
          </p:nvSpPr>
          <p:spPr bwMode="auto">
            <a:xfrm>
              <a:off x="2856" y="10073"/>
              <a:ext cx="468" cy="0"/>
            </a:xfrm>
            <a:custGeom>
              <a:avLst/>
              <a:gdLst>
                <a:gd name="T0" fmla="*/ 0 w 468"/>
                <a:gd name="T1" fmla="*/ 468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4" name="Freeform 84"/>
            <p:cNvSpPr>
              <a:spLocks/>
            </p:cNvSpPr>
            <p:nvPr/>
          </p:nvSpPr>
          <p:spPr bwMode="auto">
            <a:xfrm>
              <a:off x="2856" y="10133"/>
              <a:ext cx="468" cy="0"/>
            </a:xfrm>
            <a:custGeom>
              <a:avLst/>
              <a:gdLst>
                <a:gd name="T0" fmla="*/ 0 w 468"/>
                <a:gd name="T1" fmla="*/ 468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5" name="Freeform 85"/>
            <p:cNvSpPr>
              <a:spLocks/>
            </p:cNvSpPr>
            <p:nvPr/>
          </p:nvSpPr>
          <p:spPr bwMode="auto">
            <a:xfrm>
              <a:off x="2856" y="10193"/>
              <a:ext cx="470" cy="0"/>
            </a:xfrm>
            <a:custGeom>
              <a:avLst/>
              <a:gdLst>
                <a:gd name="T0" fmla="*/ 0 w 470"/>
                <a:gd name="T1" fmla="*/ 470 w 470"/>
                <a:gd name="T2" fmla="*/ 0 60000 65536"/>
                <a:gd name="T3" fmla="*/ 0 60000 65536"/>
                <a:gd name="T4" fmla="*/ 0 w 470"/>
                <a:gd name="T5" fmla="*/ 470 w 470"/>
              </a:gdLst>
              <a:ahLst/>
              <a:cxnLst>
                <a:cxn ang="T2">
                  <a:pos x="T0" y="0"/>
                </a:cxn>
                <a:cxn ang="T3">
                  <a:pos x="T1" y="0"/>
                </a:cxn>
              </a:cxnLst>
              <a:rect l="T4" t="0" r="T5" b="0"/>
              <a:pathLst>
                <a:path w="470">
                  <a:moveTo>
                    <a:pt x="0" y="0"/>
                  </a:moveTo>
                  <a:lnTo>
                    <a:pt x="47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6" name="Freeform 86"/>
            <p:cNvSpPr>
              <a:spLocks/>
            </p:cNvSpPr>
            <p:nvPr/>
          </p:nvSpPr>
          <p:spPr bwMode="auto">
            <a:xfrm>
              <a:off x="2856" y="10253"/>
              <a:ext cx="468" cy="0"/>
            </a:xfrm>
            <a:custGeom>
              <a:avLst/>
              <a:gdLst>
                <a:gd name="T0" fmla="*/ 0 w 468"/>
                <a:gd name="T1" fmla="*/ 468 w 468"/>
                <a:gd name="T2" fmla="*/ 0 60000 65536"/>
                <a:gd name="T3" fmla="*/ 0 60000 65536"/>
                <a:gd name="T4" fmla="*/ 0 w 468"/>
                <a:gd name="T5" fmla="*/ 468 w 468"/>
              </a:gdLst>
              <a:ahLst/>
              <a:cxnLst>
                <a:cxn ang="T2">
                  <a:pos x="T0" y="0"/>
                </a:cxn>
                <a:cxn ang="T3">
                  <a:pos x="T1" y="0"/>
                </a:cxn>
              </a:cxnLst>
              <a:rect l="T4" t="0" r="T5" b="0"/>
              <a:pathLst>
                <a:path w="468">
                  <a:moveTo>
                    <a:pt x="0" y="0"/>
                  </a:moveTo>
                  <a:lnTo>
                    <a:pt x="46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7" name="Freeform 87"/>
            <p:cNvSpPr>
              <a:spLocks/>
            </p:cNvSpPr>
            <p:nvPr/>
          </p:nvSpPr>
          <p:spPr bwMode="auto">
            <a:xfrm>
              <a:off x="2856" y="10313"/>
              <a:ext cx="466" cy="0"/>
            </a:xfrm>
            <a:custGeom>
              <a:avLst/>
              <a:gdLst>
                <a:gd name="T0" fmla="*/ 0 w 466"/>
                <a:gd name="T1" fmla="*/ 466 w 466"/>
                <a:gd name="T2" fmla="*/ 0 60000 65536"/>
                <a:gd name="T3" fmla="*/ 0 60000 65536"/>
                <a:gd name="T4" fmla="*/ 0 w 466"/>
                <a:gd name="T5" fmla="*/ 466 w 466"/>
              </a:gdLst>
              <a:ahLst/>
              <a:cxnLst>
                <a:cxn ang="T2">
                  <a:pos x="T0" y="0"/>
                </a:cxn>
                <a:cxn ang="T3">
                  <a:pos x="T1" y="0"/>
                </a:cxn>
              </a:cxnLst>
              <a:rect l="T4" t="0" r="T5" b="0"/>
              <a:pathLst>
                <a:path w="466">
                  <a:moveTo>
                    <a:pt x="0" y="0"/>
                  </a:moveTo>
                  <a:lnTo>
                    <a:pt x="46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8" name="Freeform 88"/>
            <p:cNvSpPr>
              <a:spLocks/>
            </p:cNvSpPr>
            <p:nvPr/>
          </p:nvSpPr>
          <p:spPr bwMode="auto">
            <a:xfrm>
              <a:off x="2856" y="10373"/>
              <a:ext cx="184" cy="0"/>
            </a:xfrm>
            <a:custGeom>
              <a:avLst/>
              <a:gdLst>
                <a:gd name="T0" fmla="*/ 0 w 184"/>
                <a:gd name="T1" fmla="*/ 184 w 184"/>
                <a:gd name="T2" fmla="*/ 0 60000 65536"/>
                <a:gd name="T3" fmla="*/ 0 60000 65536"/>
                <a:gd name="T4" fmla="*/ 0 w 184"/>
                <a:gd name="T5" fmla="*/ 184 w 184"/>
              </a:gdLst>
              <a:ahLst/>
              <a:cxnLst>
                <a:cxn ang="T2">
                  <a:pos x="T0" y="0"/>
                </a:cxn>
                <a:cxn ang="T3">
                  <a:pos x="T1" y="0"/>
                </a:cxn>
              </a:cxnLst>
              <a:rect l="T4" t="0" r="T5" b="0"/>
              <a:pathLst>
                <a:path w="184">
                  <a:moveTo>
                    <a:pt x="0" y="0"/>
                  </a:moveTo>
                  <a:lnTo>
                    <a:pt x="18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29" name="Rectangle 89"/>
            <p:cNvSpPr>
              <a:spLocks/>
            </p:cNvSpPr>
            <p:nvPr/>
          </p:nvSpPr>
          <p:spPr bwMode="auto">
            <a:xfrm>
              <a:off x="8819" y="9510"/>
              <a:ext cx="2100" cy="100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0" name="Rectangle 90"/>
            <p:cNvSpPr>
              <a:spLocks/>
            </p:cNvSpPr>
            <p:nvPr/>
          </p:nvSpPr>
          <p:spPr bwMode="auto">
            <a:xfrm>
              <a:off x="8980" y="9592"/>
              <a:ext cx="615"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1" name="Rectangle 91"/>
            <p:cNvSpPr>
              <a:spLocks/>
            </p:cNvSpPr>
            <p:nvPr/>
          </p:nvSpPr>
          <p:spPr bwMode="auto">
            <a:xfrm>
              <a:off x="9347" y="10045"/>
              <a:ext cx="614" cy="3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2" name="Rectangle 92"/>
            <p:cNvSpPr>
              <a:spLocks/>
            </p:cNvSpPr>
            <p:nvPr/>
          </p:nvSpPr>
          <p:spPr bwMode="auto">
            <a:xfrm>
              <a:off x="10127" y="9785"/>
              <a:ext cx="614" cy="3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3" name="Rectangle 93"/>
            <p:cNvSpPr>
              <a:spLocks/>
            </p:cNvSpPr>
            <p:nvPr/>
          </p:nvSpPr>
          <p:spPr bwMode="auto">
            <a:xfrm>
              <a:off x="10127" y="9785"/>
              <a:ext cx="614" cy="389"/>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4" name="Freeform 94"/>
            <p:cNvSpPr>
              <a:spLocks/>
            </p:cNvSpPr>
            <p:nvPr/>
          </p:nvSpPr>
          <p:spPr bwMode="auto">
            <a:xfrm>
              <a:off x="10127" y="9872"/>
              <a:ext cx="614" cy="0"/>
            </a:xfrm>
            <a:custGeom>
              <a:avLst/>
              <a:gdLst>
                <a:gd name="T0" fmla="*/ 0 w 614"/>
                <a:gd name="T1" fmla="*/ 614 w 614"/>
                <a:gd name="T2" fmla="*/ 0 60000 65536"/>
                <a:gd name="T3" fmla="*/ 0 60000 65536"/>
                <a:gd name="T4" fmla="*/ 0 w 614"/>
                <a:gd name="T5" fmla="*/ 614 w 614"/>
              </a:gdLst>
              <a:ahLst/>
              <a:cxnLst>
                <a:cxn ang="T2">
                  <a:pos x="T0" y="0"/>
                </a:cxn>
                <a:cxn ang="T3">
                  <a:pos x="T1" y="0"/>
                </a:cxn>
              </a:cxnLst>
              <a:rect l="T4" t="0" r="T5" b="0"/>
              <a:pathLst>
                <a:path w="614">
                  <a:moveTo>
                    <a:pt x="0" y="0"/>
                  </a:moveTo>
                  <a:lnTo>
                    <a:pt x="614" y="0"/>
                  </a:lnTo>
                </a:path>
              </a:pathLst>
            </a:custGeom>
            <a:noFill/>
            <a:ln w="444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5" name="Freeform 95"/>
            <p:cNvSpPr>
              <a:spLocks/>
            </p:cNvSpPr>
            <p:nvPr/>
          </p:nvSpPr>
          <p:spPr bwMode="auto">
            <a:xfrm>
              <a:off x="10521" y="9872"/>
              <a:ext cx="0" cy="302"/>
            </a:xfrm>
            <a:custGeom>
              <a:avLst/>
              <a:gdLst>
                <a:gd name="T0" fmla="*/ 302 h 302"/>
                <a:gd name="T1" fmla="*/ 0 h 302"/>
                <a:gd name="T2" fmla="*/ 0 60000 65536"/>
                <a:gd name="T3" fmla="*/ 0 60000 65536"/>
                <a:gd name="T4" fmla="*/ 0 h 302"/>
                <a:gd name="T5" fmla="*/ 302 h 302"/>
              </a:gdLst>
              <a:ahLst/>
              <a:cxnLst>
                <a:cxn ang="T2">
                  <a:pos x="0" y="T0"/>
                </a:cxn>
                <a:cxn ang="T3">
                  <a:pos x="0" y="T1"/>
                </a:cxn>
              </a:cxnLst>
              <a:rect l="0" t="T4" r="0" b="T5"/>
              <a:pathLst>
                <a:path h="302">
                  <a:moveTo>
                    <a:pt x="0" y="302"/>
                  </a:moveTo>
                  <a:lnTo>
                    <a:pt x="0" y="0"/>
                  </a:lnTo>
                </a:path>
              </a:pathLst>
            </a:custGeom>
            <a:noFill/>
            <a:ln w="444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6" name="Rectangle 96"/>
            <p:cNvSpPr>
              <a:spLocks/>
            </p:cNvSpPr>
            <p:nvPr/>
          </p:nvSpPr>
          <p:spPr bwMode="auto">
            <a:xfrm>
              <a:off x="8819" y="10710"/>
              <a:ext cx="2100" cy="100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7" name="Rectangle 97"/>
            <p:cNvSpPr>
              <a:spLocks/>
            </p:cNvSpPr>
            <p:nvPr/>
          </p:nvSpPr>
          <p:spPr bwMode="auto">
            <a:xfrm>
              <a:off x="9131" y="10822"/>
              <a:ext cx="372"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8" name="Rectangle 98"/>
            <p:cNvSpPr>
              <a:spLocks/>
            </p:cNvSpPr>
            <p:nvPr/>
          </p:nvSpPr>
          <p:spPr bwMode="auto">
            <a:xfrm>
              <a:off x="9131" y="10822"/>
              <a:ext cx="372" cy="2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39" name="Rectangle 99"/>
            <p:cNvSpPr>
              <a:spLocks/>
            </p:cNvSpPr>
            <p:nvPr/>
          </p:nvSpPr>
          <p:spPr bwMode="auto">
            <a:xfrm>
              <a:off x="9978" y="10822"/>
              <a:ext cx="373"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0" name="Rectangle 100"/>
            <p:cNvSpPr>
              <a:spLocks/>
            </p:cNvSpPr>
            <p:nvPr/>
          </p:nvSpPr>
          <p:spPr bwMode="auto">
            <a:xfrm>
              <a:off x="9978" y="10822"/>
              <a:ext cx="373" cy="2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1" name="Rectangle 101"/>
            <p:cNvSpPr>
              <a:spLocks/>
            </p:cNvSpPr>
            <p:nvPr/>
          </p:nvSpPr>
          <p:spPr bwMode="auto">
            <a:xfrm>
              <a:off x="10243" y="11378"/>
              <a:ext cx="372" cy="2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2" name="Rectangle 102"/>
            <p:cNvSpPr>
              <a:spLocks/>
            </p:cNvSpPr>
            <p:nvPr/>
          </p:nvSpPr>
          <p:spPr bwMode="auto">
            <a:xfrm>
              <a:off x="10243" y="11378"/>
              <a:ext cx="372" cy="20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3" name="Rectangle 103"/>
            <p:cNvSpPr>
              <a:spLocks/>
            </p:cNvSpPr>
            <p:nvPr/>
          </p:nvSpPr>
          <p:spPr bwMode="auto">
            <a:xfrm>
              <a:off x="9714" y="11378"/>
              <a:ext cx="372" cy="2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4" name="Rectangle 104"/>
            <p:cNvSpPr>
              <a:spLocks/>
            </p:cNvSpPr>
            <p:nvPr/>
          </p:nvSpPr>
          <p:spPr bwMode="auto">
            <a:xfrm>
              <a:off x="9714" y="11378"/>
              <a:ext cx="372" cy="20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5" name="Freeform 105"/>
            <p:cNvSpPr>
              <a:spLocks/>
            </p:cNvSpPr>
            <p:nvPr/>
          </p:nvSpPr>
          <p:spPr bwMode="auto">
            <a:xfrm>
              <a:off x="9503" y="10922"/>
              <a:ext cx="475" cy="0"/>
            </a:xfrm>
            <a:custGeom>
              <a:avLst/>
              <a:gdLst>
                <a:gd name="T0" fmla="*/ 0 w 475"/>
                <a:gd name="T1" fmla="*/ 475 w 475"/>
                <a:gd name="T2" fmla="*/ 0 60000 65536"/>
                <a:gd name="T3" fmla="*/ 0 60000 65536"/>
                <a:gd name="T4" fmla="*/ 0 w 475"/>
                <a:gd name="T5" fmla="*/ 475 w 475"/>
              </a:gdLst>
              <a:ahLst/>
              <a:cxnLst>
                <a:cxn ang="T2">
                  <a:pos x="T0" y="0"/>
                </a:cxn>
                <a:cxn ang="T3">
                  <a:pos x="T1" y="0"/>
                </a:cxn>
              </a:cxnLst>
              <a:rect l="T4" t="0" r="T5" b="0"/>
              <a:pathLst>
                <a:path w="475">
                  <a:moveTo>
                    <a:pt x="0" y="0"/>
                  </a:moveTo>
                  <a:lnTo>
                    <a:pt x="475"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6" name="Freeform 106"/>
            <p:cNvSpPr>
              <a:spLocks/>
            </p:cNvSpPr>
            <p:nvPr/>
          </p:nvSpPr>
          <p:spPr bwMode="auto">
            <a:xfrm>
              <a:off x="9900" y="11274"/>
              <a:ext cx="529" cy="104"/>
            </a:xfrm>
            <a:custGeom>
              <a:avLst/>
              <a:gdLst>
                <a:gd name="T0" fmla="*/ 0 w 529"/>
                <a:gd name="T1" fmla="*/ 104 h 104"/>
                <a:gd name="T2" fmla="*/ 0 w 529"/>
                <a:gd name="T3" fmla="*/ 0 h 104"/>
                <a:gd name="T4" fmla="*/ 529 w 529"/>
                <a:gd name="T5" fmla="*/ 0 h 104"/>
                <a:gd name="T6" fmla="*/ 529 w 529"/>
                <a:gd name="T7" fmla="*/ 104 h 104"/>
                <a:gd name="T8" fmla="*/ 0 60000 65536"/>
                <a:gd name="T9" fmla="*/ 0 60000 65536"/>
                <a:gd name="T10" fmla="*/ 0 60000 65536"/>
                <a:gd name="T11" fmla="*/ 0 60000 65536"/>
                <a:gd name="T12" fmla="*/ 0 w 529"/>
                <a:gd name="T13" fmla="*/ 0 h 104"/>
                <a:gd name="T14" fmla="*/ 529 w 529"/>
                <a:gd name="T15" fmla="*/ 104 h 104"/>
              </a:gdLst>
              <a:ahLst/>
              <a:cxnLst>
                <a:cxn ang="T8">
                  <a:pos x="T0" y="T1"/>
                </a:cxn>
                <a:cxn ang="T9">
                  <a:pos x="T2" y="T3"/>
                </a:cxn>
                <a:cxn ang="T10">
                  <a:pos x="T4" y="T5"/>
                </a:cxn>
                <a:cxn ang="T11">
                  <a:pos x="T6" y="T7"/>
                </a:cxn>
              </a:cxnLst>
              <a:rect l="T12" t="T13" r="T14" b="T15"/>
              <a:pathLst>
                <a:path w="529" h="104">
                  <a:moveTo>
                    <a:pt x="0" y="104"/>
                  </a:moveTo>
                  <a:lnTo>
                    <a:pt x="0" y="0"/>
                  </a:lnTo>
                  <a:lnTo>
                    <a:pt x="529" y="0"/>
                  </a:lnTo>
                  <a:lnTo>
                    <a:pt x="529" y="104"/>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7" name="Freeform 107"/>
            <p:cNvSpPr>
              <a:spLocks/>
            </p:cNvSpPr>
            <p:nvPr/>
          </p:nvSpPr>
          <p:spPr bwMode="auto">
            <a:xfrm>
              <a:off x="10165" y="11136"/>
              <a:ext cx="0" cy="138"/>
            </a:xfrm>
            <a:custGeom>
              <a:avLst/>
              <a:gdLst>
                <a:gd name="T0" fmla="*/ 138 h 138"/>
                <a:gd name="T1" fmla="*/ 0 h 138"/>
                <a:gd name="T2" fmla="*/ 0 60000 65536"/>
                <a:gd name="T3" fmla="*/ 0 60000 65536"/>
                <a:gd name="T4" fmla="*/ 0 h 138"/>
                <a:gd name="T5" fmla="*/ 138 h 138"/>
              </a:gdLst>
              <a:ahLst/>
              <a:cxnLst>
                <a:cxn ang="T2">
                  <a:pos x="0" y="T0"/>
                </a:cxn>
                <a:cxn ang="T3">
                  <a:pos x="0" y="T1"/>
                </a:cxn>
              </a:cxnLst>
              <a:rect l="0" t="T4" r="0" b="T5"/>
              <a:pathLst>
                <a:path h="138">
                  <a:moveTo>
                    <a:pt x="0" y="138"/>
                  </a:moveTo>
                  <a:lnTo>
                    <a:pt x="0"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8" name="Freeform 108"/>
            <p:cNvSpPr>
              <a:spLocks/>
            </p:cNvSpPr>
            <p:nvPr/>
          </p:nvSpPr>
          <p:spPr bwMode="auto">
            <a:xfrm>
              <a:off x="10100" y="11024"/>
              <a:ext cx="129" cy="112"/>
            </a:xfrm>
            <a:custGeom>
              <a:avLst/>
              <a:gdLst>
                <a:gd name="T0" fmla="*/ 129 w 129"/>
                <a:gd name="T1" fmla="*/ 112 h 112"/>
                <a:gd name="T2" fmla="*/ 0 w 129"/>
                <a:gd name="T3" fmla="*/ 112 h 112"/>
                <a:gd name="T4" fmla="*/ 64 w 129"/>
                <a:gd name="T5" fmla="*/ 0 h 112"/>
                <a:gd name="T6" fmla="*/ 129 w 129"/>
                <a:gd name="T7" fmla="*/ 112 h 112"/>
                <a:gd name="T8" fmla="*/ 0 60000 65536"/>
                <a:gd name="T9" fmla="*/ 0 60000 65536"/>
                <a:gd name="T10" fmla="*/ 0 60000 65536"/>
                <a:gd name="T11" fmla="*/ 0 60000 65536"/>
                <a:gd name="T12" fmla="*/ 0 w 129"/>
                <a:gd name="T13" fmla="*/ 0 h 112"/>
                <a:gd name="T14" fmla="*/ 129 w 129"/>
                <a:gd name="T15" fmla="*/ 112 h 112"/>
              </a:gdLst>
              <a:ahLst/>
              <a:cxnLst>
                <a:cxn ang="T8">
                  <a:pos x="T0" y="T1"/>
                </a:cxn>
                <a:cxn ang="T9">
                  <a:pos x="T2" y="T3"/>
                </a:cxn>
                <a:cxn ang="T10">
                  <a:pos x="T4" y="T5"/>
                </a:cxn>
                <a:cxn ang="T11">
                  <a:pos x="T6" y="T7"/>
                </a:cxn>
              </a:cxnLst>
              <a:rect l="T12" t="T13" r="T14" b="T15"/>
              <a:pathLst>
                <a:path w="129" h="112">
                  <a:moveTo>
                    <a:pt x="129" y="112"/>
                  </a:moveTo>
                  <a:lnTo>
                    <a:pt x="0" y="112"/>
                  </a:lnTo>
                  <a:lnTo>
                    <a:pt x="64" y="0"/>
                  </a:lnTo>
                  <a:lnTo>
                    <a:pt x="129"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49" name="Freeform 109"/>
            <p:cNvSpPr>
              <a:spLocks/>
            </p:cNvSpPr>
            <p:nvPr/>
          </p:nvSpPr>
          <p:spPr bwMode="auto">
            <a:xfrm>
              <a:off x="10100" y="11024"/>
              <a:ext cx="129" cy="112"/>
            </a:xfrm>
            <a:custGeom>
              <a:avLst/>
              <a:gdLst>
                <a:gd name="T0" fmla="*/ 0 w 129"/>
                <a:gd name="T1" fmla="*/ 112 h 112"/>
                <a:gd name="T2" fmla="*/ 64 w 129"/>
                <a:gd name="T3" fmla="*/ 0 h 112"/>
                <a:gd name="T4" fmla="*/ 129 w 129"/>
                <a:gd name="T5" fmla="*/ 112 h 112"/>
                <a:gd name="T6" fmla="*/ 0 w 129"/>
                <a:gd name="T7" fmla="*/ 112 h 112"/>
                <a:gd name="T8" fmla="*/ 0 60000 65536"/>
                <a:gd name="T9" fmla="*/ 0 60000 65536"/>
                <a:gd name="T10" fmla="*/ 0 60000 65536"/>
                <a:gd name="T11" fmla="*/ 0 60000 65536"/>
                <a:gd name="T12" fmla="*/ 0 w 129"/>
                <a:gd name="T13" fmla="*/ 0 h 112"/>
                <a:gd name="T14" fmla="*/ 129 w 129"/>
                <a:gd name="T15" fmla="*/ 112 h 112"/>
              </a:gdLst>
              <a:ahLst/>
              <a:cxnLst>
                <a:cxn ang="T8">
                  <a:pos x="T0" y="T1"/>
                </a:cxn>
                <a:cxn ang="T9">
                  <a:pos x="T2" y="T3"/>
                </a:cxn>
                <a:cxn ang="T10">
                  <a:pos x="T4" y="T5"/>
                </a:cxn>
                <a:cxn ang="T11">
                  <a:pos x="T6" y="T7"/>
                </a:cxn>
              </a:cxnLst>
              <a:rect l="T12" t="T13" r="T14" b="T15"/>
              <a:pathLst>
                <a:path w="129" h="112">
                  <a:moveTo>
                    <a:pt x="0" y="112"/>
                  </a:moveTo>
                  <a:lnTo>
                    <a:pt x="64" y="0"/>
                  </a:lnTo>
                  <a:lnTo>
                    <a:pt x="129" y="112"/>
                  </a:lnTo>
                  <a:lnTo>
                    <a:pt x="0" y="112"/>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0" name="Rectangle 110"/>
            <p:cNvSpPr>
              <a:spLocks/>
            </p:cNvSpPr>
            <p:nvPr/>
          </p:nvSpPr>
          <p:spPr bwMode="auto">
            <a:xfrm>
              <a:off x="8819" y="11910"/>
              <a:ext cx="2100" cy="100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1" name="Rectangle 111"/>
            <p:cNvSpPr>
              <a:spLocks/>
            </p:cNvSpPr>
            <p:nvPr/>
          </p:nvSpPr>
          <p:spPr bwMode="auto">
            <a:xfrm>
              <a:off x="9136" y="12316"/>
              <a:ext cx="372" cy="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2" name="Rectangle 112"/>
            <p:cNvSpPr>
              <a:spLocks/>
            </p:cNvSpPr>
            <p:nvPr/>
          </p:nvSpPr>
          <p:spPr bwMode="auto">
            <a:xfrm>
              <a:off x="9136" y="12316"/>
              <a:ext cx="372" cy="151"/>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3" name="Rectangle 113"/>
            <p:cNvSpPr>
              <a:spLocks/>
            </p:cNvSpPr>
            <p:nvPr/>
          </p:nvSpPr>
          <p:spPr bwMode="auto">
            <a:xfrm>
              <a:off x="10200" y="12015"/>
              <a:ext cx="372" cy="1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4" name="Rectangle 114"/>
            <p:cNvSpPr>
              <a:spLocks/>
            </p:cNvSpPr>
            <p:nvPr/>
          </p:nvSpPr>
          <p:spPr bwMode="auto">
            <a:xfrm>
              <a:off x="10200" y="12015"/>
              <a:ext cx="372" cy="151"/>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5" name="Rectangle 115"/>
            <p:cNvSpPr>
              <a:spLocks/>
            </p:cNvSpPr>
            <p:nvPr/>
          </p:nvSpPr>
          <p:spPr bwMode="auto">
            <a:xfrm>
              <a:off x="10195" y="12630"/>
              <a:ext cx="373"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6" name="Rectangle 116"/>
            <p:cNvSpPr>
              <a:spLocks/>
            </p:cNvSpPr>
            <p:nvPr/>
          </p:nvSpPr>
          <p:spPr bwMode="auto">
            <a:xfrm>
              <a:off x="10195" y="12630"/>
              <a:ext cx="373" cy="15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7" name="Rectangle 117"/>
            <p:cNvSpPr>
              <a:spLocks/>
            </p:cNvSpPr>
            <p:nvPr/>
          </p:nvSpPr>
          <p:spPr bwMode="auto">
            <a:xfrm>
              <a:off x="9902" y="12317"/>
              <a:ext cx="372"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8" name="Rectangle 118"/>
            <p:cNvSpPr>
              <a:spLocks/>
            </p:cNvSpPr>
            <p:nvPr/>
          </p:nvSpPr>
          <p:spPr bwMode="auto">
            <a:xfrm>
              <a:off x="9902" y="12317"/>
              <a:ext cx="372" cy="15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59" name="Freeform 119"/>
            <p:cNvSpPr>
              <a:spLocks/>
            </p:cNvSpPr>
            <p:nvPr/>
          </p:nvSpPr>
          <p:spPr bwMode="auto">
            <a:xfrm>
              <a:off x="9504" y="12391"/>
              <a:ext cx="398" cy="0"/>
            </a:xfrm>
            <a:custGeom>
              <a:avLst/>
              <a:gdLst>
                <a:gd name="T0" fmla="*/ 0 w 398"/>
                <a:gd name="T1" fmla="*/ 398 w 398"/>
                <a:gd name="T2" fmla="*/ 0 60000 65536"/>
                <a:gd name="T3" fmla="*/ 0 60000 65536"/>
                <a:gd name="T4" fmla="*/ 0 w 398"/>
                <a:gd name="T5" fmla="*/ 398 w 398"/>
              </a:gdLst>
              <a:ahLst/>
              <a:cxnLst>
                <a:cxn ang="T2">
                  <a:pos x="T0" y="0"/>
                </a:cxn>
                <a:cxn ang="T3">
                  <a:pos x="T1" y="0"/>
                </a:cxn>
              </a:cxnLst>
              <a:rect l="T4" t="0" r="T5" b="0"/>
              <a:pathLst>
                <a:path w="398">
                  <a:moveTo>
                    <a:pt x="0" y="0"/>
                  </a:moveTo>
                  <a:lnTo>
                    <a:pt x="39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60" name="Freeform 120"/>
            <p:cNvSpPr>
              <a:spLocks/>
            </p:cNvSpPr>
            <p:nvPr/>
          </p:nvSpPr>
          <p:spPr bwMode="auto">
            <a:xfrm>
              <a:off x="10076" y="12163"/>
              <a:ext cx="298" cy="157"/>
            </a:xfrm>
            <a:custGeom>
              <a:avLst/>
              <a:gdLst>
                <a:gd name="T0" fmla="*/ 0 w 298"/>
                <a:gd name="T1" fmla="*/ 157 h 157"/>
                <a:gd name="T2" fmla="*/ 298 w 298"/>
                <a:gd name="T3" fmla="*/ 0 h 157"/>
                <a:gd name="T4" fmla="*/ 0 60000 65536"/>
                <a:gd name="T5" fmla="*/ 0 60000 65536"/>
                <a:gd name="T6" fmla="*/ 0 w 298"/>
                <a:gd name="T7" fmla="*/ 0 h 157"/>
                <a:gd name="T8" fmla="*/ 298 w 298"/>
                <a:gd name="T9" fmla="*/ 157 h 157"/>
              </a:gdLst>
              <a:ahLst/>
              <a:cxnLst>
                <a:cxn ang="T4">
                  <a:pos x="T0" y="T1"/>
                </a:cxn>
                <a:cxn ang="T5">
                  <a:pos x="T2" y="T3"/>
                </a:cxn>
              </a:cxnLst>
              <a:rect l="T6" t="T7" r="T8" b="T9"/>
              <a:pathLst>
                <a:path w="298" h="157">
                  <a:moveTo>
                    <a:pt x="0" y="157"/>
                  </a:moveTo>
                  <a:lnTo>
                    <a:pt x="298" y="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sp>
          <p:nvSpPr>
            <p:cNvPr id="120961" name="Freeform 121"/>
            <p:cNvSpPr>
              <a:spLocks/>
            </p:cNvSpPr>
            <p:nvPr/>
          </p:nvSpPr>
          <p:spPr bwMode="auto">
            <a:xfrm>
              <a:off x="10088" y="12478"/>
              <a:ext cx="286" cy="157"/>
            </a:xfrm>
            <a:custGeom>
              <a:avLst/>
              <a:gdLst>
                <a:gd name="T0" fmla="*/ 0 w 286"/>
                <a:gd name="T1" fmla="*/ 0 h 157"/>
                <a:gd name="T2" fmla="*/ 286 w 286"/>
                <a:gd name="T3" fmla="*/ 157 h 157"/>
                <a:gd name="T4" fmla="*/ 0 60000 65536"/>
                <a:gd name="T5" fmla="*/ 0 60000 65536"/>
                <a:gd name="T6" fmla="*/ 0 w 286"/>
                <a:gd name="T7" fmla="*/ 0 h 157"/>
                <a:gd name="T8" fmla="*/ 286 w 286"/>
                <a:gd name="T9" fmla="*/ 157 h 157"/>
              </a:gdLst>
              <a:ahLst/>
              <a:cxnLst>
                <a:cxn ang="T4">
                  <a:pos x="T0" y="T1"/>
                </a:cxn>
                <a:cxn ang="T5">
                  <a:pos x="T2" y="T3"/>
                </a:cxn>
              </a:cxnLst>
              <a:rect l="T6" t="T7" r="T8" b="T9"/>
              <a:pathLst>
                <a:path w="286" h="157">
                  <a:moveTo>
                    <a:pt x="0" y="0"/>
                  </a:moveTo>
                  <a:lnTo>
                    <a:pt x="286" y="157"/>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lumMod val="50000"/>
                  </a:schemeClr>
                </a:solidFill>
              </a:endParaRPr>
            </a:p>
          </p:txBody>
        </p:sp>
      </p:grpSp>
      <p:sp>
        <p:nvSpPr>
          <p:cNvPr id="120837" name="Text Box 123"/>
          <p:cNvSpPr txBox="1">
            <a:spLocks noChangeArrowheads="1"/>
          </p:cNvSpPr>
          <p:nvPr/>
        </p:nvSpPr>
        <p:spPr bwMode="auto">
          <a:xfrm>
            <a:off x="3197225" y="1042988"/>
            <a:ext cx="2151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400" dirty="0">
                <a:solidFill>
                  <a:schemeClr val="bg1">
                    <a:lumMod val="50000"/>
                  </a:schemeClr>
                </a:solidFill>
                <a:latin typeface="Tahoma" panose="020B0604030504040204" pitchFamily="34" charset="0"/>
              </a:rPr>
              <a:t>分析用例场景发现更多的细节</a:t>
            </a:r>
          </a:p>
        </p:txBody>
      </p:sp>
      <p:sp>
        <p:nvSpPr>
          <p:cNvPr id="120838" name="Text Box 124"/>
          <p:cNvSpPr txBox="1">
            <a:spLocks noChangeArrowheads="1"/>
          </p:cNvSpPr>
          <p:nvPr/>
        </p:nvSpPr>
        <p:spPr bwMode="auto">
          <a:xfrm>
            <a:off x="3276600" y="1982788"/>
            <a:ext cx="2151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400">
                <a:solidFill>
                  <a:schemeClr val="bg1">
                    <a:lumMod val="50000"/>
                  </a:schemeClr>
                </a:solidFill>
                <a:latin typeface="Tahoma" panose="020B0604030504040204" pitchFamily="34" charset="0"/>
              </a:rPr>
              <a:t>在分析的基础上精华用例图</a:t>
            </a:r>
          </a:p>
        </p:txBody>
      </p:sp>
      <p:sp>
        <p:nvSpPr>
          <p:cNvPr id="120839" name="Text Box 125"/>
          <p:cNvSpPr txBox="1">
            <a:spLocks noChangeArrowheads="1"/>
          </p:cNvSpPr>
          <p:nvPr/>
        </p:nvSpPr>
        <p:spPr bwMode="auto">
          <a:xfrm>
            <a:off x="3197225" y="2922588"/>
            <a:ext cx="2151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400">
                <a:solidFill>
                  <a:schemeClr val="bg1">
                    <a:lumMod val="50000"/>
                  </a:schemeClr>
                </a:solidFill>
                <a:latin typeface="Tahoma" panose="020B0604030504040204" pitchFamily="34" charset="0"/>
              </a:rPr>
              <a:t>用活动图验证用例</a:t>
            </a:r>
          </a:p>
        </p:txBody>
      </p:sp>
      <p:sp>
        <p:nvSpPr>
          <p:cNvPr id="120840" name="Text Box 126"/>
          <p:cNvSpPr txBox="1">
            <a:spLocks noChangeArrowheads="1"/>
          </p:cNvSpPr>
          <p:nvPr/>
        </p:nvSpPr>
        <p:spPr bwMode="auto">
          <a:xfrm>
            <a:off x="3197225" y="3795713"/>
            <a:ext cx="2151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400">
                <a:solidFill>
                  <a:schemeClr val="bg1">
                    <a:lumMod val="50000"/>
                  </a:schemeClr>
                </a:solidFill>
                <a:latin typeface="Tahoma" panose="020B0604030504040204" pitchFamily="34" charset="0"/>
              </a:rPr>
              <a:t>用</a:t>
            </a:r>
            <a:r>
              <a:rPr lang="en-US" altLang="zh-CN" sz="1400">
                <a:solidFill>
                  <a:schemeClr val="bg1">
                    <a:lumMod val="50000"/>
                  </a:schemeClr>
                </a:solidFill>
                <a:latin typeface="Tahoma" panose="020B0604030504040204" pitchFamily="34" charset="0"/>
              </a:rPr>
              <a:t>CRC</a:t>
            </a:r>
            <a:r>
              <a:rPr lang="zh-CN" altLang="en-US" sz="1400">
                <a:solidFill>
                  <a:schemeClr val="bg1">
                    <a:lumMod val="50000"/>
                  </a:schemeClr>
                </a:solidFill>
                <a:latin typeface="Tahoma" panose="020B0604030504040204" pitchFamily="34" charset="0"/>
              </a:rPr>
              <a:t>分析法确定关键抽象</a:t>
            </a:r>
          </a:p>
        </p:txBody>
      </p:sp>
      <p:sp>
        <p:nvSpPr>
          <p:cNvPr id="120841" name="Text Box 127"/>
          <p:cNvSpPr txBox="1">
            <a:spLocks noChangeArrowheads="1"/>
          </p:cNvSpPr>
          <p:nvPr/>
        </p:nvSpPr>
        <p:spPr bwMode="auto">
          <a:xfrm>
            <a:off x="3197225" y="4649788"/>
            <a:ext cx="2151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400">
                <a:solidFill>
                  <a:schemeClr val="bg1">
                    <a:lumMod val="50000"/>
                  </a:schemeClr>
                </a:solidFill>
                <a:latin typeface="Tahoma" panose="020B0604030504040204" pitchFamily="34" charset="0"/>
              </a:rPr>
              <a:t>表述域模型中关键抽象之间的关系</a:t>
            </a:r>
          </a:p>
        </p:txBody>
      </p:sp>
      <p:sp>
        <p:nvSpPr>
          <p:cNvPr id="120842" name="Text Box 128"/>
          <p:cNvSpPr txBox="1">
            <a:spLocks noChangeArrowheads="1"/>
          </p:cNvSpPr>
          <p:nvPr/>
        </p:nvSpPr>
        <p:spPr bwMode="auto">
          <a:xfrm>
            <a:off x="3197225" y="5572125"/>
            <a:ext cx="2151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1400">
                <a:solidFill>
                  <a:schemeClr val="bg1">
                    <a:lumMod val="50000"/>
                  </a:schemeClr>
                </a:solidFill>
                <a:latin typeface="Tahoma" panose="020B0604030504040204" pitchFamily="34" charset="0"/>
              </a:rPr>
              <a:t>使用从用例场景中得的对象图来验证域模型</a:t>
            </a:r>
          </a:p>
        </p:txBody>
      </p:sp>
      <p:sp>
        <p:nvSpPr>
          <p:cNvPr id="120843" name="Text Box 129"/>
          <p:cNvSpPr txBox="1">
            <a:spLocks noChangeArrowheads="1"/>
          </p:cNvSpPr>
          <p:nvPr/>
        </p:nvSpPr>
        <p:spPr bwMode="auto">
          <a:xfrm>
            <a:off x="1922463" y="3435350"/>
            <a:ext cx="717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400">
                <a:solidFill>
                  <a:schemeClr val="bg1">
                    <a:lumMod val="50000"/>
                  </a:schemeClr>
                </a:solidFill>
                <a:latin typeface="Tahoma" panose="020B0604030504040204" pitchFamily="34" charset="0"/>
              </a:rPr>
              <a:t>SRS</a:t>
            </a:r>
          </a:p>
        </p:txBody>
      </p:sp>
      <p:pic>
        <p:nvPicPr>
          <p:cNvPr id="120844" name="Picture 1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7038" y="1128713"/>
            <a:ext cx="2011362"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5" name="Text Box 132"/>
          <p:cNvSpPr txBox="1">
            <a:spLocks noChangeArrowheads="1"/>
          </p:cNvSpPr>
          <p:nvPr/>
        </p:nvSpPr>
        <p:spPr bwMode="auto">
          <a:xfrm>
            <a:off x="5984875" y="785813"/>
            <a:ext cx="876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200">
                <a:solidFill>
                  <a:schemeClr val="bg1">
                    <a:lumMod val="50000"/>
                  </a:schemeClr>
                </a:solidFill>
                <a:latin typeface="Tahoma" panose="020B0604030504040204" pitchFamily="34" charset="0"/>
              </a:rPr>
              <a:t>用例表格</a:t>
            </a:r>
          </a:p>
        </p:txBody>
      </p:sp>
    </p:spTree>
    <p:extLst>
      <p:ext uri="{BB962C8B-B14F-4D97-AF65-F5344CB8AC3E}">
        <p14:creationId xmlns:p14="http://schemas.microsoft.com/office/powerpoint/2010/main" val="17210944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p>
            <a:fld id="{7EF4A0C1-70BB-459D-978E-9B9E28E30371}" type="slidenum">
              <a:rPr lang="en-US" altLang="zh-CN"/>
              <a:pPr/>
              <a:t>50</a:t>
            </a:fld>
            <a:endParaRPr lang="en-US" altLang="zh-CN"/>
          </a:p>
        </p:txBody>
      </p:sp>
      <p:sp>
        <p:nvSpPr>
          <p:cNvPr id="936962" name="Rectangle 2"/>
          <p:cNvSpPr>
            <a:spLocks noGrp="1" noChangeArrowheads="1"/>
          </p:cNvSpPr>
          <p:nvPr>
            <p:ph type="title"/>
          </p:nvPr>
        </p:nvSpPr>
        <p:spPr/>
        <p:txBody>
          <a:bodyPr/>
          <a:lstStyle/>
          <a:p>
            <a:r>
              <a:rPr lang="zh-CN" altLang="en-US">
                <a:ea typeface="宋体" panose="02010600030101010101" pitchFamily="2" charset="-122"/>
              </a:rPr>
              <a:t>哪些是有效用例</a:t>
            </a:r>
            <a:r>
              <a:rPr lang="en-US" altLang="zh-CN">
                <a:ea typeface="宋体" panose="02010600030101010101" pitchFamily="2" charset="-122"/>
              </a:rPr>
              <a:t>?</a:t>
            </a:r>
          </a:p>
        </p:txBody>
      </p:sp>
      <p:sp>
        <p:nvSpPr>
          <p:cNvPr id="936963" name="Rectangle 3"/>
          <p:cNvSpPr>
            <a:spLocks noGrp="1" noChangeArrowheads="1"/>
          </p:cNvSpPr>
          <p:nvPr>
            <p:ph type="body" idx="1"/>
          </p:nvPr>
        </p:nvSpPr>
        <p:spPr/>
        <p:txBody>
          <a:bodyPr/>
          <a:lstStyle/>
          <a:p>
            <a:pPr>
              <a:lnSpc>
                <a:spcPct val="90000"/>
              </a:lnSpc>
            </a:pPr>
            <a:r>
              <a:rPr lang="zh-CN" altLang="en-US" sz="2800">
                <a:ea typeface="宋体" panose="02010600030101010101" pitchFamily="2" charset="-122"/>
              </a:rPr>
              <a:t>支持跨行业务           </a:t>
            </a:r>
          </a:p>
          <a:p>
            <a:pPr>
              <a:lnSpc>
                <a:spcPct val="90000"/>
              </a:lnSpc>
            </a:pPr>
            <a:r>
              <a:rPr lang="zh-CN" altLang="en-US" sz="2800">
                <a:ea typeface="宋体" panose="02010600030101010101" pitchFamily="2" charset="-122"/>
              </a:rPr>
              <a:t>输入卡片</a:t>
            </a:r>
          </a:p>
          <a:p>
            <a:pPr>
              <a:lnSpc>
                <a:spcPct val="90000"/>
              </a:lnSpc>
            </a:pPr>
            <a:r>
              <a:rPr lang="zh-CN" altLang="en-US" sz="2800">
                <a:ea typeface="宋体" panose="02010600030101010101" pitchFamily="2" charset="-122"/>
              </a:rPr>
              <a:t>输入密码</a:t>
            </a:r>
          </a:p>
          <a:p>
            <a:pPr>
              <a:lnSpc>
                <a:spcPct val="90000"/>
              </a:lnSpc>
            </a:pPr>
            <a:r>
              <a:rPr lang="zh-CN" altLang="en-US" sz="2800">
                <a:ea typeface="宋体" panose="02010600030101010101" pitchFamily="2" charset="-122"/>
              </a:rPr>
              <a:t>选择服务</a:t>
            </a:r>
          </a:p>
          <a:p>
            <a:pPr>
              <a:lnSpc>
                <a:spcPct val="90000"/>
              </a:lnSpc>
            </a:pPr>
            <a:r>
              <a:rPr lang="zh-CN" altLang="en-US" sz="2800">
                <a:ea typeface="宋体" panose="02010600030101010101" pitchFamily="2" charset="-122"/>
              </a:rPr>
              <a:t>取钱</a:t>
            </a:r>
          </a:p>
          <a:p>
            <a:pPr>
              <a:lnSpc>
                <a:spcPct val="90000"/>
              </a:lnSpc>
            </a:pPr>
            <a:r>
              <a:rPr lang="zh-CN" altLang="en-US" sz="2800">
                <a:ea typeface="宋体" panose="02010600030101010101" pitchFamily="2" charset="-122"/>
              </a:rPr>
              <a:t>存钱</a:t>
            </a:r>
          </a:p>
          <a:p>
            <a:pPr>
              <a:lnSpc>
                <a:spcPct val="90000"/>
              </a:lnSpc>
            </a:pPr>
            <a:r>
              <a:rPr lang="zh-CN" altLang="en-US" sz="2800">
                <a:ea typeface="宋体" panose="02010600030101010101" pitchFamily="2" charset="-122"/>
              </a:rPr>
              <a:t>挂失卡片</a:t>
            </a:r>
          </a:p>
          <a:p>
            <a:pPr>
              <a:lnSpc>
                <a:spcPct val="90000"/>
              </a:lnSpc>
            </a:pPr>
            <a:r>
              <a:rPr lang="zh-CN" altLang="en-US" sz="2800">
                <a:ea typeface="宋体" panose="02010600030101010101" pitchFamily="2" charset="-122"/>
              </a:rPr>
              <a:t>交纳费用</a:t>
            </a:r>
          </a:p>
          <a:p>
            <a:pPr>
              <a:lnSpc>
                <a:spcPct val="90000"/>
              </a:lnSpc>
            </a:pPr>
            <a:r>
              <a:rPr lang="zh-CN" altLang="en-US" sz="2800">
                <a:ea typeface="宋体" panose="02010600030101010101" pitchFamily="2" charset="-122"/>
              </a:rPr>
              <a:t>警示骗子</a:t>
            </a:r>
          </a:p>
          <a:p>
            <a:pPr>
              <a:lnSpc>
                <a:spcPct val="90000"/>
              </a:lnSpc>
            </a:pPr>
            <a:r>
              <a:rPr lang="zh-CN" altLang="en-US" sz="2800">
                <a:ea typeface="宋体" panose="02010600030101010101" pitchFamily="2" charset="-122"/>
              </a:rPr>
              <a:t>三次错误吞没卡片</a:t>
            </a:r>
          </a:p>
          <a:p>
            <a:pPr>
              <a:lnSpc>
                <a:spcPct val="90000"/>
              </a:lnSpc>
            </a:pPr>
            <a:endParaRPr lang="zh-CN" altLang="en-US" sz="2800">
              <a:ea typeface="宋体" panose="02010600030101010101" pitchFamily="2" charset="-122"/>
            </a:endParaRPr>
          </a:p>
        </p:txBody>
      </p:sp>
      <p:sp>
        <p:nvSpPr>
          <p:cNvPr id="936966" name="Text Box 6"/>
          <p:cNvSpPr txBox="1">
            <a:spLocks noChangeArrowheads="1"/>
          </p:cNvSpPr>
          <p:nvPr/>
        </p:nvSpPr>
        <p:spPr bwMode="auto">
          <a:xfrm>
            <a:off x="4724400" y="1600200"/>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错   业务规则，限定服务范围</a:t>
            </a:r>
          </a:p>
        </p:txBody>
      </p:sp>
      <p:sp>
        <p:nvSpPr>
          <p:cNvPr id="936967" name="Text Box 7"/>
          <p:cNvSpPr txBox="1">
            <a:spLocks noChangeArrowheads="1"/>
          </p:cNvSpPr>
          <p:nvPr/>
        </p:nvSpPr>
        <p:spPr bwMode="auto">
          <a:xfrm>
            <a:off x="4724400" y="2057400"/>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错   一个步骤，不是完整目标</a:t>
            </a:r>
          </a:p>
        </p:txBody>
      </p:sp>
      <p:sp>
        <p:nvSpPr>
          <p:cNvPr id="936968" name="Text Box 8"/>
          <p:cNvSpPr txBox="1">
            <a:spLocks noChangeArrowheads="1"/>
          </p:cNvSpPr>
          <p:nvPr/>
        </p:nvSpPr>
        <p:spPr bwMode="auto">
          <a:xfrm>
            <a:off x="4724400" y="25749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错   一个步骤，不是完整目标</a:t>
            </a:r>
          </a:p>
        </p:txBody>
      </p:sp>
      <p:sp>
        <p:nvSpPr>
          <p:cNvPr id="936969" name="Text Box 9"/>
          <p:cNvSpPr txBox="1">
            <a:spLocks noChangeArrowheads="1"/>
          </p:cNvSpPr>
          <p:nvPr/>
        </p:nvSpPr>
        <p:spPr bwMode="auto">
          <a:xfrm>
            <a:off x="4724400" y="31083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错   一个步骤，不是完整目标</a:t>
            </a:r>
          </a:p>
        </p:txBody>
      </p:sp>
      <p:sp>
        <p:nvSpPr>
          <p:cNvPr id="936970" name="Text Box 10"/>
          <p:cNvSpPr txBox="1">
            <a:spLocks noChangeArrowheads="1"/>
          </p:cNvSpPr>
          <p:nvPr/>
        </p:nvSpPr>
        <p:spPr bwMode="auto">
          <a:xfrm>
            <a:off x="4724400" y="3581400"/>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对   一个有效地完整目标</a:t>
            </a:r>
          </a:p>
        </p:txBody>
      </p:sp>
      <p:sp>
        <p:nvSpPr>
          <p:cNvPr id="936971" name="Text Box 11"/>
          <p:cNvSpPr txBox="1">
            <a:spLocks noChangeArrowheads="1"/>
          </p:cNvSpPr>
          <p:nvPr/>
        </p:nvSpPr>
        <p:spPr bwMode="auto">
          <a:xfrm>
            <a:off x="4724400" y="40227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对   一个有效地完整目标</a:t>
            </a:r>
          </a:p>
        </p:txBody>
      </p:sp>
      <p:sp>
        <p:nvSpPr>
          <p:cNvPr id="936972" name="Text Box 12"/>
          <p:cNvSpPr txBox="1">
            <a:spLocks noChangeArrowheads="1"/>
          </p:cNvSpPr>
          <p:nvPr/>
        </p:nvSpPr>
        <p:spPr bwMode="auto">
          <a:xfrm>
            <a:off x="4724400" y="44037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对   一个有效地完整目标</a:t>
            </a:r>
          </a:p>
        </p:txBody>
      </p:sp>
      <p:sp>
        <p:nvSpPr>
          <p:cNvPr id="936973" name="Text Box 13"/>
          <p:cNvSpPr txBox="1">
            <a:spLocks noChangeArrowheads="1"/>
          </p:cNvSpPr>
          <p:nvPr/>
        </p:nvSpPr>
        <p:spPr bwMode="auto">
          <a:xfrm>
            <a:off x="4724400" y="47847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对   一个有效地完整目标</a:t>
            </a:r>
          </a:p>
        </p:txBody>
      </p:sp>
      <p:sp>
        <p:nvSpPr>
          <p:cNvPr id="936974" name="Text Box 14"/>
          <p:cNvSpPr txBox="1">
            <a:spLocks noChangeArrowheads="1"/>
          </p:cNvSpPr>
          <p:nvPr/>
        </p:nvSpPr>
        <p:spPr bwMode="auto">
          <a:xfrm>
            <a:off x="4724400" y="5241925"/>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错   超出系统边界范围</a:t>
            </a:r>
          </a:p>
        </p:txBody>
      </p:sp>
      <p:sp>
        <p:nvSpPr>
          <p:cNvPr id="936975" name="Text Box 15"/>
          <p:cNvSpPr txBox="1">
            <a:spLocks noChangeArrowheads="1"/>
          </p:cNvSpPr>
          <p:nvPr/>
        </p:nvSpPr>
        <p:spPr bwMode="auto">
          <a:xfrm>
            <a:off x="4724400" y="5791200"/>
            <a:ext cx="3733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错   业务规则，限定服务条件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6966"/>
                                        </p:tgtEl>
                                        <p:attrNameLst>
                                          <p:attrName>style.visibility</p:attrName>
                                        </p:attrNameLst>
                                      </p:cBhvr>
                                      <p:to>
                                        <p:strVal val="visible"/>
                                      </p:to>
                                    </p:set>
                                    <p:animEffect transition="in" filter="blinds(horizontal)">
                                      <p:cBhvr>
                                        <p:cTn id="7" dur="500"/>
                                        <p:tgtEl>
                                          <p:spTgt spid="9369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36967"/>
                                        </p:tgtEl>
                                        <p:attrNameLst>
                                          <p:attrName>style.visibility</p:attrName>
                                        </p:attrNameLst>
                                      </p:cBhvr>
                                      <p:to>
                                        <p:strVal val="visible"/>
                                      </p:to>
                                    </p:set>
                                    <p:animEffect transition="in" filter="blinds(horizontal)">
                                      <p:cBhvr>
                                        <p:cTn id="12" dur="500"/>
                                        <p:tgtEl>
                                          <p:spTgt spid="9369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6968"/>
                                        </p:tgtEl>
                                        <p:attrNameLst>
                                          <p:attrName>style.visibility</p:attrName>
                                        </p:attrNameLst>
                                      </p:cBhvr>
                                      <p:to>
                                        <p:strVal val="visible"/>
                                      </p:to>
                                    </p:set>
                                    <p:animEffect transition="in" filter="blinds(horizontal)">
                                      <p:cBhvr>
                                        <p:cTn id="17" dur="500"/>
                                        <p:tgtEl>
                                          <p:spTgt spid="9369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36969"/>
                                        </p:tgtEl>
                                        <p:attrNameLst>
                                          <p:attrName>style.visibility</p:attrName>
                                        </p:attrNameLst>
                                      </p:cBhvr>
                                      <p:to>
                                        <p:strVal val="visible"/>
                                      </p:to>
                                    </p:set>
                                    <p:animEffect transition="in" filter="blinds(horizontal)">
                                      <p:cBhvr>
                                        <p:cTn id="22" dur="500"/>
                                        <p:tgtEl>
                                          <p:spTgt spid="9369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36970"/>
                                        </p:tgtEl>
                                        <p:attrNameLst>
                                          <p:attrName>style.visibility</p:attrName>
                                        </p:attrNameLst>
                                      </p:cBhvr>
                                      <p:to>
                                        <p:strVal val="visible"/>
                                      </p:to>
                                    </p:set>
                                    <p:animEffect transition="in" filter="blinds(horizontal)">
                                      <p:cBhvr>
                                        <p:cTn id="27" dur="500"/>
                                        <p:tgtEl>
                                          <p:spTgt spid="9369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36971"/>
                                        </p:tgtEl>
                                        <p:attrNameLst>
                                          <p:attrName>style.visibility</p:attrName>
                                        </p:attrNameLst>
                                      </p:cBhvr>
                                      <p:to>
                                        <p:strVal val="visible"/>
                                      </p:to>
                                    </p:set>
                                    <p:animEffect transition="in" filter="blinds(horizontal)">
                                      <p:cBhvr>
                                        <p:cTn id="32" dur="500"/>
                                        <p:tgtEl>
                                          <p:spTgt spid="9369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36972"/>
                                        </p:tgtEl>
                                        <p:attrNameLst>
                                          <p:attrName>style.visibility</p:attrName>
                                        </p:attrNameLst>
                                      </p:cBhvr>
                                      <p:to>
                                        <p:strVal val="visible"/>
                                      </p:to>
                                    </p:set>
                                    <p:animEffect transition="in" filter="blinds(horizontal)">
                                      <p:cBhvr>
                                        <p:cTn id="37" dur="500"/>
                                        <p:tgtEl>
                                          <p:spTgt spid="93697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36973"/>
                                        </p:tgtEl>
                                        <p:attrNameLst>
                                          <p:attrName>style.visibility</p:attrName>
                                        </p:attrNameLst>
                                      </p:cBhvr>
                                      <p:to>
                                        <p:strVal val="visible"/>
                                      </p:to>
                                    </p:set>
                                    <p:animEffect transition="in" filter="blinds(horizontal)">
                                      <p:cBhvr>
                                        <p:cTn id="42" dur="500"/>
                                        <p:tgtEl>
                                          <p:spTgt spid="93697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36974"/>
                                        </p:tgtEl>
                                        <p:attrNameLst>
                                          <p:attrName>style.visibility</p:attrName>
                                        </p:attrNameLst>
                                      </p:cBhvr>
                                      <p:to>
                                        <p:strVal val="visible"/>
                                      </p:to>
                                    </p:set>
                                    <p:animEffect transition="in" filter="blinds(horizontal)">
                                      <p:cBhvr>
                                        <p:cTn id="47" dur="500"/>
                                        <p:tgtEl>
                                          <p:spTgt spid="93697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36975"/>
                                        </p:tgtEl>
                                        <p:attrNameLst>
                                          <p:attrName>style.visibility</p:attrName>
                                        </p:attrNameLst>
                                      </p:cBhvr>
                                      <p:to>
                                        <p:strVal val="visible"/>
                                      </p:to>
                                    </p:set>
                                    <p:animEffect transition="in" filter="blinds(horizontal)">
                                      <p:cBhvr>
                                        <p:cTn id="52" dur="500"/>
                                        <p:tgtEl>
                                          <p:spTgt spid="936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66" grpId="0"/>
      <p:bldP spid="936967" grpId="0"/>
      <p:bldP spid="936968" grpId="0"/>
      <p:bldP spid="936969" grpId="0"/>
      <p:bldP spid="936970" grpId="0"/>
      <p:bldP spid="936971" grpId="0"/>
      <p:bldP spid="936972" grpId="0"/>
      <p:bldP spid="936973" grpId="0"/>
      <p:bldP spid="936974" grpId="0"/>
      <p:bldP spid="93697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BEAC14B-7309-4260-A9C6-321557D19FBC}" type="slidenum">
              <a:rPr lang="en-US" altLang="zh-CN"/>
              <a:pPr/>
              <a:t>51</a:t>
            </a:fld>
            <a:endParaRPr lang="en-US" altLang="zh-CN"/>
          </a:p>
        </p:txBody>
      </p:sp>
      <p:sp>
        <p:nvSpPr>
          <p:cNvPr id="400386" name="Rectangle 2"/>
          <p:cNvSpPr>
            <a:spLocks noGrp="1" noChangeArrowheads="1"/>
          </p:cNvSpPr>
          <p:nvPr>
            <p:ph type="title"/>
          </p:nvPr>
        </p:nvSpPr>
        <p:spPr/>
        <p:txBody>
          <a:bodyPr/>
          <a:lstStyle/>
          <a:p>
            <a:r>
              <a:rPr lang="en-US" altLang="zh-CN" sz="3200">
                <a:ea typeface="宋体" panose="02010600030101010101" pitchFamily="2" charset="-122"/>
              </a:rPr>
              <a:t>Step 3 of Object-Oriented </a:t>
            </a:r>
            <a:br>
              <a:rPr lang="en-US" altLang="zh-CN" sz="3200">
                <a:ea typeface="宋体" panose="02010600030101010101" pitchFamily="2" charset="-122"/>
              </a:rPr>
            </a:br>
            <a:r>
              <a:rPr lang="en-US" altLang="zh-CN" sz="3200">
                <a:ea typeface="宋体" panose="02010600030101010101" pitchFamily="2" charset="-122"/>
              </a:rPr>
              <a:t>Systems Analysis</a:t>
            </a:r>
          </a:p>
        </p:txBody>
      </p:sp>
      <p:sp>
        <p:nvSpPr>
          <p:cNvPr id="400387" name="Rectangle 3"/>
          <p:cNvSpPr>
            <a:spLocks noGrp="1" noChangeArrowheads="1"/>
          </p:cNvSpPr>
          <p:nvPr>
            <p:ph type="body" idx="1"/>
          </p:nvPr>
        </p:nvSpPr>
        <p:spPr>
          <a:xfrm>
            <a:off x="1524000" y="1600200"/>
            <a:ext cx="7391400" cy="4525963"/>
          </a:xfrm>
        </p:spPr>
        <p:txBody>
          <a:bodyPr/>
          <a:lstStyle/>
          <a:p>
            <a:pPr marL="404813" indent="-404813">
              <a:buFontTx/>
              <a:buNone/>
            </a:pPr>
            <a:r>
              <a:rPr lang="en-US" altLang="zh-CN" sz="2800">
                <a:solidFill>
                  <a:schemeClr val="tx1"/>
                </a:solidFill>
                <a:ea typeface="宋体" panose="02010600030101010101" pitchFamily="2" charset="-122"/>
              </a:rPr>
              <a:t>Write a use case narrative describing the system’s response to each business event.</a:t>
            </a:r>
          </a:p>
          <a:p>
            <a:pPr marL="404813" indent="-404813">
              <a:buFontTx/>
              <a:buNone/>
            </a:pPr>
            <a:r>
              <a:rPr lang="zh-CN" altLang="en-US" sz="2800">
                <a:solidFill>
                  <a:schemeClr val="tx1"/>
                </a:solidFill>
                <a:ea typeface="宋体" panose="02010600030101010101" pitchFamily="2" charset="-122"/>
              </a:rPr>
              <a:t>    为每个业务事件的系统完整响应编写基本用例叙述</a:t>
            </a:r>
            <a:r>
              <a:rPr lang="en-US" altLang="zh-CN" sz="2800">
                <a:solidFill>
                  <a:schemeClr val="tx1"/>
                </a:solidFill>
                <a:ea typeface="宋体" panose="02010600030101010101" pitchFamily="2" charset="-122"/>
              </a:rPr>
              <a:t>;</a:t>
            </a:r>
          </a:p>
          <a:p>
            <a:pPr marL="404813" indent="-404813">
              <a:buFontTx/>
              <a:buNone/>
            </a:pPr>
            <a:r>
              <a:rPr lang="en-US" altLang="zh-CN" sz="2800">
                <a:solidFill>
                  <a:schemeClr val="tx1"/>
                </a:solidFill>
                <a:ea typeface="宋体" panose="02010600030101010101" pitchFamily="2" charset="-122"/>
              </a:rPr>
              <a:t>    </a:t>
            </a:r>
            <a:r>
              <a:rPr lang="zh-CN" altLang="en-US" sz="2800">
                <a:solidFill>
                  <a:schemeClr val="tx1"/>
                </a:solidFill>
                <a:ea typeface="宋体" panose="02010600030101010101" pitchFamily="2" charset="-122"/>
              </a:rPr>
              <a:t>用例描述是系统响应参与者操作所依据的内部操作顺序的叙事描述。</a:t>
            </a:r>
          </a:p>
        </p:txBody>
      </p:sp>
    </p:spTree>
  </p:cSld>
  <p:clrMapOvr>
    <a:masterClrMapping/>
  </p:clrMapOvr>
  <p:transition>
    <p:cover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35CB6CE-B958-4DDC-B207-B4E0FF353C11}" type="slidenum">
              <a:rPr lang="en-US" altLang="zh-CN"/>
              <a:pPr/>
              <a:t>52</a:t>
            </a:fld>
            <a:endParaRPr lang="en-US" altLang="zh-CN"/>
          </a:p>
        </p:txBody>
      </p:sp>
      <p:sp>
        <p:nvSpPr>
          <p:cNvPr id="911362"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Use Case Scenarios </a:t>
            </a:r>
            <a:r>
              <a:rPr lang="zh-CN" altLang="en-US">
                <a:ea typeface="宋体" panose="02010600030101010101" pitchFamily="2" charset="-122"/>
              </a:rPr>
              <a:t>用例场景</a:t>
            </a:r>
          </a:p>
        </p:txBody>
      </p:sp>
      <p:sp>
        <p:nvSpPr>
          <p:cNvPr id="911363" name="Rectangle 3"/>
          <p:cNvSpPr>
            <a:spLocks noGrp="1" noChangeArrowheads="1"/>
          </p:cNvSpPr>
          <p:nvPr>
            <p:ph type="body" idx="1"/>
          </p:nvPr>
        </p:nvSpPr>
        <p:spPr>
          <a:xfrm>
            <a:off x="1143000" y="1295400"/>
            <a:ext cx="7696200" cy="4525963"/>
          </a:xfrm>
        </p:spPr>
        <p:txBody>
          <a:bodyPr/>
          <a:lstStyle/>
          <a:p>
            <a:pPr marL="574675" indent="-574675">
              <a:buFontTx/>
              <a:buNone/>
            </a:pPr>
            <a:r>
              <a:rPr lang="en-US" altLang="zh-CN" sz="2400">
                <a:solidFill>
                  <a:schemeClr val="tx1"/>
                </a:solidFill>
                <a:ea typeface="宋体" panose="02010600030101010101" pitchFamily="2" charset="-122"/>
              </a:rPr>
              <a:t>A </a:t>
            </a:r>
            <a:r>
              <a:rPr lang="en-US" altLang="zh-CN" sz="2400">
                <a:ea typeface="宋体" panose="02010600030101010101" pitchFamily="2" charset="-122"/>
                <a:cs typeface="Arial" panose="020B0604020202020204" pitchFamily="34" charset="0"/>
              </a:rPr>
              <a:t>use case scenario </a:t>
            </a:r>
            <a:r>
              <a:rPr lang="en-US" altLang="zh-CN" sz="2400">
                <a:solidFill>
                  <a:schemeClr val="tx1"/>
                </a:solidFill>
                <a:ea typeface="宋体" panose="02010600030101010101" pitchFamily="2" charset="-122"/>
              </a:rPr>
              <a:t>is a narrative of a single occurrence of a use case.  It describes specifics of a real-world enactment of the use case. </a:t>
            </a:r>
          </a:p>
          <a:p>
            <a:pPr marL="574675" indent="-574675">
              <a:buFontTx/>
              <a:buNone/>
            </a:pPr>
            <a:r>
              <a:rPr lang="zh-CN" altLang="en-US" sz="2400">
                <a:solidFill>
                  <a:schemeClr val="tx1"/>
                </a:solidFill>
                <a:ea typeface="宋体" panose="02010600030101010101" pitchFamily="2" charset="-122"/>
              </a:rPr>
              <a:t>用例场景是对发生的单个用例或单个用例实例的叙述。当用例在真是情况下发生时，描述贯穿该用例的特定路径。</a:t>
            </a:r>
            <a:endParaRPr lang="en-US" altLang="zh-CN" sz="2400">
              <a:solidFill>
                <a:schemeClr val="tx1"/>
              </a:solidFill>
              <a:ea typeface="宋体" panose="02010600030101010101" pitchFamily="2" charset="-122"/>
            </a:endParaRPr>
          </a:p>
          <a:p>
            <a:pPr marL="574675" indent="-574675">
              <a:buFontTx/>
              <a:buNone/>
            </a:pPr>
            <a:r>
              <a:rPr lang="en-US" altLang="zh-CN" sz="2400">
                <a:solidFill>
                  <a:schemeClr val="tx1"/>
                </a:solidFill>
                <a:ea typeface="宋体" panose="02010600030101010101" pitchFamily="2" charset="-122"/>
              </a:rPr>
              <a:t>Use case scenarios can help </a:t>
            </a:r>
            <a:r>
              <a:rPr lang="en-US" altLang="zh-CN" sz="2400">
                <a:ea typeface="宋体" panose="02010600030101010101" pitchFamily="2" charset="-122"/>
              </a:rPr>
              <a:t>discover alternative paths</a:t>
            </a:r>
            <a:r>
              <a:rPr lang="en-US" altLang="zh-CN" sz="2400">
                <a:solidFill>
                  <a:schemeClr val="tx1"/>
                </a:solidFill>
                <a:ea typeface="宋体" panose="02010600030101010101" pitchFamily="2" charset="-122"/>
              </a:rPr>
              <a:t> through a use case </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or </a:t>
            </a:r>
            <a:r>
              <a:rPr lang="en-US" altLang="zh-CN" sz="2400">
                <a:ea typeface="宋体" panose="02010600030101010101" pitchFamily="2" charset="-122"/>
              </a:rPr>
              <a:t>test</a:t>
            </a:r>
            <a:r>
              <a:rPr lang="en-US" altLang="zh-CN" sz="2400">
                <a:solidFill>
                  <a:schemeClr val="tx1"/>
                </a:solidFill>
                <a:ea typeface="宋体" panose="02010600030101010101" pitchFamily="2" charset="-122"/>
              </a:rPr>
              <a:t> the completeness or correctness of a use case narrative. </a:t>
            </a:r>
          </a:p>
          <a:p>
            <a:pPr marL="574675" indent="-574675">
              <a:buFontTx/>
              <a:buNone/>
            </a:pPr>
            <a:r>
              <a:rPr lang="zh-CN" altLang="en-US" sz="2400">
                <a:solidFill>
                  <a:schemeClr val="tx1"/>
                </a:solidFill>
                <a:ea typeface="宋体" panose="02010600030101010101" pitchFamily="2" charset="-122"/>
              </a:rPr>
              <a:t>场景用于发现贯穿该用例的可供选择的路径，也被用于测试用例叙述的完整性或正确性。</a:t>
            </a:r>
          </a:p>
        </p:txBody>
      </p:sp>
    </p:spTree>
  </p:cSld>
  <p:clrMapOvr>
    <a:masterClrMapping/>
  </p:clrMapOvr>
  <p:transition>
    <p:cover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13A8CC6B-D579-4AE1-B975-AA11AA2FCAEE}" type="slidenum">
              <a:rPr lang="en-US" altLang="zh-CN"/>
              <a:pPr/>
              <a:t>53</a:t>
            </a:fld>
            <a:endParaRPr lang="en-US" altLang="zh-CN"/>
          </a:p>
        </p:txBody>
      </p:sp>
      <p:sp>
        <p:nvSpPr>
          <p:cNvPr id="933890" name="Rectangle 2"/>
          <p:cNvSpPr>
            <a:spLocks noGrp="1" noChangeArrowheads="1"/>
          </p:cNvSpPr>
          <p:nvPr>
            <p:ph type="title"/>
          </p:nvPr>
        </p:nvSpPr>
        <p:spPr/>
        <p:txBody>
          <a:bodyPr/>
          <a:lstStyle/>
          <a:p>
            <a:r>
              <a:rPr lang="zh-CN" altLang="en-US">
                <a:ea typeface="宋体" panose="02010600030101010101" pitchFamily="2" charset="-122"/>
              </a:rPr>
              <a:t>用例场景？</a:t>
            </a:r>
          </a:p>
        </p:txBody>
      </p:sp>
      <p:sp>
        <p:nvSpPr>
          <p:cNvPr id="933892" name="Rectangle 4"/>
          <p:cNvSpPr>
            <a:spLocks noGrp="1" noChangeArrowheads="1"/>
          </p:cNvSpPr>
          <p:nvPr>
            <p:ph type="body" idx="1"/>
          </p:nvPr>
        </p:nvSpPr>
        <p:spPr>
          <a:xfrm>
            <a:off x="1295400" y="1524000"/>
            <a:ext cx="7543800" cy="4800600"/>
          </a:xfrm>
        </p:spPr>
        <p:txBody>
          <a:bodyPr/>
          <a:lstStyle/>
          <a:p>
            <a:pPr>
              <a:lnSpc>
                <a:spcPct val="90000"/>
              </a:lnSpc>
            </a:pPr>
            <a:r>
              <a:rPr lang="zh-CN" altLang="en-US" sz="2800">
                <a:ea typeface="宋体" panose="02010600030101010101" pitchFamily="2" charset="-122"/>
              </a:rPr>
              <a:t>要做一顿饭，你需要煮饭和炒菜两件事。</a:t>
            </a:r>
            <a:r>
              <a:rPr lang="en-US" altLang="zh-CN" sz="2800">
                <a:ea typeface="宋体" panose="02010600030101010101" pitchFamily="2" charset="-122"/>
              </a:rPr>
              <a:t>——</a:t>
            </a:r>
            <a:r>
              <a:rPr lang="zh-CN" altLang="en-US" sz="2800">
                <a:ea typeface="宋体" panose="02010600030101010101" pitchFamily="2" charset="-122"/>
              </a:rPr>
              <a:t>两个用例</a:t>
            </a:r>
          </a:p>
          <a:p>
            <a:pPr>
              <a:lnSpc>
                <a:spcPct val="90000"/>
              </a:lnSpc>
            </a:pPr>
            <a:r>
              <a:rPr lang="zh-CN" altLang="en-US" sz="2800">
                <a:ea typeface="宋体" panose="02010600030101010101" pitchFamily="2" charset="-122"/>
              </a:rPr>
              <a:t>煮饭可以有不同的做法</a:t>
            </a:r>
            <a:r>
              <a:rPr lang="en-US" altLang="zh-CN" sz="2800">
                <a:ea typeface="宋体" panose="02010600030101010101" pitchFamily="2" charset="-122"/>
              </a:rPr>
              <a:t>:</a:t>
            </a:r>
            <a:r>
              <a:rPr lang="zh-CN" altLang="en-US" sz="2800">
                <a:ea typeface="宋体" panose="02010600030101010101" pitchFamily="2" charset="-122"/>
              </a:rPr>
              <a:t>用电饭煲，用蒸笼</a:t>
            </a:r>
            <a:r>
              <a:rPr lang="en-US" altLang="zh-CN" sz="2800">
                <a:ea typeface="宋体" panose="02010600030101010101" pitchFamily="2" charset="-122"/>
              </a:rPr>
              <a:t>——</a:t>
            </a:r>
            <a:r>
              <a:rPr lang="zh-CN" altLang="en-US" sz="2800">
                <a:ea typeface="宋体" panose="02010600030101010101" pitchFamily="2" charset="-122"/>
              </a:rPr>
              <a:t>两个场景，即两个实例</a:t>
            </a:r>
          </a:p>
          <a:p>
            <a:pPr>
              <a:lnSpc>
                <a:spcPct val="90000"/>
              </a:lnSpc>
            </a:pPr>
            <a:r>
              <a:rPr lang="zh-CN" altLang="en-US" sz="2800">
                <a:ea typeface="宋体" panose="02010600030101010101" pitchFamily="2" charset="-122"/>
              </a:rPr>
              <a:t>用电饭煲：</a:t>
            </a:r>
          </a:p>
          <a:p>
            <a:pPr lvl="1">
              <a:lnSpc>
                <a:spcPct val="90000"/>
              </a:lnSpc>
            </a:pPr>
            <a:r>
              <a:rPr lang="zh-CN" altLang="en-US" sz="2400">
                <a:ea typeface="宋体" panose="02010600030101010101" pitchFamily="2" charset="-122"/>
              </a:rPr>
              <a:t>如果是糙米，先淘米，再下锅；</a:t>
            </a:r>
          </a:p>
          <a:p>
            <a:pPr lvl="1">
              <a:lnSpc>
                <a:spcPct val="90000"/>
              </a:lnSpc>
            </a:pPr>
            <a:r>
              <a:rPr lang="zh-CN" altLang="en-US" sz="2400">
                <a:ea typeface="宋体" panose="02010600030101010101" pitchFamily="2" charset="-122"/>
              </a:rPr>
              <a:t>如果是粳米，直接下锅</a:t>
            </a:r>
          </a:p>
          <a:p>
            <a:pPr>
              <a:lnSpc>
                <a:spcPct val="90000"/>
              </a:lnSpc>
            </a:pPr>
            <a:r>
              <a:rPr lang="zh-CN" altLang="en-US" sz="2800">
                <a:ea typeface="宋体" panose="02010600030101010101" pitchFamily="2" charset="-122"/>
              </a:rPr>
              <a:t>用做饭，得先有米</a:t>
            </a:r>
            <a:r>
              <a:rPr lang="en-US" altLang="zh-CN" sz="2800">
                <a:ea typeface="宋体" panose="02010600030101010101" pitchFamily="2" charset="-122"/>
              </a:rPr>
              <a:t>——</a:t>
            </a:r>
            <a:r>
              <a:rPr lang="zh-CN" altLang="en-US" sz="2800">
                <a:ea typeface="宋体" panose="02010600030101010101" pitchFamily="2" charset="-122"/>
              </a:rPr>
              <a:t>启动用例的前提条件（前置条件）</a:t>
            </a:r>
          </a:p>
          <a:p>
            <a:pPr>
              <a:lnSpc>
                <a:spcPct val="90000"/>
              </a:lnSpc>
            </a:pPr>
            <a:r>
              <a:rPr lang="zh-CN" altLang="en-US" sz="2800">
                <a:ea typeface="宋体" panose="02010600030101010101" pitchFamily="2" charset="-122"/>
              </a:rPr>
              <a:t>煮饭的结果是米变成了饭</a:t>
            </a:r>
            <a:r>
              <a:rPr lang="en-US" altLang="zh-CN" sz="2800">
                <a:ea typeface="宋体" panose="02010600030101010101" pitchFamily="2" charset="-122"/>
              </a:rPr>
              <a:t>——</a:t>
            </a:r>
            <a:r>
              <a:rPr lang="zh-CN" altLang="en-US" sz="2800">
                <a:ea typeface="宋体" panose="02010600030101010101" pitchFamily="2" charset="-122"/>
              </a:rPr>
              <a:t>用例执行后的结果（后置条件）</a:t>
            </a:r>
            <a:endParaRPr lang="en-US" altLang="zh-CN" sz="2800">
              <a:ea typeface="宋体" panose="02010600030101010101" pitchFamily="2" charset="-122"/>
            </a:endParaRPr>
          </a:p>
        </p:txBody>
      </p:sp>
      <p:sp>
        <p:nvSpPr>
          <p:cNvPr id="933893" name="AutoShape 5"/>
          <p:cNvSpPr>
            <a:spLocks/>
          </p:cNvSpPr>
          <p:nvPr/>
        </p:nvSpPr>
        <p:spPr bwMode="auto">
          <a:xfrm>
            <a:off x="7162800" y="3810000"/>
            <a:ext cx="152400" cy="990600"/>
          </a:xfrm>
          <a:prstGeom prst="rightBrace">
            <a:avLst>
              <a:gd name="adj1" fmla="val 54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3894" name="Text Box 6"/>
          <p:cNvSpPr txBox="1">
            <a:spLocks noChangeArrowheads="1"/>
          </p:cNvSpPr>
          <p:nvPr/>
        </p:nvSpPr>
        <p:spPr bwMode="auto">
          <a:xfrm>
            <a:off x="7620000" y="41148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不同场景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33892">
                                            <p:txEl>
                                              <p:pRg st="0" end="0"/>
                                            </p:txEl>
                                          </p:spTgt>
                                        </p:tgtEl>
                                        <p:attrNameLst>
                                          <p:attrName>style.visibility</p:attrName>
                                        </p:attrNameLst>
                                      </p:cBhvr>
                                      <p:to>
                                        <p:strVal val="visible"/>
                                      </p:to>
                                    </p:set>
                                    <p:animEffect transition="in" filter="blinds(horizontal)">
                                      <p:cBhvr>
                                        <p:cTn id="7" dur="500"/>
                                        <p:tgtEl>
                                          <p:spTgt spid="933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33892">
                                            <p:txEl>
                                              <p:pRg st="1" end="1"/>
                                            </p:txEl>
                                          </p:spTgt>
                                        </p:tgtEl>
                                        <p:attrNameLst>
                                          <p:attrName>style.visibility</p:attrName>
                                        </p:attrNameLst>
                                      </p:cBhvr>
                                      <p:to>
                                        <p:strVal val="visible"/>
                                      </p:to>
                                    </p:set>
                                    <p:animEffect transition="in" filter="blinds(horizontal)">
                                      <p:cBhvr>
                                        <p:cTn id="12" dur="500"/>
                                        <p:tgtEl>
                                          <p:spTgt spid="9338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33892">
                                            <p:txEl>
                                              <p:pRg st="2" end="2"/>
                                            </p:txEl>
                                          </p:spTgt>
                                        </p:tgtEl>
                                        <p:attrNameLst>
                                          <p:attrName>style.visibility</p:attrName>
                                        </p:attrNameLst>
                                      </p:cBhvr>
                                      <p:to>
                                        <p:strVal val="visible"/>
                                      </p:to>
                                    </p:set>
                                    <p:animEffect transition="in" filter="blinds(horizontal)">
                                      <p:cBhvr>
                                        <p:cTn id="17" dur="500"/>
                                        <p:tgtEl>
                                          <p:spTgt spid="933892">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933892">
                                            <p:txEl>
                                              <p:pRg st="3" end="3"/>
                                            </p:txEl>
                                          </p:spTgt>
                                        </p:tgtEl>
                                        <p:attrNameLst>
                                          <p:attrName>style.visibility</p:attrName>
                                        </p:attrNameLst>
                                      </p:cBhvr>
                                      <p:to>
                                        <p:strVal val="visible"/>
                                      </p:to>
                                    </p:set>
                                    <p:animEffect transition="in" filter="blinds(horizontal)">
                                      <p:cBhvr>
                                        <p:cTn id="20" dur="500"/>
                                        <p:tgtEl>
                                          <p:spTgt spid="933892">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33892">
                                            <p:txEl>
                                              <p:pRg st="4" end="4"/>
                                            </p:txEl>
                                          </p:spTgt>
                                        </p:tgtEl>
                                        <p:attrNameLst>
                                          <p:attrName>style.visibility</p:attrName>
                                        </p:attrNameLst>
                                      </p:cBhvr>
                                      <p:to>
                                        <p:strVal val="visible"/>
                                      </p:to>
                                    </p:set>
                                    <p:animEffect transition="in" filter="blinds(horizontal)">
                                      <p:cBhvr>
                                        <p:cTn id="23" dur="500"/>
                                        <p:tgtEl>
                                          <p:spTgt spid="933892">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933893"/>
                                        </p:tgtEl>
                                        <p:attrNameLst>
                                          <p:attrName>style.visibility</p:attrName>
                                        </p:attrNameLst>
                                      </p:cBhvr>
                                      <p:to>
                                        <p:strVal val="visible"/>
                                      </p:to>
                                    </p:set>
                                    <p:animEffect transition="in" filter="blinds(horizontal)">
                                      <p:cBhvr>
                                        <p:cTn id="28" dur="500"/>
                                        <p:tgtEl>
                                          <p:spTgt spid="93389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33894"/>
                                        </p:tgtEl>
                                        <p:attrNameLst>
                                          <p:attrName>style.visibility</p:attrName>
                                        </p:attrNameLst>
                                      </p:cBhvr>
                                      <p:to>
                                        <p:strVal val="visible"/>
                                      </p:to>
                                    </p:set>
                                    <p:animEffect transition="in" filter="blinds(horizontal)">
                                      <p:cBhvr>
                                        <p:cTn id="31" dur="500"/>
                                        <p:tgtEl>
                                          <p:spTgt spid="9338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933892">
                                            <p:txEl>
                                              <p:pRg st="5" end="5"/>
                                            </p:txEl>
                                          </p:spTgt>
                                        </p:tgtEl>
                                        <p:attrNameLst>
                                          <p:attrName>style.visibility</p:attrName>
                                        </p:attrNameLst>
                                      </p:cBhvr>
                                      <p:to>
                                        <p:strVal val="visible"/>
                                      </p:to>
                                    </p:set>
                                    <p:animEffect transition="in" filter="blinds(horizontal)">
                                      <p:cBhvr>
                                        <p:cTn id="36" dur="500"/>
                                        <p:tgtEl>
                                          <p:spTgt spid="933892">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933892">
                                            <p:txEl>
                                              <p:pRg st="6" end="6"/>
                                            </p:txEl>
                                          </p:spTgt>
                                        </p:tgtEl>
                                        <p:attrNameLst>
                                          <p:attrName>style.visibility</p:attrName>
                                        </p:attrNameLst>
                                      </p:cBhvr>
                                      <p:to>
                                        <p:strVal val="visible"/>
                                      </p:to>
                                    </p:set>
                                    <p:animEffect transition="in" filter="blinds(horizontal)">
                                      <p:cBhvr>
                                        <p:cTn id="41" dur="500"/>
                                        <p:tgtEl>
                                          <p:spTgt spid="9338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93" grpId="0" animBg="1"/>
      <p:bldP spid="93389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58347BF8-12C3-41C1-AC08-BBC6C33A9EB6}" type="slidenum">
              <a:rPr lang="en-US" altLang="zh-CN"/>
              <a:pPr/>
              <a:t>54</a:t>
            </a:fld>
            <a:endParaRPr lang="en-US" altLang="zh-CN"/>
          </a:p>
        </p:txBody>
      </p:sp>
      <p:sp>
        <p:nvSpPr>
          <p:cNvPr id="402434"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High-Level Use Case Narrative</a:t>
            </a:r>
          </a:p>
        </p:txBody>
      </p:sp>
      <p:sp>
        <p:nvSpPr>
          <p:cNvPr id="402435" name="Rectangle 3"/>
          <p:cNvSpPr>
            <a:spLocks noGrp="1" noChangeArrowheads="1"/>
          </p:cNvSpPr>
          <p:nvPr>
            <p:ph type="body" idx="1"/>
          </p:nvPr>
        </p:nvSpPr>
        <p:spPr>
          <a:xfrm>
            <a:off x="1143000" y="1447800"/>
            <a:ext cx="7696200" cy="4525963"/>
          </a:xfrm>
        </p:spPr>
        <p:txBody>
          <a:bodyPr/>
          <a:lstStyle/>
          <a:p>
            <a:pPr marL="1147763" indent="-1068388">
              <a:buFontTx/>
              <a:buNone/>
            </a:pPr>
            <a:r>
              <a:rPr lang="en-US" altLang="zh-CN" sz="2800">
                <a:solidFill>
                  <a:schemeClr val="bg1"/>
                </a:solidFill>
                <a:ea typeface="宋体" panose="02010600030101010101" pitchFamily="2" charset="-122"/>
              </a:rPr>
              <a:t>.</a:t>
            </a:r>
          </a:p>
        </p:txBody>
      </p:sp>
      <p:pic>
        <p:nvPicPr>
          <p:cNvPr id="402436" name="Picture 4" descr="FIG4-9"/>
          <p:cNvPicPr>
            <a:picLocks noChangeAspect="1" noChangeArrowheads="1"/>
          </p:cNvPicPr>
          <p:nvPr/>
        </p:nvPicPr>
        <p:blipFill>
          <a:blip r:embed="rId3">
            <a:extLst>
              <a:ext uri="{28A0092B-C50C-407E-A947-70E740481C1C}">
                <a14:useLocalDpi xmlns:a14="http://schemas.microsoft.com/office/drawing/2010/main" val="0"/>
              </a:ext>
            </a:extLst>
          </a:blip>
          <a:srcRect l="25757" t="28456" r="5302" b="9784"/>
          <a:stretch>
            <a:fillRect/>
          </a:stretch>
        </p:blipFill>
        <p:spPr bwMode="auto">
          <a:xfrm>
            <a:off x="1219200" y="3505200"/>
            <a:ext cx="7620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02438" name="Text Box 6"/>
          <p:cNvSpPr txBox="1">
            <a:spLocks noChangeArrowheads="1"/>
          </p:cNvSpPr>
          <p:nvPr/>
        </p:nvSpPr>
        <p:spPr bwMode="auto">
          <a:xfrm>
            <a:off x="1127125" y="1600200"/>
            <a:ext cx="801687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anose="02010600030101010101" pitchFamily="2" charset="-122"/>
              </a:rPr>
              <a:t>每个用例应有一个相关说明，描述该用例的作用。</a:t>
            </a:r>
          </a:p>
          <a:p>
            <a:r>
              <a:rPr lang="zh-CN" altLang="en-US">
                <a:ea typeface="宋体" panose="02010600030101010101" pitchFamily="2" charset="-122"/>
              </a:rPr>
              <a:t>简短的用例叙述可以只包含两个或三个句子；</a:t>
            </a:r>
          </a:p>
          <a:p>
            <a:r>
              <a:rPr lang="zh-CN" altLang="en-US">
                <a:ea typeface="宋体" panose="02010600030101010101" pitchFamily="2" charset="-122"/>
              </a:rPr>
              <a:t>简短的用例叙述在早期对概述系统作用域和功能非常有用。</a:t>
            </a:r>
          </a:p>
          <a:p>
            <a:r>
              <a:rPr lang="zh-CN" altLang="en-US">
                <a:ea typeface="宋体" panose="02010600030101010101" pitchFamily="2" charset="-122"/>
              </a:rPr>
              <a:t>例如 </a:t>
            </a:r>
            <a:r>
              <a:rPr lang="en-US" altLang="zh-CN">
                <a:ea typeface="宋体" panose="02010600030101010101" pitchFamily="2" charset="-122"/>
              </a:rPr>
              <a:t>Purchase Ticket(</a:t>
            </a:r>
            <a:r>
              <a:rPr lang="zh-CN" altLang="en-US">
                <a:ea typeface="宋体" panose="02010600030101010101" pitchFamily="2" charset="-122"/>
              </a:rPr>
              <a:t>买机票</a:t>
            </a:r>
            <a:r>
              <a:rPr lang="en-US" altLang="zh-CN">
                <a:ea typeface="宋体" panose="02010600030101010101" pitchFamily="2" charset="-122"/>
              </a:rPr>
              <a:t>)</a:t>
            </a:r>
            <a:r>
              <a:rPr lang="zh-CN" altLang="en-US">
                <a:ea typeface="宋体" panose="02010600030101010101" pitchFamily="2" charset="-122"/>
              </a:rPr>
              <a:t>用例可以说明为：</a:t>
            </a:r>
          </a:p>
          <a:p>
            <a:r>
              <a:rPr lang="en-US" altLang="zh-CN">
                <a:ea typeface="宋体" panose="02010600030101010101" pitchFamily="2" charset="-122"/>
              </a:rPr>
              <a:t>Purchase Ticket</a:t>
            </a:r>
            <a:r>
              <a:rPr lang="zh-CN" altLang="en-US">
                <a:ea typeface="宋体" panose="02010600030101010101" pitchFamily="2" charset="-122"/>
              </a:rPr>
              <a:t>用例供客户用信用卡买票</a:t>
            </a:r>
          </a:p>
        </p:txBody>
      </p:sp>
    </p:spTree>
  </p:cSld>
  <p:clrMapOvr>
    <a:masterClrMapping/>
  </p:clrMapOvr>
  <p:transition>
    <p:cover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79EB734-A2EC-4488-83AA-D5ED82F1BF82}" type="slidenum">
              <a:rPr lang="en-US" altLang="zh-CN"/>
              <a:pPr/>
              <a:t>55</a:t>
            </a:fld>
            <a:endParaRPr lang="en-US" altLang="zh-CN"/>
          </a:p>
        </p:txBody>
      </p:sp>
      <p:sp>
        <p:nvSpPr>
          <p:cNvPr id="404482"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Expanded Use Case Narrative</a:t>
            </a:r>
          </a:p>
        </p:txBody>
      </p:sp>
      <p:sp>
        <p:nvSpPr>
          <p:cNvPr id="404483" name="Rectangle 3"/>
          <p:cNvSpPr>
            <a:spLocks noGrp="1" noChangeArrowheads="1"/>
          </p:cNvSpPr>
          <p:nvPr>
            <p:ph type="body" idx="1"/>
          </p:nvPr>
        </p:nvSpPr>
        <p:spPr>
          <a:xfrm>
            <a:off x="1143000" y="1447800"/>
            <a:ext cx="7696200" cy="4525963"/>
          </a:xfrm>
        </p:spPr>
        <p:txBody>
          <a:bodyPr/>
          <a:lstStyle/>
          <a:p>
            <a:pPr marL="1147763" indent="-1068388">
              <a:buFontTx/>
              <a:buNone/>
            </a:pPr>
            <a:r>
              <a:rPr lang="en-US" altLang="zh-CN" sz="2800">
                <a:solidFill>
                  <a:schemeClr val="bg1"/>
                </a:solidFill>
                <a:ea typeface="宋体" panose="02010600030101010101" pitchFamily="2" charset="-122"/>
              </a:rPr>
              <a:t>.</a:t>
            </a:r>
          </a:p>
        </p:txBody>
      </p:sp>
      <p:sp>
        <p:nvSpPr>
          <p:cNvPr id="404484" name="AutoShape 4"/>
          <p:cNvSpPr>
            <a:spLocks noChangeArrowheads="1"/>
          </p:cNvSpPr>
          <p:nvPr/>
        </p:nvSpPr>
        <p:spPr bwMode="auto">
          <a:xfrm>
            <a:off x="992188" y="1862138"/>
            <a:ext cx="8455025" cy="3317875"/>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ea typeface="宋体" panose="02010600030101010101" pitchFamily="2" charset="-122"/>
              </a:rPr>
              <a:t>对于外部业务事件的系统响应进行完整的描述；</a:t>
            </a:r>
          </a:p>
          <a:p>
            <a:r>
              <a:rPr lang="zh-CN" altLang="en-US" sz="2800">
                <a:ea typeface="宋体" panose="02010600030101010101" pitchFamily="2" charset="-122"/>
              </a:rPr>
              <a:t>描述参与者与系统之间交互的详细信息。</a:t>
            </a:r>
          </a:p>
          <a:p>
            <a:endParaRPr lang="zh-CN" altLang="en-US" sz="2800">
              <a:ea typeface="宋体" panose="02010600030101010101" pitchFamily="2" charset="-122"/>
            </a:endParaRPr>
          </a:p>
          <a:p>
            <a:r>
              <a:rPr lang="zh-CN" altLang="en-US" sz="2800">
                <a:ea typeface="宋体" panose="02010600030101010101" pitchFamily="2" charset="-122"/>
              </a:rPr>
              <a:t>以顺序形式罗列出每个具体细化事件，每个事件后是系统对该事件的响应。</a:t>
            </a:r>
          </a:p>
          <a:p>
            <a:endParaRPr lang="zh-CN" altLang="en-US" sz="2800">
              <a:ea typeface="宋体" panose="02010600030101010101" pitchFamily="2" charset="-122"/>
            </a:endParaRPr>
          </a:p>
          <a:p>
            <a:endParaRPr lang="en-US" altLang="zh-CN" sz="2800">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4C8E36F-E49A-4098-9071-8281BB9B79D4}" type="slidenum">
              <a:rPr lang="en-US" altLang="zh-CN"/>
              <a:pPr/>
              <a:t>56</a:t>
            </a:fld>
            <a:endParaRPr lang="en-US" altLang="zh-CN"/>
          </a:p>
        </p:txBody>
      </p:sp>
      <p:sp>
        <p:nvSpPr>
          <p:cNvPr id="660482" name="Rectangle 2"/>
          <p:cNvSpPr>
            <a:spLocks noGrp="1" noChangeArrowheads="1"/>
          </p:cNvSpPr>
          <p:nvPr>
            <p:ph type="title"/>
          </p:nvPr>
        </p:nvSpPr>
        <p:spPr/>
        <p:txBody>
          <a:bodyPr/>
          <a:lstStyle/>
          <a:p>
            <a:r>
              <a:rPr lang="zh-CN" altLang="en-US">
                <a:ea typeface="宋体" panose="02010600030101010101" pitchFamily="2" charset="-122"/>
              </a:rPr>
              <a:t>描述用例</a:t>
            </a:r>
          </a:p>
        </p:txBody>
      </p:sp>
      <p:sp>
        <p:nvSpPr>
          <p:cNvPr id="660483" name="Rectangle 3"/>
          <p:cNvSpPr>
            <a:spLocks noGrp="1" noChangeArrowheads="1"/>
          </p:cNvSpPr>
          <p:nvPr>
            <p:ph type="body" idx="1"/>
          </p:nvPr>
        </p:nvSpPr>
        <p:spPr/>
        <p:txBody>
          <a:bodyPr/>
          <a:lstStyle/>
          <a:p>
            <a:r>
              <a:rPr lang="zh-CN" altLang="en-US">
                <a:solidFill>
                  <a:schemeClr val="tx1"/>
                </a:solidFill>
                <a:ea typeface="宋体" panose="02010600030101010101" pitchFamily="2" charset="-122"/>
              </a:rPr>
              <a:t>用例包括用户执行给定任务时的所有可能交互</a:t>
            </a:r>
          </a:p>
          <a:p>
            <a:r>
              <a:rPr lang="zh-CN" altLang="en-US">
                <a:solidFill>
                  <a:schemeClr val="tx1"/>
                </a:solidFill>
                <a:ea typeface="宋体" panose="02010600030101010101" pitchFamily="2" charset="-122"/>
              </a:rPr>
              <a:t>这些交互用</a:t>
            </a:r>
            <a:r>
              <a:rPr lang="zh-CN" altLang="en-US" i="1">
                <a:solidFill>
                  <a:srgbClr val="0066FF"/>
                </a:solidFill>
                <a:ea typeface="宋体" panose="02010600030101010101" pitchFamily="2" charset="-122"/>
              </a:rPr>
              <a:t>事件路径</a:t>
            </a:r>
            <a:r>
              <a:rPr lang="zh-CN" altLang="en-US">
                <a:solidFill>
                  <a:schemeClr val="tx1"/>
                </a:solidFill>
                <a:ea typeface="宋体" panose="02010600030101010101" pitchFamily="2" charset="-122"/>
              </a:rPr>
              <a:t>或</a:t>
            </a:r>
            <a:r>
              <a:rPr lang="zh-CN" altLang="en-US" i="1">
                <a:solidFill>
                  <a:srgbClr val="0066FF"/>
                </a:solidFill>
                <a:ea typeface="宋体" panose="02010600030101010101" pitchFamily="2" charset="-122"/>
              </a:rPr>
              <a:t>场景</a:t>
            </a:r>
            <a:r>
              <a:rPr lang="zh-CN" altLang="en-US">
                <a:solidFill>
                  <a:schemeClr val="tx1"/>
                </a:solidFill>
                <a:ea typeface="宋体" panose="02010600030101010101" pitchFamily="2" charset="-122"/>
              </a:rPr>
              <a:t>描述</a:t>
            </a:r>
          </a:p>
          <a:p>
            <a:r>
              <a:rPr lang="zh-CN" altLang="en-US">
                <a:solidFill>
                  <a:schemeClr val="tx1"/>
                </a:solidFill>
                <a:ea typeface="宋体" panose="02010600030101010101" pitchFamily="2" charset="-122"/>
              </a:rPr>
              <a:t>用例的完整描述包括</a:t>
            </a:r>
          </a:p>
          <a:p>
            <a:pPr lvl="1">
              <a:buClr>
                <a:srgbClr val="0066FF"/>
              </a:buClr>
            </a:pPr>
            <a:r>
              <a:rPr lang="zh-CN" altLang="en-US" b="1">
                <a:ea typeface="宋体" panose="02010600030101010101" pitchFamily="2" charset="-122"/>
              </a:rPr>
              <a:t>一个基本事件路径</a:t>
            </a:r>
          </a:p>
          <a:p>
            <a:pPr lvl="1">
              <a:buClr>
                <a:srgbClr val="0066FF"/>
              </a:buClr>
            </a:pPr>
            <a:r>
              <a:rPr lang="zh-CN" altLang="en-US" b="1">
                <a:ea typeface="宋体" panose="02010600030101010101" pitchFamily="2" charset="-122"/>
              </a:rPr>
              <a:t>一些可选或例外事件路径</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灯片编号占位符 4"/>
          <p:cNvSpPr>
            <a:spLocks noGrp="1"/>
          </p:cNvSpPr>
          <p:nvPr>
            <p:ph type="sldNum" sz="quarter" idx="11"/>
          </p:nvPr>
        </p:nvSpPr>
        <p:spPr/>
        <p:txBody>
          <a:bodyPr/>
          <a:lstStyle/>
          <a:p>
            <a:fld id="{31DFDB41-1F09-43C5-89C1-B695FABE37DF}" type="slidenum">
              <a:rPr lang="en-US" altLang="zh-CN"/>
              <a:pPr/>
              <a:t>57</a:t>
            </a:fld>
            <a:endParaRPr lang="en-US" altLang="zh-CN"/>
          </a:p>
        </p:txBody>
      </p:sp>
      <p:sp>
        <p:nvSpPr>
          <p:cNvPr id="658434"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Parts of an</a:t>
            </a:r>
            <a:br>
              <a:rPr lang="en-US" altLang="zh-CN">
                <a:ea typeface="宋体" panose="02010600030101010101" pitchFamily="2" charset="-122"/>
              </a:rPr>
            </a:br>
            <a:r>
              <a:rPr lang="en-US" altLang="zh-CN">
                <a:ea typeface="宋体" panose="02010600030101010101" pitchFamily="2" charset="-122"/>
              </a:rPr>
              <a:t>Expanded Use Case Narrative</a:t>
            </a:r>
          </a:p>
        </p:txBody>
      </p:sp>
      <p:sp>
        <p:nvSpPr>
          <p:cNvPr id="658435" name="Rectangle 3"/>
          <p:cNvSpPr>
            <a:spLocks noGrp="1" noChangeArrowheads="1"/>
          </p:cNvSpPr>
          <p:nvPr>
            <p:ph type="body" idx="1"/>
          </p:nvPr>
        </p:nvSpPr>
        <p:spPr>
          <a:xfrm>
            <a:off x="1447800" y="1524000"/>
            <a:ext cx="7696200" cy="4876800"/>
          </a:xfrm>
        </p:spPr>
        <p:txBody>
          <a:bodyPr/>
          <a:lstStyle/>
          <a:p>
            <a:pPr marL="1147763" indent="-1068388">
              <a:lnSpc>
                <a:spcPct val="90000"/>
              </a:lnSpc>
              <a:buFontTx/>
              <a:buNone/>
            </a:pPr>
            <a:r>
              <a:rPr lang="en-US" altLang="zh-CN" sz="2600">
                <a:solidFill>
                  <a:schemeClr val="tx1"/>
                </a:solidFill>
                <a:ea typeface="宋体" panose="02010600030101010101" pitchFamily="2" charset="-122"/>
              </a:rPr>
              <a:t>Use Case Name:</a:t>
            </a:r>
          </a:p>
          <a:p>
            <a:pPr marL="1147763" indent="-1068388">
              <a:lnSpc>
                <a:spcPct val="90000"/>
              </a:lnSpc>
              <a:buFontTx/>
              <a:buNone/>
            </a:pPr>
            <a:r>
              <a:rPr lang="en-US" altLang="zh-CN" sz="2600">
                <a:solidFill>
                  <a:schemeClr val="tx1"/>
                </a:solidFill>
                <a:ea typeface="宋体" panose="02010600030101010101" pitchFamily="2" charset="-122"/>
              </a:rPr>
              <a:t>Actors:</a:t>
            </a:r>
          </a:p>
          <a:p>
            <a:pPr marL="1147763" indent="-1068388">
              <a:lnSpc>
                <a:spcPct val="90000"/>
              </a:lnSpc>
              <a:buFontTx/>
              <a:buNone/>
            </a:pPr>
            <a:r>
              <a:rPr lang="en-US" altLang="zh-CN" sz="2600">
                <a:solidFill>
                  <a:schemeClr val="tx1"/>
                </a:solidFill>
                <a:ea typeface="宋体" panose="02010600030101010101" pitchFamily="2" charset="-122"/>
              </a:rPr>
              <a:t>Purpose:</a:t>
            </a:r>
          </a:p>
          <a:p>
            <a:pPr marL="1147763" indent="-1068388">
              <a:lnSpc>
                <a:spcPct val="90000"/>
              </a:lnSpc>
              <a:buFontTx/>
              <a:buNone/>
            </a:pPr>
            <a:r>
              <a:rPr lang="en-US" altLang="zh-CN" sz="2600">
                <a:solidFill>
                  <a:schemeClr val="tx1"/>
                </a:solidFill>
                <a:ea typeface="宋体" panose="02010600030101010101" pitchFamily="2" charset="-122"/>
              </a:rPr>
              <a:t>Overview:</a:t>
            </a:r>
          </a:p>
          <a:p>
            <a:pPr marL="1147763" indent="-1068388">
              <a:lnSpc>
                <a:spcPct val="90000"/>
              </a:lnSpc>
              <a:buFontTx/>
              <a:buNone/>
            </a:pPr>
            <a:r>
              <a:rPr lang="en-US" altLang="zh-CN" sz="2600">
                <a:solidFill>
                  <a:schemeClr val="tx1"/>
                </a:solidFill>
                <a:ea typeface="宋体" panose="02010600030101010101" pitchFamily="2" charset="-122"/>
              </a:rPr>
              <a:t>Type: (Essential (abstract)/ system(detailed) )  </a:t>
            </a:r>
          </a:p>
          <a:p>
            <a:pPr marL="1147763" indent="-1068388">
              <a:lnSpc>
                <a:spcPct val="90000"/>
              </a:lnSpc>
              <a:buFontTx/>
              <a:buNone/>
            </a:pPr>
            <a:r>
              <a:rPr lang="en-US" altLang="zh-CN" sz="2600">
                <a:solidFill>
                  <a:schemeClr val="tx1"/>
                </a:solidFill>
                <a:ea typeface="宋体" panose="02010600030101010101" pitchFamily="2" charset="-122"/>
              </a:rPr>
              <a:t>Preconditions:</a:t>
            </a:r>
          </a:p>
          <a:p>
            <a:pPr marL="1147763" indent="-1068388">
              <a:lnSpc>
                <a:spcPct val="90000"/>
              </a:lnSpc>
              <a:buFontTx/>
              <a:buNone/>
            </a:pPr>
            <a:r>
              <a:rPr lang="en-US" altLang="zh-CN" sz="2600">
                <a:solidFill>
                  <a:schemeClr val="tx1"/>
                </a:solidFill>
                <a:ea typeface="宋体" panose="02010600030101010101" pitchFamily="2" charset="-122"/>
              </a:rPr>
              <a:t>Postconditions:</a:t>
            </a:r>
          </a:p>
          <a:p>
            <a:pPr marL="1147763" indent="-1068388">
              <a:lnSpc>
                <a:spcPct val="90000"/>
              </a:lnSpc>
              <a:buFontTx/>
              <a:buNone/>
            </a:pPr>
            <a:r>
              <a:rPr lang="en-US" altLang="zh-CN" sz="2600">
                <a:solidFill>
                  <a:schemeClr val="tx1"/>
                </a:solidFill>
                <a:ea typeface="宋体" panose="02010600030101010101" pitchFamily="2" charset="-122"/>
              </a:rPr>
              <a:t>Special Requirements: </a:t>
            </a:r>
          </a:p>
          <a:p>
            <a:pPr marL="1147763" indent="-1068388">
              <a:lnSpc>
                <a:spcPct val="90000"/>
              </a:lnSpc>
              <a:buFontTx/>
              <a:buNone/>
            </a:pPr>
            <a:r>
              <a:rPr lang="en-US" altLang="zh-CN" sz="2600">
                <a:solidFill>
                  <a:schemeClr val="tx1"/>
                </a:solidFill>
                <a:ea typeface="宋体" panose="02010600030101010101" pitchFamily="2" charset="-122"/>
              </a:rPr>
              <a:t>Flow of Events:</a:t>
            </a:r>
          </a:p>
          <a:p>
            <a:pPr marL="1147763" indent="-1068388">
              <a:lnSpc>
                <a:spcPct val="90000"/>
              </a:lnSpc>
              <a:buFontTx/>
              <a:buNone/>
            </a:pPr>
            <a:r>
              <a:rPr lang="en-US" altLang="zh-CN" sz="2600">
                <a:solidFill>
                  <a:schemeClr val="tx1"/>
                </a:solidFill>
                <a:ea typeface="宋体" panose="02010600030101010101" pitchFamily="2" charset="-122"/>
              </a:rPr>
              <a:t>	</a:t>
            </a:r>
            <a:r>
              <a:rPr lang="en-US" altLang="zh-CN" sz="2000">
                <a:solidFill>
                  <a:schemeClr val="tx1"/>
                </a:solidFill>
                <a:ea typeface="宋体" panose="02010600030101010101" pitchFamily="2" charset="-122"/>
              </a:rPr>
              <a:t>Actor Action		System Response</a:t>
            </a:r>
          </a:p>
          <a:p>
            <a:pPr marL="1147763" indent="-1068388">
              <a:lnSpc>
                <a:spcPct val="90000"/>
              </a:lnSpc>
              <a:buFontTx/>
              <a:buNone/>
            </a:pPr>
            <a:r>
              <a:rPr lang="en-US" altLang="zh-CN" sz="2600">
                <a:solidFill>
                  <a:schemeClr val="tx1"/>
                </a:solidFill>
                <a:ea typeface="宋体" panose="02010600030101010101" pitchFamily="2" charset="-122"/>
              </a:rPr>
              <a:t>Alternative Flow of Events:</a:t>
            </a:r>
          </a:p>
          <a:p>
            <a:pPr marL="1147763" indent="-1068388">
              <a:lnSpc>
                <a:spcPct val="90000"/>
              </a:lnSpc>
              <a:buFontTx/>
              <a:buNone/>
            </a:pPr>
            <a:endParaRPr lang="en-US" altLang="zh-CN" sz="2600">
              <a:solidFill>
                <a:schemeClr val="tx1"/>
              </a:solidFill>
              <a:ea typeface="宋体" panose="02010600030101010101" pitchFamily="2" charset="-122"/>
            </a:endParaRPr>
          </a:p>
          <a:p>
            <a:pPr marL="1147763" indent="-1068388">
              <a:lnSpc>
                <a:spcPct val="90000"/>
              </a:lnSpc>
              <a:buFontTx/>
              <a:buNone/>
            </a:pPr>
            <a:endParaRPr lang="zh-CN" altLang="en-US" sz="2400">
              <a:solidFill>
                <a:schemeClr val="tx1"/>
              </a:solidFill>
              <a:ea typeface="宋体" panose="02010600030101010101" pitchFamily="2" charset="-122"/>
            </a:endParaRPr>
          </a:p>
        </p:txBody>
      </p:sp>
      <p:sp>
        <p:nvSpPr>
          <p:cNvPr id="658436" name="AutoShape 4"/>
          <p:cNvSpPr>
            <a:spLocks noChangeArrowheads="1"/>
          </p:cNvSpPr>
          <p:nvPr/>
        </p:nvSpPr>
        <p:spPr bwMode="auto">
          <a:xfrm>
            <a:off x="2133600" y="1676400"/>
            <a:ext cx="6705600" cy="1828800"/>
          </a:xfrm>
          <a:prstGeom prst="wedgeRoundRectCallout">
            <a:avLst>
              <a:gd name="adj1" fmla="val -23838"/>
              <a:gd name="adj2" fmla="val 7196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zh-CN" altLang="en-US" b="1">
                <a:solidFill>
                  <a:srgbClr val="0066CC"/>
                </a:solidFill>
                <a:ea typeface="宋体" panose="02010600030101010101" pitchFamily="2" charset="-122"/>
              </a:rPr>
              <a:t>前置</a:t>
            </a:r>
            <a:r>
              <a:rPr lang="en-US" altLang="zh-CN" b="1">
                <a:solidFill>
                  <a:srgbClr val="0066CC"/>
                </a:solidFill>
                <a:ea typeface="宋体" panose="02010600030101010101" pitchFamily="2" charset="-122"/>
              </a:rPr>
              <a:t>/</a:t>
            </a:r>
            <a:r>
              <a:rPr lang="zh-CN" altLang="en-US" b="1">
                <a:solidFill>
                  <a:srgbClr val="0066CC"/>
                </a:solidFill>
                <a:ea typeface="宋体" panose="02010600030101010101" pitchFamily="2" charset="-122"/>
              </a:rPr>
              <a:t>前提条件</a:t>
            </a:r>
            <a:r>
              <a:rPr lang="en-US" altLang="zh-CN" b="1">
                <a:solidFill>
                  <a:srgbClr val="0066CC"/>
                </a:solidFill>
                <a:ea typeface="宋体" panose="02010600030101010101" pitchFamily="2" charset="-122"/>
              </a:rPr>
              <a:t>:</a:t>
            </a:r>
            <a:r>
              <a:rPr lang="en-US" altLang="zh-CN" b="1">
                <a:ea typeface="宋体" panose="02010600030101010101" pitchFamily="2" charset="-122"/>
              </a:rPr>
              <a:t> A condition which must be true in order for the use case to begin and produce the desired results.</a:t>
            </a:r>
          </a:p>
          <a:p>
            <a:pPr>
              <a:spcBef>
                <a:spcPct val="20000"/>
              </a:spcBef>
            </a:pPr>
            <a:r>
              <a:rPr lang="zh-CN" altLang="en-US">
                <a:ea typeface="宋体" panose="02010600030101010101" pitchFamily="2" charset="-122"/>
              </a:rPr>
              <a:t>例如，前提条件可能是另一个用例已经执行，或者用户具有运行当前用例的权限。</a:t>
            </a:r>
            <a:endParaRPr lang="en-US" altLang="zh-CN" b="1">
              <a:ea typeface="宋体" panose="02010600030101010101" pitchFamily="2" charset="-122"/>
            </a:endParaRPr>
          </a:p>
          <a:p>
            <a:pPr algn="ctr"/>
            <a:endParaRPr lang="zh-CN" altLang="en-US">
              <a:ea typeface="宋体" panose="02010600030101010101" pitchFamily="2" charset="-122"/>
            </a:endParaRPr>
          </a:p>
        </p:txBody>
      </p:sp>
      <p:sp>
        <p:nvSpPr>
          <p:cNvPr id="658437" name="AutoShape 5"/>
          <p:cNvSpPr>
            <a:spLocks noChangeArrowheads="1"/>
          </p:cNvSpPr>
          <p:nvPr/>
        </p:nvSpPr>
        <p:spPr bwMode="auto">
          <a:xfrm>
            <a:off x="1905000" y="4419600"/>
            <a:ext cx="6781800" cy="1295400"/>
          </a:xfrm>
          <a:prstGeom prst="wedgeRoundRectCallout">
            <a:avLst>
              <a:gd name="adj1" fmla="val -21745"/>
              <a:gd name="adj2" fmla="val -5453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zh-CN" altLang="en-US" b="1">
                <a:solidFill>
                  <a:srgbClr val="0066CC"/>
                </a:solidFill>
                <a:ea typeface="宋体" panose="02010600030101010101" pitchFamily="2" charset="-122"/>
              </a:rPr>
              <a:t>后置条件</a:t>
            </a:r>
            <a:r>
              <a:rPr lang="en-US" altLang="zh-CN" b="1">
                <a:solidFill>
                  <a:srgbClr val="0066CC"/>
                </a:solidFill>
                <a:ea typeface="宋体" panose="02010600030101010101" pitchFamily="2" charset="-122"/>
              </a:rPr>
              <a:t>:</a:t>
            </a:r>
            <a:r>
              <a:rPr lang="en-US" altLang="zh-CN" b="1">
                <a:ea typeface="宋体" panose="02010600030101010101" pitchFamily="2" charset="-122"/>
              </a:rPr>
              <a:t> A condition which must be true after the use case has been completed.</a:t>
            </a:r>
          </a:p>
          <a:p>
            <a:pPr>
              <a:spcBef>
                <a:spcPct val="20000"/>
              </a:spcBef>
            </a:pPr>
            <a:r>
              <a:rPr lang="zh-CN" altLang="en-US" b="1">
                <a:ea typeface="宋体" panose="02010600030101010101" pitchFamily="2" charset="-122"/>
              </a:rPr>
              <a:t>例如</a:t>
            </a:r>
            <a:r>
              <a:rPr lang="zh-CN" altLang="en-US">
                <a:ea typeface="宋体" panose="02010600030101010101" pitchFamily="2" charset="-122"/>
              </a:rPr>
              <a:t>一个用例结束后必须运行另一个用例。并不是每一个用例都有后置条件。</a:t>
            </a:r>
            <a:endParaRPr lang="en-US" altLang="zh-CN" b="1">
              <a:ea typeface="宋体" panose="02010600030101010101" pitchFamily="2" charset="-122"/>
            </a:endParaRPr>
          </a:p>
          <a:p>
            <a:pPr algn="ctr"/>
            <a:endParaRPr lang="zh-CN" altLang="en-US">
              <a:ea typeface="宋体" panose="02010600030101010101" pitchFamily="2" charset="-122"/>
            </a:endParaRPr>
          </a:p>
        </p:txBody>
      </p:sp>
      <p:sp>
        <p:nvSpPr>
          <p:cNvPr id="658438" name="AutoShape 6"/>
          <p:cNvSpPr>
            <a:spLocks noChangeArrowheads="1"/>
          </p:cNvSpPr>
          <p:nvPr/>
        </p:nvSpPr>
        <p:spPr bwMode="auto">
          <a:xfrm>
            <a:off x="457200" y="3048000"/>
            <a:ext cx="6324600" cy="1295400"/>
          </a:xfrm>
          <a:prstGeom prst="wedgeRoundRectCallout">
            <a:avLst>
              <a:gd name="adj1" fmla="val -26884"/>
              <a:gd name="adj2" fmla="val 7990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solidFill>
                  <a:srgbClr val="0066CC"/>
                </a:solidFill>
                <a:ea typeface="宋体" panose="02010600030101010101" pitchFamily="2" charset="-122"/>
              </a:rPr>
              <a:t>特殊需求</a:t>
            </a:r>
            <a:r>
              <a:rPr lang="en-US" altLang="zh-CN" b="1">
                <a:solidFill>
                  <a:srgbClr val="0066CC"/>
                </a:solidFill>
                <a:ea typeface="宋体" panose="02010600030101010101" pitchFamily="2" charset="-122"/>
              </a:rPr>
              <a:t>:</a:t>
            </a:r>
            <a:r>
              <a:rPr lang="en-US" altLang="zh-CN" b="1">
                <a:ea typeface="宋体" panose="02010600030101010101" pitchFamily="2" charset="-122"/>
              </a:rPr>
              <a:t> A requirement which is critical to users’ acceptance and use of the system.</a:t>
            </a:r>
          </a:p>
          <a:p>
            <a:pPr algn="ctr"/>
            <a:endParaRPr lang="zh-CN" altLang="en-US">
              <a:ea typeface="宋体" panose="02010600030101010101" pitchFamily="2" charset="-122"/>
            </a:endParaRPr>
          </a:p>
        </p:txBody>
      </p:sp>
      <p:sp>
        <p:nvSpPr>
          <p:cNvPr id="658439" name="AutoShape 7"/>
          <p:cNvSpPr>
            <a:spLocks noChangeArrowheads="1"/>
          </p:cNvSpPr>
          <p:nvPr/>
        </p:nvSpPr>
        <p:spPr bwMode="auto">
          <a:xfrm>
            <a:off x="2209800" y="5029200"/>
            <a:ext cx="6019800" cy="990600"/>
          </a:xfrm>
          <a:prstGeom prst="wedgeRoundRectCallout">
            <a:avLst>
              <a:gd name="adj1" fmla="val -45014"/>
              <a:gd name="adj2" fmla="val 7003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solidFill>
                  <a:srgbClr val="0066CC"/>
                </a:solidFill>
                <a:ea typeface="宋体" panose="02010600030101010101" pitchFamily="2" charset="-122"/>
              </a:rPr>
              <a:t>候选事件流</a:t>
            </a:r>
            <a:r>
              <a:rPr lang="en-US" altLang="zh-CN" b="1">
                <a:solidFill>
                  <a:srgbClr val="0066CC"/>
                </a:solidFill>
                <a:ea typeface="宋体" panose="02010600030101010101" pitchFamily="2" charset="-122"/>
              </a:rPr>
              <a:t>:</a:t>
            </a:r>
            <a:r>
              <a:rPr lang="en-US" altLang="zh-CN" b="1">
                <a:ea typeface="宋体" panose="02010600030101010101" pitchFamily="2" charset="-122"/>
              </a:rPr>
              <a:t>  What the system should do in the case of exceptional conditions or errors.</a:t>
            </a:r>
          </a:p>
          <a:p>
            <a:pPr algn="ctr"/>
            <a:endParaRPr lang="zh-CN" altLang="en-US">
              <a:ea typeface="宋体" panose="0201060003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8436"/>
                                        </p:tgtEl>
                                        <p:attrNameLst>
                                          <p:attrName>style.visibility</p:attrName>
                                        </p:attrNameLst>
                                      </p:cBhvr>
                                      <p:to>
                                        <p:strVal val="visible"/>
                                      </p:to>
                                    </p:set>
                                    <p:animEffect transition="in" filter="blinds(horizontal)">
                                      <p:cBhvr>
                                        <p:cTn id="7" dur="500"/>
                                        <p:tgtEl>
                                          <p:spTgt spid="658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58437"/>
                                        </p:tgtEl>
                                        <p:attrNameLst>
                                          <p:attrName>style.visibility</p:attrName>
                                        </p:attrNameLst>
                                      </p:cBhvr>
                                      <p:to>
                                        <p:strVal val="visible"/>
                                      </p:to>
                                    </p:set>
                                    <p:animEffect transition="in" filter="blinds(horizontal)">
                                      <p:cBhvr>
                                        <p:cTn id="12" dur="500"/>
                                        <p:tgtEl>
                                          <p:spTgt spid="658437"/>
                                        </p:tgtEl>
                                      </p:cBhvr>
                                    </p:animEffect>
                                  </p:childTnLst>
                                </p:cTn>
                              </p:par>
                              <p:par>
                                <p:cTn id="13" presetID="3" presetClass="exit" presetSubtype="10" fill="hold" grpId="1" nodeType="withEffect">
                                  <p:stCondLst>
                                    <p:cond delay="0"/>
                                  </p:stCondLst>
                                  <p:childTnLst>
                                    <p:animEffect transition="out" filter="blinds(horizontal)">
                                      <p:cBhvr>
                                        <p:cTn id="14" dur="500"/>
                                        <p:tgtEl>
                                          <p:spTgt spid="658436"/>
                                        </p:tgtEl>
                                      </p:cBhvr>
                                    </p:animEffect>
                                    <p:set>
                                      <p:cBhvr>
                                        <p:cTn id="15" dur="1" fill="hold">
                                          <p:stCondLst>
                                            <p:cond delay="499"/>
                                          </p:stCondLst>
                                        </p:cTn>
                                        <p:tgtEl>
                                          <p:spTgt spid="65843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58438"/>
                                        </p:tgtEl>
                                        <p:attrNameLst>
                                          <p:attrName>style.visibility</p:attrName>
                                        </p:attrNameLst>
                                      </p:cBhvr>
                                      <p:to>
                                        <p:strVal val="visible"/>
                                      </p:to>
                                    </p:set>
                                    <p:animEffect transition="in" filter="blinds(horizontal)">
                                      <p:cBhvr>
                                        <p:cTn id="20" dur="500"/>
                                        <p:tgtEl>
                                          <p:spTgt spid="658438"/>
                                        </p:tgtEl>
                                      </p:cBhvr>
                                    </p:animEffect>
                                  </p:childTnLst>
                                </p:cTn>
                              </p:par>
                              <p:par>
                                <p:cTn id="21" presetID="3" presetClass="exit" presetSubtype="10" fill="hold" grpId="1" nodeType="withEffect">
                                  <p:stCondLst>
                                    <p:cond delay="0"/>
                                  </p:stCondLst>
                                  <p:childTnLst>
                                    <p:animEffect transition="out" filter="blinds(horizontal)">
                                      <p:cBhvr>
                                        <p:cTn id="22" dur="500"/>
                                        <p:tgtEl>
                                          <p:spTgt spid="658437"/>
                                        </p:tgtEl>
                                      </p:cBhvr>
                                    </p:animEffect>
                                    <p:set>
                                      <p:cBhvr>
                                        <p:cTn id="23" dur="1" fill="hold">
                                          <p:stCondLst>
                                            <p:cond delay="499"/>
                                          </p:stCondLst>
                                        </p:cTn>
                                        <p:tgtEl>
                                          <p:spTgt spid="6584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58439"/>
                                        </p:tgtEl>
                                        <p:attrNameLst>
                                          <p:attrName>style.visibility</p:attrName>
                                        </p:attrNameLst>
                                      </p:cBhvr>
                                      <p:to>
                                        <p:strVal val="visible"/>
                                      </p:to>
                                    </p:set>
                                    <p:animEffect transition="in" filter="blinds(horizontal)">
                                      <p:cBhvr>
                                        <p:cTn id="28" dur="500"/>
                                        <p:tgtEl>
                                          <p:spTgt spid="658439"/>
                                        </p:tgtEl>
                                      </p:cBhvr>
                                    </p:animEffect>
                                  </p:childTnLst>
                                </p:cTn>
                              </p:par>
                              <p:par>
                                <p:cTn id="29" presetID="3" presetClass="exit" presetSubtype="10" fill="hold" grpId="1" nodeType="withEffect">
                                  <p:stCondLst>
                                    <p:cond delay="0"/>
                                  </p:stCondLst>
                                  <p:childTnLst>
                                    <p:animEffect transition="out" filter="blinds(horizontal)">
                                      <p:cBhvr>
                                        <p:cTn id="30" dur="500"/>
                                        <p:tgtEl>
                                          <p:spTgt spid="658438"/>
                                        </p:tgtEl>
                                      </p:cBhvr>
                                    </p:animEffect>
                                    <p:set>
                                      <p:cBhvr>
                                        <p:cTn id="31" dur="1" fill="hold">
                                          <p:stCondLst>
                                            <p:cond delay="499"/>
                                          </p:stCondLst>
                                        </p:cTn>
                                        <p:tgtEl>
                                          <p:spTgt spid="6584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6" grpId="0" animBg="1"/>
      <p:bldP spid="658436" grpId="1" animBg="1"/>
      <p:bldP spid="658437" grpId="0" animBg="1"/>
      <p:bldP spid="658437" grpId="1" animBg="1"/>
      <p:bldP spid="658438" grpId="0" animBg="1"/>
      <p:bldP spid="658438" grpId="1" animBg="1"/>
      <p:bldP spid="65843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D28FEAE9-4FE4-48D6-A4A9-ABBBC93C4763}" type="slidenum">
              <a:rPr lang="en-US" altLang="zh-CN"/>
              <a:pPr/>
              <a:t>58</a:t>
            </a:fld>
            <a:endParaRPr lang="en-US" altLang="zh-CN"/>
          </a:p>
        </p:txBody>
      </p:sp>
      <p:sp>
        <p:nvSpPr>
          <p:cNvPr id="644098"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Expanded Use Case Narrative</a:t>
            </a:r>
          </a:p>
        </p:txBody>
      </p:sp>
      <p:sp>
        <p:nvSpPr>
          <p:cNvPr id="644099" name="Rectangle 3"/>
          <p:cNvSpPr>
            <a:spLocks noGrp="1" noChangeArrowheads="1"/>
          </p:cNvSpPr>
          <p:nvPr>
            <p:ph type="body" idx="1"/>
          </p:nvPr>
        </p:nvSpPr>
        <p:spPr>
          <a:xfrm>
            <a:off x="1143000" y="1447800"/>
            <a:ext cx="7696200" cy="4525963"/>
          </a:xfrm>
        </p:spPr>
        <p:txBody>
          <a:bodyPr/>
          <a:lstStyle/>
          <a:p>
            <a:pPr marL="1147763" indent="-1068388">
              <a:buFontTx/>
              <a:buNone/>
            </a:pPr>
            <a:r>
              <a:rPr lang="en-US" altLang="zh-CN" sz="2800">
                <a:solidFill>
                  <a:schemeClr val="bg1"/>
                </a:solidFill>
                <a:ea typeface="宋体" panose="02010600030101010101" pitchFamily="2" charset="-122"/>
              </a:rPr>
              <a:t>.</a:t>
            </a:r>
          </a:p>
        </p:txBody>
      </p:sp>
      <p:pic>
        <p:nvPicPr>
          <p:cNvPr id="644100" name="Picture 4" descr="FIG4-12"/>
          <p:cNvPicPr>
            <a:picLocks noChangeAspect="1" noChangeArrowheads="1"/>
          </p:cNvPicPr>
          <p:nvPr/>
        </p:nvPicPr>
        <p:blipFill>
          <a:blip r:embed="rId3">
            <a:extLst>
              <a:ext uri="{28A0092B-C50C-407E-A947-70E740481C1C}">
                <a14:useLocalDpi xmlns:a14="http://schemas.microsoft.com/office/drawing/2010/main" val="0"/>
              </a:ext>
            </a:extLst>
          </a:blip>
          <a:srcRect l="25601" t="8411" r="7486" b="4205"/>
          <a:stretch>
            <a:fillRect/>
          </a:stretch>
        </p:blipFill>
        <p:spPr bwMode="auto">
          <a:xfrm>
            <a:off x="1905000" y="1447800"/>
            <a:ext cx="7239000" cy="5410200"/>
          </a:xfrm>
          <a:prstGeom prst="rect">
            <a:avLst/>
          </a:prstGeom>
          <a:noFill/>
          <a:extLst>
            <a:ext uri="{909E8E84-426E-40DD-AFC4-6F175D3DCCD1}">
              <a14:hiddenFill xmlns:a14="http://schemas.microsoft.com/office/drawing/2010/main">
                <a:solidFill>
                  <a:srgbClr val="FFFFFF"/>
                </a:solidFill>
              </a14:hiddenFill>
            </a:ext>
          </a:extLst>
        </p:spPr>
      </p:pic>
      <p:sp>
        <p:nvSpPr>
          <p:cNvPr id="644102" name="Text Box 6"/>
          <p:cNvSpPr txBox="1">
            <a:spLocks noChangeArrowheads="1"/>
          </p:cNvSpPr>
          <p:nvPr/>
        </p:nvSpPr>
        <p:spPr bwMode="auto">
          <a:xfrm>
            <a:off x="1066800" y="2286000"/>
            <a:ext cx="9906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ea typeface="宋体" panose="02010600030101010101" pitchFamily="2" charset="-122"/>
              </a:rPr>
              <a:t>描述参与者与系统之间交互的详细信息</a:t>
            </a:r>
          </a:p>
        </p:txBody>
      </p:sp>
    </p:spTree>
  </p:cSld>
  <p:clrMapOvr>
    <a:masterClrMapping/>
  </p:clrMapOvr>
  <p:transition>
    <p:cover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p>
            <a:fld id="{857A73F4-9145-4367-A3A3-D10EDF1D5305}" type="slidenum">
              <a:rPr lang="en-US" altLang="zh-CN"/>
              <a:pPr/>
              <a:t>59</a:t>
            </a:fld>
            <a:endParaRPr lang="en-US" altLang="zh-CN"/>
          </a:p>
        </p:txBody>
      </p:sp>
      <p:sp>
        <p:nvSpPr>
          <p:cNvPr id="943314" name="Rectangle 210"/>
          <p:cNvSpPr>
            <a:spLocks noGrp="1" noChangeArrowheads="1"/>
          </p:cNvSpPr>
          <p:nvPr>
            <p:ph type="title"/>
          </p:nvPr>
        </p:nvSpPr>
        <p:spPr/>
        <p:txBody>
          <a:bodyPr/>
          <a:lstStyle/>
          <a:p>
            <a:endParaRPr lang="zh-CN" altLang="en-US">
              <a:ea typeface="宋体" panose="02010600030101010101" pitchFamily="2" charset="-122"/>
            </a:endParaRPr>
          </a:p>
        </p:txBody>
      </p:sp>
      <p:graphicFrame>
        <p:nvGraphicFramePr>
          <p:cNvPr id="943316" name="Group 212"/>
          <p:cNvGraphicFramePr>
            <a:graphicFrameLocks noGrp="1"/>
          </p:cNvGraphicFramePr>
          <p:nvPr>
            <p:ph idx="1"/>
            <p:extLst>
              <p:ext uri="{D42A27DB-BD31-4B8C-83A1-F6EECF244321}">
                <p14:modId xmlns:p14="http://schemas.microsoft.com/office/powerpoint/2010/main" val="3115651115"/>
              </p:ext>
            </p:extLst>
          </p:nvPr>
        </p:nvGraphicFramePr>
        <p:xfrm>
          <a:off x="609600" y="381000"/>
          <a:ext cx="7848600" cy="6096000"/>
        </p:xfrm>
        <a:graphic>
          <a:graphicData uri="http://schemas.openxmlformats.org/drawingml/2006/table">
            <a:tbl>
              <a:tblPr/>
              <a:tblGrid>
                <a:gridCol w="2890969"/>
                <a:gridCol w="215769"/>
                <a:gridCol w="4741862"/>
              </a:tblGrid>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描述要素</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描述内容</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r>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用例名称</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注册班级</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参与者</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目的</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将学生注册到班级，并记录学生的计划。</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前置条件</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班级计划必须存在，学生信息已经输入到系统中</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后置条件</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学生注册到班级中</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09802">
                <a:tc gridSpan="3">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事件流</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09802">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参与者操作</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系统响应</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0321">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a:t>
                      </a: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当学生需要注册到班级时，用例开始</a:t>
                      </a:r>
                      <a:endPar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22872">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学生提供自己的标识符和系代码、课程编号以及每个要注册班级的班级编号的列表</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3.</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验证学生标识符、系代码、课程编号，如果还有名额，将学生加入到班级</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6336">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4.</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输入请求的班级后，学生指示该请求完成</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5.</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生成适用于该学生的学生班级列表</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22115">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6.</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学生收到学生班级列表</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defRPr sz="2800" b="1">
                          <a:solidFill>
                            <a:srgbClr val="0066CC"/>
                          </a:solidFill>
                          <a:latin typeface="Arial" panose="020B0604020202020204" pitchFamily="34" charset="0"/>
                        </a:defRPr>
                      </a:lvl1pPr>
                      <a:lvl2pPr>
                        <a:spcBef>
                          <a:spcPct val="20000"/>
                        </a:spcBef>
                        <a:buFont typeface="Wingdings" panose="05000000000000000000" pitchFamily="2" charset="2"/>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200" b="1" i="0" u="none" strike="noStrike" cap="none" normalizeH="0" baseline="0" smtClean="0">
                        <a:ln>
                          <a:noFill/>
                        </a:ln>
                        <a:solidFill>
                          <a:srgbClr val="0066CC"/>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802">
                <a:tc gridSpan="3">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候选事件流</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516336">
                <a:tc gridSpan="3">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3.a</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：验证为无效学生标识符、系代码、课程编号，指示错误，返回步骤</a:t>
                      </a: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无名额，返回步骤</a:t>
                      </a:r>
                      <a:r>
                        <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endParaRPr kumimoji="0" lang="en-US" altLang="zh-CN"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09802">
                <a:tc>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特殊需求</a:t>
                      </a:r>
                      <a:endParaRPr kumimoji="0" lang="zh-CN" altLang="en-US" sz="1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342900" indent="-342900">
                        <a:spcBef>
                          <a:spcPct val="20000"/>
                        </a:spcBef>
                        <a:defRPr sz="2800" b="1">
                          <a:solidFill>
                            <a:srgbClr val="0066CC"/>
                          </a:solidFill>
                          <a:latin typeface="Arial" panose="020B0604020202020204" pitchFamily="34" charset="0"/>
                        </a:defRPr>
                      </a:lvl1pPr>
                      <a:lvl2pPr marL="742950" indent="-285750">
                        <a:spcBef>
                          <a:spcPct val="20000"/>
                        </a:spcBef>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响应时间</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&lt;10S</a:t>
                      </a: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B901EAC-4CA7-420C-9ABE-C5F5BCC270C0}" type="slidenum">
              <a:rPr lang="en-US" altLang="zh-CN"/>
              <a:pPr/>
              <a:t>6</a:t>
            </a:fld>
            <a:endParaRPr lang="en-US" altLang="zh-CN"/>
          </a:p>
        </p:txBody>
      </p:sp>
      <p:sp>
        <p:nvSpPr>
          <p:cNvPr id="287746" name="Rectangle 2"/>
          <p:cNvSpPr>
            <a:spLocks noGrp="1" noChangeArrowheads="1"/>
          </p:cNvSpPr>
          <p:nvPr>
            <p:ph type="title"/>
          </p:nvPr>
        </p:nvSpPr>
        <p:spPr>
          <a:xfrm>
            <a:off x="1219200" y="198438"/>
            <a:ext cx="7391400" cy="1020762"/>
          </a:xfrm>
        </p:spPr>
        <p:txBody>
          <a:bodyPr/>
          <a:lstStyle/>
          <a:p>
            <a:r>
              <a:rPr lang="en-US" altLang="zh-CN">
                <a:ea typeface="宋体" panose="02010600030101010101" pitchFamily="2" charset="-122"/>
              </a:rPr>
              <a:t>Procedure for Object-Oriented Systems Analysis</a:t>
            </a:r>
          </a:p>
        </p:txBody>
      </p:sp>
      <p:sp>
        <p:nvSpPr>
          <p:cNvPr id="287747" name="Rectangle 3"/>
          <p:cNvSpPr>
            <a:spLocks noGrp="1" noChangeArrowheads="1"/>
          </p:cNvSpPr>
          <p:nvPr>
            <p:ph type="body" idx="1"/>
          </p:nvPr>
        </p:nvSpPr>
        <p:spPr>
          <a:xfrm>
            <a:off x="1143000" y="1600200"/>
            <a:ext cx="7772400" cy="4876800"/>
          </a:xfrm>
        </p:spPr>
        <p:txBody>
          <a:bodyPr/>
          <a:lstStyle/>
          <a:p>
            <a:pPr marL="1147763" indent="-1068388">
              <a:lnSpc>
                <a:spcPct val="90000"/>
              </a:lnSpc>
              <a:buFontTx/>
              <a:buNone/>
            </a:pPr>
            <a:r>
              <a:rPr lang="en-US" altLang="zh-CN" sz="2800">
                <a:ea typeface="宋体" panose="02010600030101010101" pitchFamily="2" charset="-122"/>
              </a:rPr>
              <a:t>Step 1.</a:t>
            </a:r>
            <a:r>
              <a:rPr lang="en-US" altLang="zh-CN" sz="2800">
                <a:solidFill>
                  <a:schemeClr val="tx1"/>
                </a:solidFill>
                <a:ea typeface="宋体" panose="02010600030101010101" pitchFamily="2" charset="-122"/>
              </a:rPr>
              <a:t> Identify the business events and</a:t>
            </a:r>
          </a:p>
          <a:p>
            <a:pPr marL="1147763" indent="-1068388">
              <a:lnSpc>
                <a:spcPct val="90000"/>
              </a:lnSpc>
              <a:spcAft>
                <a:spcPct val="20000"/>
              </a:spcAft>
              <a:buFontTx/>
              <a:buNone/>
            </a:pPr>
            <a:r>
              <a:rPr lang="en-US" altLang="zh-CN" sz="2800">
                <a:solidFill>
                  <a:schemeClr val="tx1"/>
                </a:solidFill>
                <a:ea typeface="宋体" panose="02010600030101010101" pitchFamily="2" charset="-122"/>
              </a:rPr>
              <a:t>	  make an event table.</a:t>
            </a:r>
          </a:p>
          <a:p>
            <a:pPr marL="1147763" indent="-1068388">
              <a:lnSpc>
                <a:spcPct val="90000"/>
              </a:lnSpc>
              <a:spcAft>
                <a:spcPct val="20000"/>
              </a:spcAft>
              <a:buFontTx/>
              <a:buNone/>
            </a:pPr>
            <a:r>
              <a:rPr lang="zh-CN" altLang="en-US" sz="2800">
                <a:solidFill>
                  <a:schemeClr val="tx1"/>
                </a:solidFill>
                <a:ea typeface="宋体" panose="02010600030101010101" pitchFamily="2" charset="-122"/>
              </a:rPr>
              <a:t>	 标识业务事件并制作事件表</a:t>
            </a:r>
          </a:p>
          <a:p>
            <a:pPr marL="1147763" indent="-1068388">
              <a:lnSpc>
                <a:spcPct val="90000"/>
              </a:lnSpc>
              <a:buFontTx/>
              <a:buNone/>
            </a:pPr>
            <a:r>
              <a:rPr lang="en-US" altLang="zh-CN" sz="2800">
                <a:ea typeface="宋体" panose="02010600030101010101" pitchFamily="2" charset="-122"/>
              </a:rPr>
              <a:t>Step 2.</a:t>
            </a:r>
            <a:r>
              <a:rPr lang="en-US" altLang="zh-CN" sz="2800">
                <a:solidFill>
                  <a:schemeClr val="tx1"/>
                </a:solidFill>
                <a:ea typeface="宋体" panose="02010600030101010101" pitchFamily="2" charset="-122"/>
              </a:rPr>
              <a:t> Identify the use cases and produce</a:t>
            </a:r>
          </a:p>
          <a:p>
            <a:pPr marL="1147763" indent="-1068388">
              <a:lnSpc>
                <a:spcPct val="90000"/>
              </a:lnSpc>
              <a:spcAft>
                <a:spcPct val="20000"/>
              </a:spcAft>
              <a:buFontTx/>
              <a:buNone/>
            </a:pPr>
            <a:r>
              <a:rPr lang="en-US" altLang="zh-CN" sz="2800">
                <a:solidFill>
                  <a:schemeClr val="tx1"/>
                </a:solidFill>
                <a:ea typeface="宋体" panose="02010600030101010101" pitchFamily="2" charset="-122"/>
              </a:rPr>
              <a:t>	  a use case diagram for the system.</a:t>
            </a:r>
          </a:p>
          <a:p>
            <a:pPr marL="1147763" indent="-1068388">
              <a:lnSpc>
                <a:spcPct val="90000"/>
              </a:lnSpc>
              <a:spcAft>
                <a:spcPct val="20000"/>
              </a:spcAft>
              <a:buFontTx/>
              <a:buNone/>
            </a:pPr>
            <a:r>
              <a:rPr lang="zh-CN" altLang="en-US" sz="2800">
                <a:solidFill>
                  <a:schemeClr val="tx1"/>
                </a:solidFill>
                <a:ea typeface="宋体" panose="02010600030101010101" pitchFamily="2" charset="-122"/>
              </a:rPr>
              <a:t>	识别用例并生成系统用例图</a:t>
            </a:r>
          </a:p>
          <a:p>
            <a:pPr marL="1147763" indent="-1068388">
              <a:lnSpc>
                <a:spcPct val="90000"/>
              </a:lnSpc>
              <a:buFontTx/>
              <a:buNone/>
            </a:pPr>
            <a:r>
              <a:rPr lang="en-US" altLang="zh-CN" sz="2800">
                <a:ea typeface="宋体" panose="02010600030101010101" pitchFamily="2" charset="-122"/>
              </a:rPr>
              <a:t>Step 3.</a:t>
            </a:r>
            <a:r>
              <a:rPr lang="en-US" altLang="zh-CN" sz="2800">
                <a:solidFill>
                  <a:schemeClr val="tx1"/>
                </a:solidFill>
                <a:ea typeface="宋体" panose="02010600030101010101" pitchFamily="2" charset="-122"/>
              </a:rPr>
              <a:t> Write a use case narrative</a:t>
            </a:r>
          </a:p>
          <a:p>
            <a:pPr marL="1147763" indent="-1068388">
              <a:lnSpc>
                <a:spcPct val="90000"/>
              </a:lnSpc>
              <a:buFontTx/>
              <a:buNone/>
            </a:pPr>
            <a:r>
              <a:rPr lang="en-US" altLang="zh-CN" sz="2800">
                <a:solidFill>
                  <a:schemeClr val="tx1"/>
                </a:solidFill>
                <a:ea typeface="宋体" panose="02010600030101010101" pitchFamily="2" charset="-122"/>
              </a:rPr>
              <a:t> 	  describing the system’s response</a:t>
            </a:r>
          </a:p>
          <a:p>
            <a:pPr marL="1147763" indent="-1068388">
              <a:lnSpc>
                <a:spcPct val="90000"/>
              </a:lnSpc>
              <a:buFontTx/>
              <a:buNone/>
            </a:pPr>
            <a:r>
              <a:rPr lang="en-US" altLang="zh-CN" sz="2800">
                <a:solidFill>
                  <a:schemeClr val="tx1"/>
                </a:solidFill>
                <a:ea typeface="宋体" panose="02010600030101010101" pitchFamily="2" charset="-122"/>
              </a:rPr>
              <a:t>	  to each business event.</a:t>
            </a:r>
          </a:p>
          <a:p>
            <a:pPr marL="1147763" indent="-1068388">
              <a:lnSpc>
                <a:spcPct val="90000"/>
              </a:lnSpc>
              <a:buFontTx/>
              <a:buNone/>
            </a:pPr>
            <a:r>
              <a:rPr lang="zh-CN" altLang="en-US" sz="2800">
                <a:solidFill>
                  <a:schemeClr val="tx1"/>
                </a:solidFill>
                <a:ea typeface="宋体" panose="02010600030101010101" pitchFamily="2" charset="-122"/>
              </a:rPr>
              <a:t>	为每个业务事件的系统响应编写用例叙述</a:t>
            </a:r>
          </a:p>
          <a:p>
            <a:pPr marL="1147763" indent="-1068388">
              <a:lnSpc>
                <a:spcPct val="90000"/>
              </a:lnSpc>
              <a:buFontTx/>
              <a:buNone/>
            </a:pPr>
            <a:endParaRPr lang="en-US" altLang="zh-CN" sz="2800">
              <a:solidFill>
                <a:srgbClr val="0066FF"/>
              </a:solidFill>
              <a:ea typeface="宋体" panose="02010600030101010101" pitchFamily="2"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7747">
                                            <p:txEl>
                                              <p:pRg st="0" end="0"/>
                                            </p:txEl>
                                          </p:spTgt>
                                        </p:tgtEl>
                                        <p:attrNameLst>
                                          <p:attrName>style.visibility</p:attrName>
                                        </p:attrNameLst>
                                      </p:cBhvr>
                                      <p:to>
                                        <p:strVal val="visible"/>
                                      </p:to>
                                    </p:set>
                                    <p:animEffect transition="in" filter="blinds(horizontal)">
                                      <p:cBhvr>
                                        <p:cTn id="7" dur="500"/>
                                        <p:tgtEl>
                                          <p:spTgt spid="287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7747">
                                            <p:txEl>
                                              <p:pRg st="1" end="1"/>
                                            </p:txEl>
                                          </p:spTgt>
                                        </p:tgtEl>
                                        <p:attrNameLst>
                                          <p:attrName>style.visibility</p:attrName>
                                        </p:attrNameLst>
                                      </p:cBhvr>
                                      <p:to>
                                        <p:strVal val="visible"/>
                                      </p:to>
                                    </p:set>
                                    <p:animEffect transition="in" filter="blinds(horizontal)">
                                      <p:cBhvr>
                                        <p:cTn id="10" dur="500"/>
                                        <p:tgtEl>
                                          <p:spTgt spid="28774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7747">
                                            <p:txEl>
                                              <p:pRg st="2" end="2"/>
                                            </p:txEl>
                                          </p:spTgt>
                                        </p:tgtEl>
                                        <p:attrNameLst>
                                          <p:attrName>style.visibility</p:attrName>
                                        </p:attrNameLst>
                                      </p:cBhvr>
                                      <p:to>
                                        <p:strVal val="visible"/>
                                      </p:to>
                                    </p:set>
                                    <p:animEffect transition="in" filter="blinds(horizontal)">
                                      <p:cBhvr>
                                        <p:cTn id="13" dur="500"/>
                                        <p:tgtEl>
                                          <p:spTgt spid="28774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87747">
                                            <p:txEl>
                                              <p:pRg st="3" end="3"/>
                                            </p:txEl>
                                          </p:spTgt>
                                        </p:tgtEl>
                                        <p:attrNameLst>
                                          <p:attrName>style.visibility</p:attrName>
                                        </p:attrNameLst>
                                      </p:cBhvr>
                                      <p:to>
                                        <p:strVal val="visible"/>
                                      </p:to>
                                    </p:set>
                                    <p:animEffect transition="in" filter="blinds(horizontal)">
                                      <p:cBhvr>
                                        <p:cTn id="18" dur="500"/>
                                        <p:tgtEl>
                                          <p:spTgt spid="287747">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87747">
                                            <p:txEl>
                                              <p:pRg st="4" end="4"/>
                                            </p:txEl>
                                          </p:spTgt>
                                        </p:tgtEl>
                                        <p:attrNameLst>
                                          <p:attrName>style.visibility</p:attrName>
                                        </p:attrNameLst>
                                      </p:cBhvr>
                                      <p:to>
                                        <p:strVal val="visible"/>
                                      </p:to>
                                    </p:set>
                                    <p:animEffect transition="in" filter="blinds(horizontal)">
                                      <p:cBhvr>
                                        <p:cTn id="21" dur="500"/>
                                        <p:tgtEl>
                                          <p:spTgt spid="287747">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87747">
                                            <p:txEl>
                                              <p:pRg st="5" end="5"/>
                                            </p:txEl>
                                          </p:spTgt>
                                        </p:tgtEl>
                                        <p:attrNameLst>
                                          <p:attrName>style.visibility</p:attrName>
                                        </p:attrNameLst>
                                      </p:cBhvr>
                                      <p:to>
                                        <p:strVal val="visible"/>
                                      </p:to>
                                    </p:set>
                                    <p:animEffect transition="in" filter="blinds(horizontal)">
                                      <p:cBhvr>
                                        <p:cTn id="24" dur="500"/>
                                        <p:tgtEl>
                                          <p:spTgt spid="287747">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87747">
                                            <p:txEl>
                                              <p:pRg st="6" end="6"/>
                                            </p:txEl>
                                          </p:spTgt>
                                        </p:tgtEl>
                                        <p:attrNameLst>
                                          <p:attrName>style.visibility</p:attrName>
                                        </p:attrNameLst>
                                      </p:cBhvr>
                                      <p:to>
                                        <p:strVal val="visible"/>
                                      </p:to>
                                    </p:set>
                                    <p:animEffect transition="in" filter="blinds(horizontal)">
                                      <p:cBhvr>
                                        <p:cTn id="29" dur="500"/>
                                        <p:tgtEl>
                                          <p:spTgt spid="287747">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87747">
                                            <p:txEl>
                                              <p:pRg st="7" end="7"/>
                                            </p:txEl>
                                          </p:spTgt>
                                        </p:tgtEl>
                                        <p:attrNameLst>
                                          <p:attrName>style.visibility</p:attrName>
                                        </p:attrNameLst>
                                      </p:cBhvr>
                                      <p:to>
                                        <p:strVal val="visible"/>
                                      </p:to>
                                    </p:set>
                                    <p:animEffect transition="in" filter="blinds(horizontal)">
                                      <p:cBhvr>
                                        <p:cTn id="32" dur="500"/>
                                        <p:tgtEl>
                                          <p:spTgt spid="287747">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87747">
                                            <p:txEl>
                                              <p:pRg st="8" end="8"/>
                                            </p:txEl>
                                          </p:spTgt>
                                        </p:tgtEl>
                                        <p:attrNameLst>
                                          <p:attrName>style.visibility</p:attrName>
                                        </p:attrNameLst>
                                      </p:cBhvr>
                                      <p:to>
                                        <p:strVal val="visible"/>
                                      </p:to>
                                    </p:set>
                                    <p:animEffect transition="in" filter="blinds(horizontal)">
                                      <p:cBhvr>
                                        <p:cTn id="35" dur="500"/>
                                        <p:tgtEl>
                                          <p:spTgt spid="287747">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87747">
                                            <p:txEl>
                                              <p:pRg st="9" end="9"/>
                                            </p:txEl>
                                          </p:spTgt>
                                        </p:tgtEl>
                                        <p:attrNameLst>
                                          <p:attrName>style.visibility</p:attrName>
                                        </p:attrNameLst>
                                      </p:cBhvr>
                                      <p:to>
                                        <p:strVal val="visible"/>
                                      </p:to>
                                    </p:set>
                                    <p:animEffect transition="in" filter="blinds(horizontal)">
                                      <p:cBhvr>
                                        <p:cTn id="38" dur="500"/>
                                        <p:tgtEl>
                                          <p:spTgt spid="2877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BA86D58-9FAC-4357-9E5F-D3EF6C43CD72}" type="slidenum">
              <a:rPr lang="en-US" altLang="zh-CN"/>
              <a:pPr/>
              <a:t>60</a:t>
            </a:fld>
            <a:endParaRPr lang="en-US" altLang="zh-CN"/>
          </a:p>
        </p:txBody>
      </p:sp>
      <p:sp>
        <p:nvSpPr>
          <p:cNvPr id="905218"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905219" name="Rectangle 3"/>
          <p:cNvSpPr>
            <a:spLocks noGrp="1" noChangeArrowheads="1"/>
          </p:cNvSpPr>
          <p:nvPr>
            <p:ph type="body" idx="1"/>
          </p:nvPr>
        </p:nvSpPr>
        <p:spPr/>
        <p:txBody>
          <a:bodyPr/>
          <a:lstStyle/>
          <a:p>
            <a:pPr>
              <a:lnSpc>
                <a:spcPct val="80000"/>
              </a:lnSpc>
            </a:pPr>
            <a:r>
              <a:rPr lang="en-US" altLang="zh-CN" sz="1400">
                <a:ea typeface="宋体" panose="02010600030101010101" pitchFamily="2" charset="-122"/>
              </a:rPr>
              <a:t>1.</a:t>
            </a:r>
            <a:r>
              <a:rPr lang="zh-CN" altLang="en-US" sz="1400">
                <a:ea typeface="宋体" panose="02010600030101010101" pitchFamily="2" charset="-122"/>
              </a:rPr>
              <a:t>客户选择浏览航班信息的选项时</a:t>
            </a:r>
            <a:r>
              <a:rPr lang="en-US" altLang="zh-CN" sz="1400">
                <a:ea typeface="宋体" panose="02010600030101010101" pitchFamily="2" charset="-122"/>
              </a:rPr>
              <a:t>,</a:t>
            </a:r>
            <a:r>
              <a:rPr lang="zh-CN" altLang="en-US" sz="1400">
                <a:ea typeface="宋体" panose="02010600030101010101" pitchFamily="2" charset="-122"/>
              </a:rPr>
              <a:t>用例开始。</a:t>
            </a:r>
          </a:p>
          <a:p>
            <a:pPr>
              <a:lnSpc>
                <a:spcPct val="80000"/>
              </a:lnSpc>
            </a:pPr>
            <a:r>
              <a:rPr lang="en-US" altLang="zh-CN" sz="1400">
                <a:ea typeface="宋体" panose="02010600030101010101" pitchFamily="2" charset="-122"/>
              </a:rPr>
              <a:t>2.</a:t>
            </a:r>
            <a:r>
              <a:rPr lang="zh-CN" altLang="en-US" sz="1400">
                <a:ea typeface="宋体" panose="02010600030101010101" pitchFamily="2" charset="-122"/>
              </a:rPr>
              <a:t>系统提示输入出发站和到达站</a:t>
            </a:r>
            <a:r>
              <a:rPr lang="en-US" altLang="zh-CN" sz="1400">
                <a:ea typeface="宋体" panose="02010600030101010101" pitchFamily="2" charset="-122"/>
              </a:rPr>
              <a:t>,</a:t>
            </a:r>
            <a:r>
              <a:rPr lang="zh-CN" altLang="en-US" sz="1400">
                <a:ea typeface="宋体" panose="02010600030101010101" pitchFamily="2" charset="-122"/>
              </a:rPr>
              <a:t>出发时间和返回时间。 </a:t>
            </a:r>
          </a:p>
          <a:p>
            <a:pPr>
              <a:lnSpc>
                <a:spcPct val="80000"/>
              </a:lnSpc>
            </a:pPr>
            <a:r>
              <a:rPr lang="en-US" altLang="zh-CN" sz="1400">
                <a:ea typeface="宋体" panose="02010600030101010101" pitchFamily="2" charset="-122"/>
              </a:rPr>
              <a:t>3.</a:t>
            </a:r>
            <a:r>
              <a:rPr lang="zh-CN" altLang="en-US" sz="1400">
                <a:ea typeface="宋体" panose="02010600030101010101" pitchFamily="2" charset="-122"/>
              </a:rPr>
              <a:t>用户输入出发站和到达站</a:t>
            </a:r>
            <a:r>
              <a:rPr lang="en-US" altLang="zh-CN" sz="1400">
                <a:ea typeface="宋体" panose="02010600030101010101" pitchFamily="2" charset="-122"/>
              </a:rPr>
              <a:t>,</a:t>
            </a:r>
            <a:r>
              <a:rPr lang="zh-CN" altLang="en-US" sz="1400">
                <a:ea typeface="宋体" panose="02010600030101010101" pitchFamily="2" charset="-122"/>
              </a:rPr>
              <a:t>出发时间和返回时间。</a:t>
            </a:r>
          </a:p>
          <a:p>
            <a:pPr>
              <a:lnSpc>
                <a:spcPct val="80000"/>
              </a:lnSpc>
            </a:pPr>
            <a:r>
              <a:rPr lang="en-US" altLang="zh-CN" sz="1400">
                <a:ea typeface="宋体" panose="02010600030101010101" pitchFamily="2" charset="-122"/>
              </a:rPr>
              <a:t>4.</a:t>
            </a:r>
            <a:r>
              <a:rPr lang="zh-CN" altLang="en-US" sz="1400">
                <a:ea typeface="宋体" panose="02010600030101010101" pitchFamily="2" charset="-122"/>
              </a:rPr>
              <a:t>系统显示航班清单及票价。</a:t>
            </a:r>
          </a:p>
          <a:p>
            <a:pPr>
              <a:lnSpc>
                <a:spcPct val="80000"/>
              </a:lnSpc>
            </a:pPr>
            <a:r>
              <a:rPr lang="zh-CN" altLang="en-US" sz="1400">
                <a:ea typeface="宋体" panose="02010600030101010101" pitchFamily="2" charset="-122"/>
              </a:rPr>
              <a:t>            </a:t>
            </a:r>
            <a:r>
              <a:rPr lang="en-US" altLang="zh-CN" sz="1400">
                <a:ea typeface="宋体" panose="02010600030101010101" pitchFamily="2" charset="-122"/>
              </a:rPr>
              <a:t>A1:</a:t>
            </a:r>
            <a:r>
              <a:rPr lang="zh-CN" altLang="en-US" sz="1400">
                <a:ea typeface="宋体" panose="02010600030101010101" pitchFamily="2" charset="-122"/>
              </a:rPr>
              <a:t>没有这个航班</a:t>
            </a:r>
          </a:p>
          <a:p>
            <a:pPr>
              <a:lnSpc>
                <a:spcPct val="80000"/>
              </a:lnSpc>
            </a:pPr>
            <a:r>
              <a:rPr lang="en-US" altLang="zh-CN" sz="1400">
                <a:ea typeface="宋体" panose="02010600030101010101" pitchFamily="2" charset="-122"/>
              </a:rPr>
              <a:t>5.</a:t>
            </a:r>
            <a:r>
              <a:rPr lang="zh-CN" altLang="en-US" sz="1400">
                <a:ea typeface="宋体" panose="02010600030101010101" pitchFamily="2" charset="-122"/>
              </a:rPr>
              <a:t>用户选择要定的航班</a:t>
            </a:r>
          </a:p>
          <a:p>
            <a:pPr>
              <a:lnSpc>
                <a:spcPct val="80000"/>
              </a:lnSpc>
            </a:pPr>
            <a:r>
              <a:rPr lang="en-US" altLang="zh-CN" sz="1400">
                <a:ea typeface="宋体" panose="02010600030101010101" pitchFamily="2" charset="-122"/>
              </a:rPr>
              <a:t>6.</a:t>
            </a:r>
            <a:r>
              <a:rPr lang="zh-CN" altLang="en-US" sz="1400">
                <a:ea typeface="宋体" panose="02010600030101010101" pitchFamily="2" charset="-122"/>
              </a:rPr>
              <a:t>系统显示这个航班的所有票价选项</a:t>
            </a:r>
            <a:r>
              <a:rPr lang="en-US" altLang="zh-CN" sz="1400">
                <a:ea typeface="宋体" panose="02010600030101010101" pitchFamily="2" charset="-122"/>
              </a:rPr>
              <a:t>.</a:t>
            </a:r>
          </a:p>
          <a:p>
            <a:pPr>
              <a:lnSpc>
                <a:spcPct val="80000"/>
              </a:lnSpc>
            </a:pPr>
            <a:r>
              <a:rPr lang="en-US" altLang="zh-CN" sz="1400">
                <a:ea typeface="宋体" panose="02010600030101010101" pitchFamily="2" charset="-122"/>
              </a:rPr>
              <a:t>7.</a:t>
            </a:r>
            <a:r>
              <a:rPr lang="zh-CN" altLang="en-US" sz="1400">
                <a:ea typeface="宋体" panose="02010600030101010101" pitchFamily="2" charset="-122"/>
              </a:rPr>
              <a:t>用户选择要定的票价选项。</a:t>
            </a:r>
          </a:p>
          <a:p>
            <a:pPr>
              <a:lnSpc>
                <a:spcPct val="80000"/>
              </a:lnSpc>
            </a:pPr>
            <a:r>
              <a:rPr lang="zh-CN" altLang="en-US" sz="1400">
                <a:ea typeface="宋体" panose="02010600030101010101" pitchFamily="2" charset="-122"/>
              </a:rPr>
              <a:t>           </a:t>
            </a:r>
            <a:r>
              <a:rPr lang="en-US" altLang="zh-CN" sz="1400">
                <a:ea typeface="宋体" panose="02010600030101010101" pitchFamily="2" charset="-122"/>
              </a:rPr>
              <a:t>A2:</a:t>
            </a:r>
            <a:r>
              <a:rPr lang="zh-CN" altLang="en-US" sz="1400">
                <a:ea typeface="宋体" panose="02010600030101010101" pitchFamily="2" charset="-122"/>
              </a:rPr>
              <a:t>用户用常客卡选择免费机票。</a:t>
            </a:r>
          </a:p>
          <a:p>
            <a:pPr>
              <a:lnSpc>
                <a:spcPct val="80000"/>
              </a:lnSpc>
            </a:pPr>
            <a:r>
              <a:rPr lang="en-US" altLang="zh-CN" sz="1400">
                <a:ea typeface="宋体" panose="02010600030101010101" pitchFamily="2" charset="-122"/>
              </a:rPr>
              <a:t>8.</a:t>
            </a:r>
            <a:r>
              <a:rPr lang="zh-CN" altLang="en-US" sz="1400">
                <a:ea typeface="宋体" panose="02010600030101010101" pitchFamily="2" charset="-122"/>
              </a:rPr>
              <a:t>系统确认票价。</a:t>
            </a:r>
          </a:p>
          <a:p>
            <a:pPr>
              <a:lnSpc>
                <a:spcPct val="80000"/>
              </a:lnSpc>
            </a:pPr>
            <a:r>
              <a:rPr lang="en-US" altLang="zh-CN" sz="1400">
                <a:ea typeface="宋体" panose="02010600030101010101" pitchFamily="2" charset="-122"/>
              </a:rPr>
              <a:t>9.</a:t>
            </a:r>
            <a:r>
              <a:rPr lang="zh-CN" altLang="en-US" sz="1400">
                <a:ea typeface="宋体" panose="02010600030101010101" pitchFamily="2" charset="-122"/>
              </a:rPr>
              <a:t>用户确认票价。</a:t>
            </a:r>
          </a:p>
          <a:p>
            <a:pPr>
              <a:lnSpc>
                <a:spcPct val="80000"/>
              </a:lnSpc>
            </a:pPr>
            <a:r>
              <a:rPr lang="en-US" altLang="zh-CN" sz="1400">
                <a:ea typeface="宋体" panose="02010600030101010101" pitchFamily="2" charset="-122"/>
              </a:rPr>
              <a:t>10.</a:t>
            </a:r>
            <a:r>
              <a:rPr lang="zh-CN" altLang="en-US" sz="1400">
                <a:ea typeface="宋体" panose="02010600030101010101" pitchFamily="2" charset="-122"/>
              </a:rPr>
              <a:t>系统提示输入信用卡类型</a:t>
            </a:r>
            <a:r>
              <a:rPr lang="en-US" altLang="zh-CN" sz="1400">
                <a:ea typeface="宋体" panose="02010600030101010101" pitchFamily="2" charset="-122"/>
              </a:rPr>
              <a:t>,</a:t>
            </a:r>
            <a:r>
              <a:rPr lang="zh-CN" altLang="en-US" sz="1400">
                <a:ea typeface="宋体" panose="02010600030101010101" pitchFamily="2" charset="-122"/>
              </a:rPr>
              <a:t>号码</a:t>
            </a:r>
            <a:r>
              <a:rPr lang="en-US" altLang="zh-CN" sz="1400">
                <a:ea typeface="宋体" panose="02010600030101010101" pitchFamily="2" charset="-122"/>
              </a:rPr>
              <a:t>,</a:t>
            </a:r>
            <a:r>
              <a:rPr lang="zh-CN" altLang="en-US" sz="1400">
                <a:ea typeface="宋体" panose="02010600030101010101" pitchFamily="2" charset="-122"/>
              </a:rPr>
              <a:t>姓名和有效期。</a:t>
            </a:r>
          </a:p>
          <a:p>
            <a:pPr>
              <a:lnSpc>
                <a:spcPct val="80000"/>
              </a:lnSpc>
            </a:pPr>
            <a:r>
              <a:rPr lang="en-US" altLang="zh-CN" sz="1400">
                <a:ea typeface="宋体" panose="02010600030101010101" pitchFamily="2" charset="-122"/>
              </a:rPr>
              <a:t>11.</a:t>
            </a:r>
            <a:r>
              <a:rPr lang="zh-CN" altLang="en-US" sz="1400">
                <a:ea typeface="宋体" panose="02010600030101010101" pitchFamily="2" charset="-122"/>
              </a:rPr>
              <a:t>用户输入信用卡类型</a:t>
            </a:r>
            <a:r>
              <a:rPr lang="en-US" altLang="zh-CN" sz="1400">
                <a:ea typeface="宋体" panose="02010600030101010101" pitchFamily="2" charset="-122"/>
              </a:rPr>
              <a:t>,</a:t>
            </a:r>
            <a:r>
              <a:rPr lang="zh-CN" altLang="en-US" sz="1400">
                <a:ea typeface="宋体" panose="02010600030101010101" pitchFamily="2" charset="-122"/>
              </a:rPr>
              <a:t>号码</a:t>
            </a:r>
            <a:r>
              <a:rPr lang="en-US" altLang="zh-CN" sz="1400">
                <a:ea typeface="宋体" panose="02010600030101010101" pitchFamily="2" charset="-122"/>
              </a:rPr>
              <a:t>,</a:t>
            </a:r>
            <a:r>
              <a:rPr lang="zh-CN" altLang="en-US" sz="1400">
                <a:ea typeface="宋体" panose="02010600030101010101" pitchFamily="2" charset="-122"/>
              </a:rPr>
              <a:t>姓名和有效期。</a:t>
            </a:r>
          </a:p>
          <a:p>
            <a:pPr>
              <a:lnSpc>
                <a:spcPct val="80000"/>
              </a:lnSpc>
            </a:pPr>
            <a:r>
              <a:rPr lang="en-US" altLang="zh-CN" sz="1400">
                <a:ea typeface="宋体" panose="02010600030101010101" pitchFamily="2" charset="-122"/>
              </a:rPr>
              <a:t>12.</a:t>
            </a:r>
            <a:r>
              <a:rPr lang="zh-CN" altLang="en-US" sz="1400">
                <a:ea typeface="宋体" panose="02010600030101010101" pitchFamily="2" charset="-122"/>
              </a:rPr>
              <a:t>系统提交信用卡购买。</a:t>
            </a:r>
          </a:p>
          <a:p>
            <a:pPr>
              <a:lnSpc>
                <a:spcPct val="80000"/>
              </a:lnSpc>
            </a:pPr>
            <a:r>
              <a:rPr lang="zh-CN" altLang="en-US" sz="1400">
                <a:ea typeface="宋体" panose="02010600030101010101" pitchFamily="2" charset="-122"/>
              </a:rPr>
              <a:t>           </a:t>
            </a:r>
            <a:r>
              <a:rPr lang="en-US" altLang="zh-CN" sz="1400">
                <a:ea typeface="宋体" panose="02010600030101010101" pitchFamily="2" charset="-122"/>
              </a:rPr>
              <a:t>A6 </a:t>
            </a:r>
            <a:r>
              <a:rPr lang="zh-CN" altLang="en-US" sz="1400">
                <a:ea typeface="宋体" panose="02010600030101010101" pitchFamily="2" charset="-122"/>
              </a:rPr>
              <a:t>账号找不到</a:t>
            </a:r>
            <a:r>
              <a:rPr lang="en-US" altLang="zh-CN" sz="1400">
                <a:ea typeface="宋体" panose="02010600030101010101" pitchFamily="2" charset="-122"/>
              </a:rPr>
              <a:t>.</a:t>
            </a:r>
          </a:p>
          <a:p>
            <a:pPr>
              <a:lnSpc>
                <a:spcPct val="80000"/>
              </a:lnSpc>
            </a:pPr>
            <a:r>
              <a:rPr lang="en-US" altLang="zh-CN" sz="1400">
                <a:ea typeface="宋体" panose="02010600030101010101" pitchFamily="2" charset="-122"/>
              </a:rPr>
              <a:t>           A7 </a:t>
            </a:r>
            <a:r>
              <a:rPr lang="zh-CN" altLang="en-US" sz="1400">
                <a:ea typeface="宋体" panose="02010600030101010101" pitchFamily="2" charset="-122"/>
              </a:rPr>
              <a:t>资金不足</a:t>
            </a:r>
            <a:r>
              <a:rPr lang="en-US" altLang="zh-CN" sz="1400">
                <a:ea typeface="宋体" panose="02010600030101010101" pitchFamily="2" charset="-122"/>
              </a:rPr>
              <a:t>.</a:t>
            </a:r>
          </a:p>
          <a:p>
            <a:pPr>
              <a:lnSpc>
                <a:spcPct val="80000"/>
              </a:lnSpc>
            </a:pPr>
            <a:r>
              <a:rPr lang="en-US" altLang="zh-CN" sz="1400">
                <a:ea typeface="宋体" panose="02010600030101010101" pitchFamily="2" charset="-122"/>
              </a:rPr>
              <a:t>           E1 </a:t>
            </a:r>
            <a:r>
              <a:rPr lang="zh-CN" altLang="en-US" sz="1400">
                <a:ea typeface="宋体" panose="02010600030101010101" pitchFamily="2" charset="-122"/>
              </a:rPr>
              <a:t>无法访问信用系统</a:t>
            </a:r>
          </a:p>
          <a:p>
            <a:pPr>
              <a:lnSpc>
                <a:spcPct val="80000"/>
              </a:lnSpc>
            </a:pPr>
            <a:r>
              <a:rPr lang="en-US" altLang="zh-CN" sz="1400">
                <a:ea typeface="宋体" panose="02010600030101010101" pitchFamily="2" charset="-122"/>
              </a:rPr>
              <a:t>13.</a:t>
            </a:r>
            <a:r>
              <a:rPr lang="zh-CN" altLang="en-US" sz="1400">
                <a:ea typeface="宋体" panose="02010600030101010101" pitchFamily="2" charset="-122"/>
              </a:rPr>
              <a:t>系统对该用户订机票。</a:t>
            </a:r>
          </a:p>
          <a:p>
            <a:pPr>
              <a:lnSpc>
                <a:spcPct val="80000"/>
              </a:lnSpc>
            </a:pPr>
            <a:r>
              <a:rPr lang="en-US" altLang="zh-CN" sz="1400">
                <a:ea typeface="宋体" panose="02010600030101010101" pitchFamily="2" charset="-122"/>
              </a:rPr>
              <a:t>14.</a:t>
            </a:r>
            <a:r>
              <a:rPr lang="zh-CN" altLang="en-US" sz="1400">
                <a:ea typeface="宋体" panose="02010600030101010101" pitchFamily="2" charset="-122"/>
              </a:rPr>
              <a:t>系统产生确认码并向用户显示。</a:t>
            </a:r>
          </a:p>
          <a:p>
            <a:pPr>
              <a:lnSpc>
                <a:spcPct val="80000"/>
              </a:lnSpc>
            </a:pPr>
            <a:r>
              <a:rPr lang="en-US" altLang="zh-CN" sz="1400">
                <a:ea typeface="宋体" panose="02010600030101010101" pitchFamily="2" charset="-122"/>
              </a:rPr>
              <a:t>15.</a:t>
            </a:r>
            <a:r>
              <a:rPr lang="zh-CN" altLang="en-US" sz="1400">
                <a:ea typeface="宋体" panose="02010600030101010101" pitchFamily="2" charset="-122"/>
              </a:rPr>
              <a:t>用户确认收到代码。</a:t>
            </a:r>
          </a:p>
          <a:p>
            <a:pPr>
              <a:lnSpc>
                <a:spcPct val="80000"/>
              </a:lnSpc>
            </a:pPr>
            <a:r>
              <a:rPr lang="en-US" altLang="zh-CN" sz="1400">
                <a:ea typeface="宋体" panose="02010600030101010101" pitchFamily="2" charset="-122"/>
              </a:rPr>
              <a:t>16.</a:t>
            </a:r>
            <a:r>
              <a:rPr lang="zh-CN" altLang="en-US" sz="1400">
                <a:ea typeface="宋体" panose="02010600030101010101" pitchFamily="2" charset="-122"/>
              </a:rPr>
              <a:t>用例结束。</a:t>
            </a:r>
          </a:p>
          <a:p>
            <a:pPr>
              <a:lnSpc>
                <a:spcPct val="80000"/>
              </a:lnSpc>
            </a:pPr>
            <a:endParaRPr lang="zh-CN" altLang="en-US" sz="1400">
              <a:ea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5C7B408-7620-426A-9259-E2881F43197E}" type="slidenum">
              <a:rPr lang="en-US" altLang="zh-CN"/>
              <a:pPr/>
              <a:t>61</a:t>
            </a:fld>
            <a:endParaRPr lang="en-US" altLang="zh-CN"/>
          </a:p>
        </p:txBody>
      </p:sp>
      <p:sp>
        <p:nvSpPr>
          <p:cNvPr id="654338" name="Rectangle 2"/>
          <p:cNvSpPr>
            <a:spLocks noGrp="1" noChangeArrowheads="1"/>
          </p:cNvSpPr>
          <p:nvPr>
            <p:ph type="title"/>
          </p:nvPr>
        </p:nvSpPr>
        <p:spPr>
          <a:xfrm>
            <a:off x="1295400" y="503238"/>
            <a:ext cx="7620000" cy="1020762"/>
          </a:xfrm>
        </p:spPr>
        <p:txBody>
          <a:bodyPr/>
          <a:lstStyle/>
          <a:p>
            <a:r>
              <a:rPr lang="zh-CN" altLang="en-US" sz="3200">
                <a:solidFill>
                  <a:schemeClr val="tx1"/>
                </a:solidFill>
                <a:ea typeface="宋体" panose="02010600030101010101" pitchFamily="2" charset="-122"/>
              </a:rPr>
              <a:t>指示用例叙述中的例外、可选项</a:t>
            </a:r>
            <a:br>
              <a:rPr lang="zh-CN" altLang="en-US" sz="3200">
                <a:solidFill>
                  <a:schemeClr val="tx1"/>
                </a:solidFill>
                <a:ea typeface="宋体" panose="02010600030101010101" pitchFamily="2" charset="-122"/>
              </a:rPr>
            </a:br>
            <a:r>
              <a:rPr lang="zh-CN" altLang="en-US" sz="3200">
                <a:solidFill>
                  <a:schemeClr val="tx1"/>
                </a:solidFill>
                <a:ea typeface="宋体" panose="02010600030101010101" pitchFamily="2" charset="-122"/>
              </a:rPr>
              <a:t>以及错误处理</a:t>
            </a:r>
            <a:br>
              <a:rPr lang="zh-CN" altLang="en-US" sz="3200">
                <a:solidFill>
                  <a:schemeClr val="tx1"/>
                </a:solidFill>
                <a:ea typeface="宋体" panose="02010600030101010101" pitchFamily="2" charset="-122"/>
              </a:rPr>
            </a:br>
            <a:endParaRPr lang="zh-CN" altLang="en-US" sz="3200">
              <a:solidFill>
                <a:schemeClr val="tx1"/>
              </a:solidFill>
              <a:ea typeface="宋体" panose="02010600030101010101" pitchFamily="2" charset="-122"/>
            </a:endParaRPr>
          </a:p>
        </p:txBody>
      </p:sp>
      <p:sp>
        <p:nvSpPr>
          <p:cNvPr id="654339" name="Rectangle 3"/>
          <p:cNvSpPr>
            <a:spLocks noGrp="1" noChangeArrowheads="1"/>
          </p:cNvSpPr>
          <p:nvPr>
            <p:ph type="body" idx="1"/>
          </p:nvPr>
        </p:nvSpPr>
        <p:spPr/>
        <p:txBody>
          <a:bodyPr/>
          <a:lstStyle/>
          <a:p>
            <a:r>
              <a:rPr lang="zh-CN" altLang="en-US">
                <a:ea typeface="宋体" panose="02010600030101010101" pitchFamily="2" charset="-122"/>
              </a:rPr>
              <a:t>可能的错误分两类：</a:t>
            </a:r>
          </a:p>
          <a:p>
            <a:r>
              <a:rPr lang="zh-CN" altLang="en-US" sz="2800">
                <a:ea typeface="宋体" panose="02010600030101010101" pitchFamily="2" charset="-122"/>
              </a:rPr>
              <a:t>由参与者导致的错误：</a:t>
            </a:r>
          </a:p>
          <a:p>
            <a:pPr lvl="1">
              <a:buFont typeface="Wingdings" panose="05000000000000000000" pitchFamily="2" charset="2"/>
              <a:buChar char="Ø"/>
            </a:pPr>
            <a:r>
              <a:rPr lang="zh-CN" altLang="en-US">
                <a:ea typeface="宋体" panose="02010600030101010101" pitchFamily="2" charset="-122"/>
              </a:rPr>
              <a:t> </a:t>
            </a:r>
            <a:r>
              <a:rPr lang="zh-CN" altLang="en-US" sz="2000">
                <a:ea typeface="宋体" panose="02010600030101010101" pitchFamily="2" charset="-122"/>
              </a:rPr>
              <a:t>参与者提供不符合要求的数据（不正确输入）</a:t>
            </a:r>
          </a:p>
          <a:p>
            <a:pPr lvl="1">
              <a:buFont typeface="Wingdings" panose="05000000000000000000" pitchFamily="2" charset="2"/>
              <a:buChar char="Ø"/>
            </a:pPr>
            <a:r>
              <a:rPr lang="zh-CN" altLang="en-US" sz="2000">
                <a:ea typeface="宋体" panose="02010600030101010101" pitchFamily="2" charset="-122"/>
              </a:rPr>
              <a:t>参与者由于系统或用户约束无法完成事务 （名额有限）</a:t>
            </a:r>
          </a:p>
          <a:p>
            <a:pPr lvl="1">
              <a:buFont typeface="Wingdings" panose="05000000000000000000" pitchFamily="2" charset="2"/>
              <a:buChar char="Ø"/>
            </a:pPr>
            <a:r>
              <a:rPr lang="zh-CN" altLang="en-US" sz="2000">
                <a:ea typeface="宋体" panose="02010600030101010101" pitchFamily="2" charset="-122"/>
              </a:rPr>
              <a:t>参与者不打算完成事务 （取消业务）</a:t>
            </a:r>
          </a:p>
          <a:p>
            <a:pPr>
              <a:buFont typeface="Wingdings" panose="05000000000000000000" pitchFamily="2" charset="2"/>
              <a:buNone/>
            </a:pPr>
            <a:r>
              <a:rPr lang="zh-CN" altLang="en-US" sz="2400">
                <a:ea typeface="宋体" panose="02010600030101010101" pitchFamily="2" charset="-122"/>
              </a:rPr>
              <a:t>由系统发现的错误 </a:t>
            </a:r>
          </a:p>
          <a:p>
            <a:pPr lvl="1">
              <a:buFont typeface="Wingdings" panose="05000000000000000000" pitchFamily="2" charset="2"/>
              <a:buChar char="Ø"/>
            </a:pPr>
            <a:r>
              <a:rPr lang="zh-CN" altLang="en-US" sz="2000">
                <a:ea typeface="宋体" panose="02010600030101010101" pitchFamily="2" charset="-122"/>
              </a:rPr>
              <a:t>出现了违反业务规则的情况 （取款超过最大额度）</a:t>
            </a:r>
          </a:p>
          <a:p>
            <a:pPr lvl="1">
              <a:buFont typeface="Wingdings" panose="05000000000000000000" pitchFamily="2" charset="2"/>
              <a:buChar char="Ø"/>
            </a:pPr>
            <a:r>
              <a:rPr lang="zh-CN" altLang="en-US" sz="2000">
                <a:ea typeface="宋体" panose="02010600030101010101" pitchFamily="2" charset="-122"/>
              </a:rPr>
              <a:t>系统无法从参与到进程中的外部系统或组织获取需求信息 （外部信用卡授权系统关闭）</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906243" name="Rectangle 3"/>
          <p:cNvSpPr>
            <a:spLocks noGrp="1" noChangeArrowheads="1"/>
          </p:cNvSpPr>
          <p:nvPr>
            <p:ph type="body" idx="1"/>
          </p:nvPr>
        </p:nvSpPr>
        <p:spPr>
          <a:xfrm>
            <a:off x="1295400" y="228600"/>
            <a:ext cx="7391400" cy="6096000"/>
          </a:xfrm>
        </p:spPr>
        <p:txBody>
          <a:bodyPr/>
          <a:lstStyle/>
          <a:p>
            <a:pPr>
              <a:lnSpc>
                <a:spcPct val="80000"/>
              </a:lnSpc>
            </a:pPr>
            <a:r>
              <a:rPr lang="en-US" altLang="zh-CN" sz="1200">
                <a:ea typeface="宋体" panose="02010600030101010101" pitchFamily="2" charset="-122"/>
              </a:rPr>
              <a:t>A1:</a:t>
            </a:r>
            <a:r>
              <a:rPr lang="zh-CN" altLang="en-US" sz="1200">
                <a:ea typeface="宋体" panose="02010600030101010101" pitchFamily="2" charset="-122"/>
              </a:rPr>
              <a:t>没有这个航班</a:t>
            </a:r>
          </a:p>
          <a:p>
            <a:pPr>
              <a:lnSpc>
                <a:spcPct val="80000"/>
              </a:lnSpc>
            </a:pPr>
            <a:r>
              <a:rPr lang="en-US" altLang="zh-CN" sz="1200">
                <a:ea typeface="宋体" panose="02010600030101010101" pitchFamily="2" charset="-122"/>
              </a:rPr>
              <a:t>1. </a:t>
            </a:r>
            <a:r>
              <a:rPr lang="zh-CN" altLang="en-US" sz="1200">
                <a:ea typeface="宋体" panose="02010600030101010101" pitchFamily="2" charset="-122"/>
              </a:rPr>
              <a:t>系统显示信息</a:t>
            </a:r>
            <a:r>
              <a:rPr lang="en-US" altLang="zh-CN" sz="1200">
                <a:ea typeface="宋体" panose="02010600030101010101" pitchFamily="2" charset="-122"/>
              </a:rPr>
              <a:t>,</a:t>
            </a:r>
            <a:r>
              <a:rPr lang="zh-CN" altLang="en-US" sz="1200">
                <a:ea typeface="宋体" panose="02010600030101010101" pitchFamily="2" charset="-122"/>
              </a:rPr>
              <a:t>没有所输入出发站和到达站以及出发时间和返回时间的航班。 </a:t>
            </a:r>
          </a:p>
          <a:p>
            <a:pPr>
              <a:lnSpc>
                <a:spcPct val="80000"/>
              </a:lnSpc>
            </a:pPr>
            <a:r>
              <a:rPr lang="en-US" altLang="zh-CN" sz="1200">
                <a:ea typeface="宋体" panose="02010600030101010101" pitchFamily="2" charset="-122"/>
              </a:rPr>
              <a:t>2. </a:t>
            </a:r>
            <a:r>
              <a:rPr lang="zh-CN" altLang="en-US" sz="1200">
                <a:ea typeface="宋体" panose="02010600030101010101" pitchFamily="2" charset="-122"/>
              </a:rPr>
              <a:t>用户确认消息。</a:t>
            </a:r>
          </a:p>
          <a:p>
            <a:pPr>
              <a:lnSpc>
                <a:spcPct val="80000"/>
              </a:lnSpc>
            </a:pPr>
            <a:r>
              <a:rPr lang="en-US" altLang="zh-CN" sz="1200">
                <a:ea typeface="宋体" panose="02010600030101010101" pitchFamily="2" charset="-122"/>
              </a:rPr>
              <a:t>3. </a:t>
            </a:r>
            <a:r>
              <a:rPr lang="zh-CN" altLang="en-US" sz="1200">
                <a:ea typeface="宋体" panose="02010600030101010101" pitchFamily="2" charset="-122"/>
              </a:rPr>
              <a:t>返回主事件流第二步。</a:t>
            </a:r>
          </a:p>
          <a:p>
            <a:pPr>
              <a:lnSpc>
                <a:spcPct val="80000"/>
              </a:lnSpc>
            </a:pPr>
            <a:r>
              <a:rPr lang="en-US" altLang="zh-CN" sz="1200">
                <a:ea typeface="宋体" panose="02010600030101010101" pitchFamily="2" charset="-122"/>
              </a:rPr>
              <a:t>A2:</a:t>
            </a:r>
            <a:r>
              <a:rPr lang="zh-CN" altLang="en-US" sz="1200">
                <a:ea typeface="宋体" panose="02010600030101010101" pitchFamily="2" charset="-122"/>
              </a:rPr>
              <a:t>用户用常客卡选择免费机票</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系统提示输入常客卡号。</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用户输入常客卡号。</a:t>
            </a:r>
          </a:p>
          <a:p>
            <a:pPr>
              <a:lnSpc>
                <a:spcPct val="80000"/>
              </a:lnSpc>
            </a:pPr>
            <a:r>
              <a:rPr lang="en-US" altLang="zh-CN" sz="1200">
                <a:ea typeface="宋体" panose="02010600030101010101" pitchFamily="2" charset="-122"/>
              </a:rPr>
              <a:t>3.</a:t>
            </a:r>
            <a:r>
              <a:rPr lang="zh-CN" altLang="en-US" sz="1200">
                <a:ea typeface="宋体" panose="02010600030101010101" pitchFamily="2" charset="-122"/>
              </a:rPr>
              <a:t>系统确认卡号有效。</a:t>
            </a:r>
          </a:p>
          <a:p>
            <a:pPr>
              <a:lnSpc>
                <a:spcPct val="80000"/>
              </a:lnSpc>
            </a:pPr>
            <a:r>
              <a:rPr lang="en-US" altLang="zh-CN" sz="1200">
                <a:ea typeface="宋体" panose="02010600030101010101" pitchFamily="2" charset="-122"/>
              </a:rPr>
              <a:t>4.</a:t>
            </a:r>
            <a:r>
              <a:rPr lang="zh-CN" altLang="en-US" sz="1200">
                <a:ea typeface="宋体" panose="02010600030101010101" pitchFamily="2" charset="-122"/>
              </a:rPr>
              <a:t>系统确认里程数足够兑换。    </a:t>
            </a:r>
          </a:p>
          <a:p>
            <a:pPr>
              <a:lnSpc>
                <a:spcPct val="80000"/>
              </a:lnSpc>
            </a:pPr>
            <a:r>
              <a:rPr lang="zh-CN" altLang="en-US" sz="1200">
                <a:ea typeface="宋体" panose="02010600030101010101" pitchFamily="2" charset="-122"/>
              </a:rPr>
              <a:t>        </a:t>
            </a:r>
            <a:r>
              <a:rPr lang="en-US" altLang="zh-CN" sz="1200">
                <a:ea typeface="宋体" panose="02010600030101010101" pitchFamily="2" charset="-122"/>
              </a:rPr>
              <a:t>A4 :</a:t>
            </a:r>
            <a:r>
              <a:rPr lang="zh-CN" altLang="en-US" sz="1200">
                <a:ea typeface="宋体" panose="02010600030101010101" pitchFamily="2" charset="-122"/>
              </a:rPr>
              <a:t>里程数不够兑换免费机票</a:t>
            </a:r>
          </a:p>
          <a:p>
            <a:pPr>
              <a:lnSpc>
                <a:spcPct val="80000"/>
              </a:lnSpc>
            </a:pPr>
            <a:r>
              <a:rPr lang="zh-CN" altLang="en-US" sz="1200">
                <a:ea typeface="宋体" panose="02010600030101010101" pitchFamily="2" charset="-122"/>
              </a:rPr>
              <a:t>        </a:t>
            </a:r>
            <a:r>
              <a:rPr lang="en-US" altLang="zh-CN" sz="1200">
                <a:ea typeface="宋体" panose="02010600030101010101" pitchFamily="2" charset="-122"/>
              </a:rPr>
              <a:t>A5: </a:t>
            </a:r>
            <a:r>
              <a:rPr lang="zh-CN" altLang="en-US" sz="1200">
                <a:ea typeface="宋体" panose="02010600030101010101" pitchFamily="2" charset="-122"/>
              </a:rPr>
              <a:t>没有常客免费票</a:t>
            </a:r>
          </a:p>
          <a:p>
            <a:pPr>
              <a:lnSpc>
                <a:spcPct val="80000"/>
              </a:lnSpc>
            </a:pPr>
            <a:r>
              <a:rPr lang="en-US" altLang="zh-CN" sz="1200">
                <a:ea typeface="宋体" panose="02010600030101010101" pitchFamily="2" charset="-122"/>
              </a:rPr>
              <a:t>5.</a:t>
            </a:r>
            <a:r>
              <a:rPr lang="zh-CN" altLang="en-US" sz="1200">
                <a:ea typeface="宋体" panose="02010600030101010101" pitchFamily="2" charset="-122"/>
              </a:rPr>
              <a:t>票价设置为</a:t>
            </a:r>
            <a:r>
              <a:rPr lang="en-US" altLang="zh-CN" sz="1200">
                <a:ea typeface="宋体" panose="02010600030101010101" pitchFamily="2" charset="-122"/>
              </a:rPr>
              <a:t>0</a:t>
            </a:r>
            <a:r>
              <a:rPr lang="zh-CN" altLang="en-US" sz="1200">
                <a:ea typeface="宋体" panose="02010600030101010101" pitchFamily="2" charset="-122"/>
              </a:rPr>
              <a:t>美元</a:t>
            </a:r>
          </a:p>
          <a:p>
            <a:pPr>
              <a:lnSpc>
                <a:spcPct val="80000"/>
              </a:lnSpc>
            </a:pPr>
            <a:r>
              <a:rPr lang="en-US" altLang="zh-CN" sz="1200">
                <a:ea typeface="宋体" panose="02010600030101010101" pitchFamily="2" charset="-122"/>
              </a:rPr>
              <a:t>6.</a:t>
            </a:r>
            <a:r>
              <a:rPr lang="zh-CN" altLang="en-US" sz="1200">
                <a:ea typeface="宋体" panose="02010600030101010101" pitchFamily="2" charset="-122"/>
              </a:rPr>
              <a:t>返回主事件流第</a:t>
            </a:r>
            <a:r>
              <a:rPr lang="en-US" altLang="zh-CN" sz="1200">
                <a:ea typeface="宋体" panose="02010600030101010101" pitchFamily="2" charset="-122"/>
              </a:rPr>
              <a:t>8</a:t>
            </a:r>
            <a:r>
              <a:rPr lang="zh-CN" altLang="en-US" sz="1200">
                <a:ea typeface="宋体" panose="02010600030101010101" pitchFamily="2" charset="-122"/>
              </a:rPr>
              <a:t>步。</a:t>
            </a:r>
          </a:p>
          <a:p>
            <a:pPr>
              <a:lnSpc>
                <a:spcPct val="80000"/>
              </a:lnSpc>
            </a:pPr>
            <a:r>
              <a:rPr lang="en-US" altLang="zh-CN" sz="1200">
                <a:ea typeface="宋体" panose="02010600030101010101" pitchFamily="2" charset="-122"/>
              </a:rPr>
              <a:t>A3:</a:t>
            </a:r>
            <a:r>
              <a:rPr lang="zh-CN" altLang="en-US" sz="1200">
                <a:ea typeface="宋体" panose="02010600030101010101" pitchFamily="2" charset="-122"/>
              </a:rPr>
              <a:t>常客卡号无效</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系统显示常客卡无效</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用户重新输入卡号或选择取消免费票的要求。</a:t>
            </a:r>
          </a:p>
          <a:p>
            <a:pPr>
              <a:lnSpc>
                <a:spcPct val="80000"/>
              </a:lnSpc>
            </a:pPr>
            <a:r>
              <a:rPr lang="en-US" altLang="zh-CN" sz="1200">
                <a:ea typeface="宋体" panose="02010600030101010101" pitchFamily="2" charset="-122"/>
              </a:rPr>
              <a:t>3.</a:t>
            </a:r>
            <a:r>
              <a:rPr lang="zh-CN" altLang="en-US" sz="1200">
                <a:ea typeface="宋体" panose="02010600030101010101" pitchFamily="2" charset="-122"/>
              </a:rPr>
              <a:t>如果用户重输卡号则流转入其他事件流</a:t>
            </a:r>
            <a:r>
              <a:rPr lang="en-US" altLang="zh-CN" sz="1200">
                <a:ea typeface="宋体" panose="02010600030101010101" pitchFamily="2" charset="-122"/>
              </a:rPr>
              <a:t>A2</a:t>
            </a:r>
            <a:r>
              <a:rPr lang="zh-CN" altLang="en-US" sz="1200">
                <a:ea typeface="宋体" panose="02010600030101010101" pitchFamily="2" charset="-122"/>
              </a:rPr>
              <a:t>第</a:t>
            </a:r>
            <a:r>
              <a:rPr lang="en-US" altLang="zh-CN" sz="1200">
                <a:ea typeface="宋体" panose="02010600030101010101" pitchFamily="2" charset="-122"/>
              </a:rPr>
              <a:t>1</a:t>
            </a:r>
            <a:r>
              <a:rPr lang="zh-CN" altLang="en-US" sz="1200">
                <a:ea typeface="宋体" panose="02010600030101010101" pitchFamily="2" charset="-122"/>
              </a:rPr>
              <a:t>步。</a:t>
            </a:r>
          </a:p>
          <a:p>
            <a:pPr>
              <a:lnSpc>
                <a:spcPct val="80000"/>
              </a:lnSpc>
            </a:pPr>
            <a:r>
              <a:rPr lang="en-US" altLang="zh-CN" sz="1200">
                <a:ea typeface="宋体" panose="02010600030101010101" pitchFamily="2" charset="-122"/>
              </a:rPr>
              <a:t>4.</a:t>
            </a:r>
            <a:r>
              <a:rPr lang="zh-CN" altLang="en-US" sz="1200">
                <a:ea typeface="宋体" panose="02010600030101010101" pitchFamily="2" charset="-122"/>
              </a:rPr>
              <a:t>如果选择取消常客免费票要求</a:t>
            </a:r>
            <a:r>
              <a:rPr lang="en-US" altLang="zh-CN" sz="1200">
                <a:ea typeface="宋体" panose="02010600030101010101" pitchFamily="2" charset="-122"/>
              </a:rPr>
              <a:t>,</a:t>
            </a:r>
            <a:r>
              <a:rPr lang="zh-CN" altLang="en-US" sz="1200">
                <a:ea typeface="宋体" panose="02010600030101010101" pitchFamily="2" charset="-122"/>
              </a:rPr>
              <a:t>则流返回事件流第</a:t>
            </a:r>
            <a:r>
              <a:rPr lang="en-US" altLang="zh-CN" sz="1200">
                <a:ea typeface="宋体" panose="02010600030101010101" pitchFamily="2" charset="-122"/>
              </a:rPr>
              <a:t>6</a:t>
            </a:r>
            <a:r>
              <a:rPr lang="zh-CN" altLang="en-US" sz="1200">
                <a:ea typeface="宋体" panose="02010600030101010101" pitchFamily="2" charset="-122"/>
              </a:rPr>
              <a:t>步</a:t>
            </a:r>
            <a:r>
              <a:rPr lang="en-US" altLang="zh-CN" sz="1200">
                <a:ea typeface="宋体" panose="02010600030101010101" pitchFamily="2" charset="-122"/>
              </a:rPr>
              <a:t>. </a:t>
            </a:r>
          </a:p>
          <a:p>
            <a:pPr>
              <a:lnSpc>
                <a:spcPct val="80000"/>
              </a:lnSpc>
            </a:pPr>
            <a:r>
              <a:rPr lang="en-US" altLang="zh-CN" sz="1200">
                <a:ea typeface="宋体" panose="02010600030101010101" pitchFamily="2" charset="-122"/>
              </a:rPr>
              <a:t>A4:</a:t>
            </a:r>
            <a:r>
              <a:rPr lang="zh-CN" altLang="en-US" sz="1200">
                <a:ea typeface="宋体" panose="02010600030101010101" pitchFamily="2" charset="-122"/>
              </a:rPr>
              <a:t>里程数不够兑换免费机票。</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系统显示里程数不够兑换免费机票的消息</a:t>
            </a:r>
            <a:r>
              <a:rPr lang="en-US" altLang="zh-CN" sz="1200">
                <a:ea typeface="宋体" panose="02010600030101010101" pitchFamily="2" charset="-122"/>
              </a:rPr>
              <a:t>,</a:t>
            </a:r>
            <a:r>
              <a:rPr lang="zh-CN" altLang="en-US" sz="1200">
                <a:ea typeface="宋体" panose="02010600030101010101" pitchFamily="2" charset="-122"/>
              </a:rPr>
              <a:t>消息包含所需里程数和已累积里程数</a:t>
            </a:r>
            <a:r>
              <a:rPr lang="en-US" altLang="zh-CN" sz="1200">
                <a:ea typeface="宋体" panose="02010600030101010101" pitchFamily="2" charset="-122"/>
              </a:rPr>
              <a:t>. </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返回主事件流第</a:t>
            </a:r>
            <a:r>
              <a:rPr lang="en-US" altLang="zh-CN" sz="1200">
                <a:ea typeface="宋体" panose="02010600030101010101" pitchFamily="2" charset="-122"/>
              </a:rPr>
              <a:t>6</a:t>
            </a:r>
            <a:r>
              <a:rPr lang="zh-CN" altLang="en-US" sz="1200">
                <a:ea typeface="宋体" panose="02010600030101010101" pitchFamily="2" charset="-122"/>
              </a:rPr>
              <a:t>步。</a:t>
            </a:r>
          </a:p>
          <a:p>
            <a:pPr>
              <a:lnSpc>
                <a:spcPct val="80000"/>
              </a:lnSpc>
            </a:pPr>
            <a:r>
              <a:rPr lang="en-US" altLang="zh-CN" sz="1200">
                <a:ea typeface="宋体" panose="02010600030101010101" pitchFamily="2" charset="-122"/>
              </a:rPr>
              <a:t>A5:</a:t>
            </a:r>
            <a:r>
              <a:rPr lang="zh-CN" altLang="en-US" sz="1200">
                <a:ea typeface="宋体" panose="02010600030101010101" pitchFamily="2" charset="-122"/>
              </a:rPr>
              <a:t>没有常客免费票</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系统显示所选航班没有常客免费票的消息。</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返回主事件流的第</a:t>
            </a:r>
            <a:r>
              <a:rPr lang="en-US" altLang="zh-CN" sz="1200">
                <a:ea typeface="宋体" panose="02010600030101010101" pitchFamily="2" charset="-122"/>
              </a:rPr>
              <a:t>6</a:t>
            </a:r>
            <a:r>
              <a:rPr lang="zh-CN" altLang="en-US" sz="1200">
                <a:ea typeface="宋体" panose="02010600030101010101" pitchFamily="2" charset="-122"/>
              </a:rPr>
              <a:t>步。</a:t>
            </a:r>
          </a:p>
          <a:p>
            <a:pPr>
              <a:lnSpc>
                <a:spcPct val="80000"/>
              </a:lnSpc>
            </a:pPr>
            <a:r>
              <a:rPr lang="en-US" altLang="zh-CN" sz="1200">
                <a:ea typeface="宋体" panose="02010600030101010101" pitchFamily="2" charset="-122"/>
              </a:rPr>
              <a:t>A6:</a:t>
            </a:r>
            <a:r>
              <a:rPr lang="zh-CN" altLang="en-US" sz="1200">
                <a:ea typeface="宋体" panose="02010600030101010101" pitchFamily="2" charset="-122"/>
              </a:rPr>
              <a:t>账号找不到</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系统显示账号找不到的消息。</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返回主事件流的第</a:t>
            </a:r>
            <a:r>
              <a:rPr lang="en-US" altLang="zh-CN" sz="1200">
                <a:ea typeface="宋体" panose="02010600030101010101" pitchFamily="2" charset="-122"/>
              </a:rPr>
              <a:t>10</a:t>
            </a:r>
            <a:r>
              <a:rPr lang="zh-CN" altLang="en-US" sz="1200">
                <a:ea typeface="宋体" panose="02010600030101010101" pitchFamily="2" charset="-122"/>
              </a:rPr>
              <a:t>步。</a:t>
            </a:r>
          </a:p>
          <a:p>
            <a:pPr>
              <a:lnSpc>
                <a:spcPct val="80000"/>
              </a:lnSpc>
            </a:pPr>
            <a:r>
              <a:rPr lang="en-US" altLang="zh-CN" sz="1200">
                <a:ea typeface="宋体" panose="02010600030101010101" pitchFamily="2" charset="-122"/>
              </a:rPr>
              <a:t>A7:</a:t>
            </a:r>
            <a:r>
              <a:rPr lang="zh-CN" altLang="en-US" sz="1200">
                <a:ea typeface="宋体" panose="02010600030101010101" pitchFamily="2" charset="-122"/>
              </a:rPr>
              <a:t>资金不足</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系统显示资金不足的消息。</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返回主事件流第</a:t>
            </a:r>
            <a:r>
              <a:rPr lang="en-US" altLang="zh-CN" sz="1200">
                <a:ea typeface="宋体" panose="02010600030101010101" pitchFamily="2" charset="-122"/>
              </a:rPr>
              <a:t>10</a:t>
            </a:r>
            <a:r>
              <a:rPr lang="zh-CN" altLang="en-US" sz="1200">
                <a:ea typeface="宋体" panose="02010600030101010101" pitchFamily="2" charset="-122"/>
              </a:rPr>
              <a:t>步。</a:t>
            </a:r>
          </a:p>
          <a:p>
            <a:pPr>
              <a:lnSpc>
                <a:spcPct val="80000"/>
              </a:lnSpc>
            </a:pPr>
            <a:r>
              <a:rPr lang="zh-CN" altLang="en-US" sz="1200">
                <a:ea typeface="宋体" panose="02010600030101010101" pitchFamily="2" charset="-122"/>
              </a:rPr>
              <a:t>错误流</a:t>
            </a:r>
            <a:r>
              <a:rPr lang="en-US" altLang="zh-CN" sz="1200">
                <a:ea typeface="宋体" panose="02010600030101010101" pitchFamily="2" charset="-122"/>
              </a:rPr>
              <a:t>:</a:t>
            </a:r>
          </a:p>
          <a:p>
            <a:pPr>
              <a:lnSpc>
                <a:spcPct val="80000"/>
              </a:lnSpc>
            </a:pPr>
            <a:r>
              <a:rPr lang="en-US" altLang="zh-CN" sz="1200">
                <a:ea typeface="宋体" panose="02010600030101010101" pitchFamily="2" charset="-122"/>
              </a:rPr>
              <a:t>E1:</a:t>
            </a:r>
            <a:r>
              <a:rPr lang="zh-CN" altLang="en-US" sz="1200">
                <a:ea typeface="宋体" panose="02010600030101010101" pitchFamily="2" charset="-122"/>
              </a:rPr>
              <a:t>无法访问信用系统</a:t>
            </a:r>
          </a:p>
          <a:p>
            <a:pPr>
              <a:lnSpc>
                <a:spcPct val="80000"/>
              </a:lnSpc>
            </a:pPr>
            <a:r>
              <a:rPr lang="en-US" altLang="zh-CN" sz="1200">
                <a:ea typeface="宋体" panose="02010600030101010101" pitchFamily="2" charset="-122"/>
              </a:rPr>
              <a:t>1.</a:t>
            </a:r>
            <a:r>
              <a:rPr lang="zh-CN" altLang="en-US" sz="1200">
                <a:ea typeface="宋体" panose="02010600030101010101" pitchFamily="2" charset="-122"/>
              </a:rPr>
              <a:t>系统显示无法访问信用系统的消息。</a:t>
            </a:r>
          </a:p>
          <a:p>
            <a:pPr>
              <a:lnSpc>
                <a:spcPct val="80000"/>
              </a:lnSpc>
            </a:pPr>
            <a:r>
              <a:rPr lang="en-US" altLang="zh-CN" sz="1200">
                <a:ea typeface="宋体" panose="02010600030101010101" pitchFamily="2" charset="-122"/>
              </a:rPr>
              <a:t>2.</a:t>
            </a:r>
            <a:r>
              <a:rPr lang="zh-CN" altLang="en-US" sz="1200">
                <a:ea typeface="宋体" panose="02010600030101010101" pitchFamily="2" charset="-122"/>
              </a:rPr>
              <a:t>返回主事件流第</a:t>
            </a:r>
            <a:r>
              <a:rPr lang="en-US" altLang="zh-CN" sz="1200">
                <a:ea typeface="宋体" panose="02010600030101010101" pitchFamily="2" charset="-122"/>
              </a:rPr>
              <a:t>10</a:t>
            </a:r>
            <a:r>
              <a:rPr lang="zh-CN" altLang="en-US" sz="1200">
                <a:ea typeface="宋体" panose="02010600030101010101" pitchFamily="2" charset="-122"/>
              </a:rPr>
              <a:t>步。</a:t>
            </a:r>
          </a:p>
          <a:p>
            <a:pPr>
              <a:lnSpc>
                <a:spcPct val="80000"/>
              </a:lnSpc>
            </a:pPr>
            <a:endParaRPr lang="zh-CN" altLang="en-US" sz="1200">
              <a:ea typeface="宋体" panose="02010600030101010101" pitchFamily="2"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7072082-57D0-46C6-862C-484E7B1B1BBB}" type="slidenum">
              <a:rPr lang="en-US" altLang="zh-CN"/>
              <a:pPr/>
              <a:t>63</a:t>
            </a:fld>
            <a:endParaRPr lang="en-US" altLang="zh-CN"/>
          </a:p>
        </p:txBody>
      </p:sp>
      <p:sp>
        <p:nvSpPr>
          <p:cNvPr id="611330"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113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D587BA0-EE72-4BE1-843F-6A94170B91D5}" type="slidenum">
              <a:rPr lang="en-US" altLang="zh-CN"/>
              <a:pPr/>
              <a:t>64</a:t>
            </a:fld>
            <a:endParaRPr lang="en-US" altLang="zh-CN"/>
          </a:p>
        </p:txBody>
      </p:sp>
      <p:sp>
        <p:nvSpPr>
          <p:cNvPr id="613378"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sp>
        <p:nvSpPr>
          <p:cNvPr id="613379"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613380" name="Picture 4"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7800"/>
            <a:ext cx="7772400" cy="4648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4EDE6B6-9F90-433B-8F75-5B1AE7A8FA3D}" type="slidenum">
              <a:rPr lang="en-US" altLang="zh-CN"/>
              <a:pPr/>
              <a:t>65</a:t>
            </a:fld>
            <a:endParaRPr lang="en-US" altLang="zh-CN"/>
          </a:p>
        </p:txBody>
      </p:sp>
      <p:sp>
        <p:nvSpPr>
          <p:cNvPr id="615426"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15427"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870C064-A8AC-406D-B783-34482A2A93CE}" type="slidenum">
              <a:rPr lang="en-US" altLang="zh-CN"/>
              <a:pPr/>
              <a:t>66</a:t>
            </a:fld>
            <a:endParaRPr lang="en-US" altLang="zh-CN"/>
          </a:p>
        </p:txBody>
      </p:sp>
      <p:sp>
        <p:nvSpPr>
          <p:cNvPr id="617474"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17475"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143000" y="1676400"/>
            <a:ext cx="7772400" cy="4459288"/>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C3B8148-BEC7-40FD-857C-D3B0BF957D49}" type="slidenum">
              <a:rPr lang="en-US" altLang="zh-CN"/>
              <a:pPr/>
              <a:t>67</a:t>
            </a:fld>
            <a:endParaRPr lang="en-US" altLang="zh-CN"/>
          </a:p>
        </p:txBody>
      </p:sp>
      <p:sp>
        <p:nvSpPr>
          <p:cNvPr id="619522"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1952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143000" y="1600200"/>
            <a:ext cx="7772400" cy="4535488"/>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1ADCABC-A1A8-46F5-8015-162BFA725780}" type="slidenum">
              <a:rPr lang="en-US" altLang="zh-CN"/>
              <a:pPr/>
              <a:t>68</a:t>
            </a:fld>
            <a:endParaRPr lang="en-US" altLang="zh-CN"/>
          </a:p>
        </p:txBody>
      </p:sp>
      <p:sp>
        <p:nvSpPr>
          <p:cNvPr id="621570"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2157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066800" y="1600200"/>
            <a:ext cx="7772400" cy="4419600"/>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8DEB9595-C087-4AB3-8179-C5944DB97315}" type="slidenum">
              <a:rPr lang="en-US" altLang="zh-CN"/>
              <a:pPr/>
              <a:t>69</a:t>
            </a:fld>
            <a:endParaRPr lang="en-US" altLang="zh-CN"/>
          </a:p>
        </p:txBody>
      </p:sp>
      <p:sp>
        <p:nvSpPr>
          <p:cNvPr id="623618"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23619"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5097417-EEA9-46F8-BE27-796A5BB0F4A5}" type="slidenum">
              <a:rPr lang="en-US" altLang="zh-CN"/>
              <a:pPr/>
              <a:t>7</a:t>
            </a:fld>
            <a:endParaRPr lang="en-US" altLang="zh-CN"/>
          </a:p>
        </p:txBody>
      </p:sp>
      <p:sp>
        <p:nvSpPr>
          <p:cNvPr id="289794"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Procedure for Object-Oriented Systems Analysis </a:t>
            </a:r>
            <a:r>
              <a:rPr lang="en-US" altLang="zh-CN" sz="1600">
                <a:ea typeface="宋体" panose="02010600030101010101" pitchFamily="2" charset="-122"/>
              </a:rPr>
              <a:t>(continued)</a:t>
            </a:r>
          </a:p>
        </p:txBody>
      </p:sp>
      <p:sp>
        <p:nvSpPr>
          <p:cNvPr id="289795" name="Rectangle 3"/>
          <p:cNvSpPr>
            <a:spLocks noGrp="1" noChangeArrowheads="1"/>
          </p:cNvSpPr>
          <p:nvPr>
            <p:ph type="body" idx="1"/>
          </p:nvPr>
        </p:nvSpPr>
        <p:spPr>
          <a:xfrm>
            <a:off x="1295400" y="1524000"/>
            <a:ext cx="7924800" cy="5334000"/>
          </a:xfrm>
        </p:spPr>
        <p:txBody>
          <a:bodyPr/>
          <a:lstStyle/>
          <a:p>
            <a:pPr marL="1370013" indent="-1370013">
              <a:lnSpc>
                <a:spcPct val="80000"/>
              </a:lnSpc>
              <a:buFontTx/>
              <a:buNone/>
            </a:pPr>
            <a:r>
              <a:rPr lang="en-US" altLang="zh-CN" sz="2800" dirty="0">
                <a:ea typeface="宋体" panose="02010600030101010101" pitchFamily="2" charset="-122"/>
              </a:rPr>
              <a:t>Step 4.</a:t>
            </a:r>
            <a:r>
              <a:rPr lang="en-US" altLang="zh-CN" sz="2800" dirty="0">
                <a:solidFill>
                  <a:schemeClr val="tx1"/>
                </a:solidFill>
                <a:ea typeface="宋体" panose="02010600030101010101" pitchFamily="2" charset="-122"/>
              </a:rPr>
              <a:t>  Draw a system sequence diagram </a:t>
            </a:r>
          </a:p>
          <a:p>
            <a:pPr marL="1370013" indent="-1370013">
              <a:lnSpc>
                <a:spcPct val="80000"/>
              </a:lnSpc>
              <a:spcAft>
                <a:spcPct val="20000"/>
              </a:spcAft>
              <a:buFontTx/>
              <a:buNone/>
            </a:pPr>
            <a:r>
              <a:rPr lang="en-US" altLang="zh-CN" sz="2800" dirty="0">
                <a:solidFill>
                  <a:schemeClr val="tx1"/>
                </a:solidFill>
                <a:ea typeface="宋体" panose="02010600030101010101" pitchFamily="2" charset="-122"/>
              </a:rPr>
              <a:t>	for each use case scenario.</a:t>
            </a:r>
          </a:p>
          <a:p>
            <a:pPr marL="1370013" indent="-1370013">
              <a:lnSpc>
                <a:spcPct val="80000"/>
              </a:lnSpc>
              <a:spcAft>
                <a:spcPct val="20000"/>
              </a:spcAft>
              <a:buFontTx/>
              <a:buNone/>
            </a:pPr>
            <a:r>
              <a:rPr lang="zh-CN" altLang="en-US" sz="2800" dirty="0">
                <a:solidFill>
                  <a:schemeClr val="tx1"/>
                </a:solidFill>
                <a:ea typeface="宋体" panose="02010600030101010101" pitchFamily="2" charset="-122"/>
              </a:rPr>
              <a:t>	为每个用例场景绘制</a:t>
            </a:r>
            <a:r>
              <a:rPr lang="zh-CN" altLang="en-US" sz="2800" dirty="0" smtClean="0">
                <a:solidFill>
                  <a:schemeClr val="tx1"/>
                </a:solidFill>
                <a:ea typeface="宋体" panose="02010600030101010101" pitchFamily="2" charset="-122"/>
              </a:rPr>
              <a:t>系统顺序图</a:t>
            </a:r>
            <a:endParaRPr lang="zh-CN" altLang="en-US" sz="2800" dirty="0">
              <a:solidFill>
                <a:schemeClr val="tx1"/>
              </a:solidFill>
              <a:ea typeface="宋体" panose="02010600030101010101" pitchFamily="2" charset="-122"/>
            </a:endParaRPr>
          </a:p>
          <a:p>
            <a:pPr marL="1370013" indent="-1370013">
              <a:lnSpc>
                <a:spcPct val="80000"/>
              </a:lnSpc>
              <a:buFontTx/>
              <a:buNone/>
            </a:pPr>
            <a:r>
              <a:rPr lang="en-US" altLang="zh-CN" sz="2800" dirty="0">
                <a:ea typeface="宋体" panose="02010600030101010101" pitchFamily="2" charset="-122"/>
              </a:rPr>
              <a:t>Step 5.</a:t>
            </a:r>
            <a:r>
              <a:rPr lang="en-US" altLang="zh-CN" sz="2800" dirty="0">
                <a:solidFill>
                  <a:schemeClr val="tx1"/>
                </a:solidFill>
                <a:ea typeface="宋体" panose="02010600030101010101" pitchFamily="2" charset="-122"/>
              </a:rPr>
              <a:t>  Produce a domain model showing the concepts, attributes, and associations in the problem </a:t>
            </a:r>
          </a:p>
          <a:p>
            <a:pPr marL="1370013" indent="-1370013">
              <a:lnSpc>
                <a:spcPct val="80000"/>
              </a:lnSpc>
              <a:spcAft>
                <a:spcPct val="20000"/>
              </a:spcAft>
              <a:buFontTx/>
              <a:buNone/>
            </a:pPr>
            <a:r>
              <a:rPr lang="en-US" altLang="zh-CN" sz="2800" dirty="0">
                <a:solidFill>
                  <a:schemeClr val="tx1"/>
                </a:solidFill>
                <a:ea typeface="宋体" panose="02010600030101010101" pitchFamily="2" charset="-122"/>
              </a:rPr>
              <a:t>	domain of the system.</a:t>
            </a:r>
          </a:p>
          <a:p>
            <a:pPr marL="1370013" indent="-1370013">
              <a:lnSpc>
                <a:spcPct val="80000"/>
              </a:lnSpc>
              <a:spcAft>
                <a:spcPct val="20000"/>
              </a:spcAft>
              <a:buFontTx/>
              <a:buNone/>
            </a:pPr>
            <a:r>
              <a:rPr lang="zh-CN" altLang="en-US" sz="2800" dirty="0">
                <a:solidFill>
                  <a:schemeClr val="tx1"/>
                </a:solidFill>
                <a:ea typeface="宋体" panose="02010600030101010101" pitchFamily="2" charset="-122"/>
              </a:rPr>
              <a:t>              生成域模型，以标识系统问题域中的概念、属性和关联</a:t>
            </a:r>
          </a:p>
          <a:p>
            <a:pPr marL="1370013" indent="-1370013">
              <a:lnSpc>
                <a:spcPct val="80000"/>
              </a:lnSpc>
              <a:buFontTx/>
              <a:buNone/>
            </a:pPr>
            <a:r>
              <a:rPr lang="en-US" altLang="zh-CN" sz="2800" dirty="0">
                <a:ea typeface="宋体" panose="02010600030101010101" pitchFamily="2" charset="-122"/>
              </a:rPr>
              <a:t>Step 6.</a:t>
            </a:r>
            <a:r>
              <a:rPr lang="en-US" altLang="zh-CN" sz="2800" dirty="0">
                <a:solidFill>
                  <a:schemeClr val="tx1"/>
                </a:solidFill>
                <a:ea typeface="宋体" panose="02010600030101010101" pitchFamily="2" charset="-122"/>
              </a:rPr>
              <a:t>  Write a contract for each system operation.</a:t>
            </a:r>
          </a:p>
          <a:p>
            <a:pPr marL="1370013" indent="-1370013">
              <a:lnSpc>
                <a:spcPct val="80000"/>
              </a:lnSpc>
              <a:buFontTx/>
              <a:buNone/>
            </a:pPr>
            <a:r>
              <a:rPr lang="en-US" altLang="zh-CN" sz="2800" dirty="0">
                <a:solidFill>
                  <a:schemeClr val="tx1"/>
                </a:solidFill>
                <a:ea typeface="宋体" panose="02010600030101010101" pitchFamily="2" charset="-122"/>
              </a:rPr>
              <a:t>	</a:t>
            </a:r>
            <a:r>
              <a:rPr lang="zh-CN" altLang="en-US" sz="2800" dirty="0">
                <a:solidFill>
                  <a:schemeClr val="tx1"/>
                </a:solidFill>
                <a:ea typeface="宋体" panose="02010600030101010101" pitchFamily="2" charset="-122"/>
              </a:rPr>
              <a:t>为每项系统操作编写约定</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animEffect transition="in" filter="blinds(horizontal)">
                                      <p:cBhvr>
                                        <p:cTn id="7" dur="500"/>
                                        <p:tgtEl>
                                          <p:spTgt spid="28979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9795">
                                            <p:txEl>
                                              <p:pRg st="1" end="1"/>
                                            </p:txEl>
                                          </p:spTgt>
                                        </p:tgtEl>
                                        <p:attrNameLst>
                                          <p:attrName>style.visibility</p:attrName>
                                        </p:attrNameLst>
                                      </p:cBhvr>
                                      <p:to>
                                        <p:strVal val="visible"/>
                                      </p:to>
                                    </p:set>
                                    <p:animEffect transition="in" filter="blinds(horizontal)">
                                      <p:cBhvr>
                                        <p:cTn id="10" dur="500"/>
                                        <p:tgtEl>
                                          <p:spTgt spid="28979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9795">
                                            <p:txEl>
                                              <p:pRg st="2" end="2"/>
                                            </p:txEl>
                                          </p:spTgt>
                                        </p:tgtEl>
                                        <p:attrNameLst>
                                          <p:attrName>style.visibility</p:attrName>
                                        </p:attrNameLst>
                                      </p:cBhvr>
                                      <p:to>
                                        <p:strVal val="visible"/>
                                      </p:to>
                                    </p:set>
                                    <p:animEffect transition="in" filter="blinds(horizontal)">
                                      <p:cBhvr>
                                        <p:cTn id="13" dur="500"/>
                                        <p:tgtEl>
                                          <p:spTgt spid="28979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89795">
                                            <p:txEl>
                                              <p:pRg st="3" end="3"/>
                                            </p:txEl>
                                          </p:spTgt>
                                        </p:tgtEl>
                                        <p:attrNameLst>
                                          <p:attrName>style.visibility</p:attrName>
                                        </p:attrNameLst>
                                      </p:cBhvr>
                                      <p:to>
                                        <p:strVal val="visible"/>
                                      </p:to>
                                    </p:set>
                                    <p:animEffect transition="in" filter="blinds(horizontal)">
                                      <p:cBhvr>
                                        <p:cTn id="18" dur="500"/>
                                        <p:tgtEl>
                                          <p:spTgt spid="289795">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89795">
                                            <p:txEl>
                                              <p:pRg st="4" end="4"/>
                                            </p:txEl>
                                          </p:spTgt>
                                        </p:tgtEl>
                                        <p:attrNameLst>
                                          <p:attrName>style.visibility</p:attrName>
                                        </p:attrNameLst>
                                      </p:cBhvr>
                                      <p:to>
                                        <p:strVal val="visible"/>
                                      </p:to>
                                    </p:set>
                                    <p:animEffect transition="in" filter="blinds(horizontal)">
                                      <p:cBhvr>
                                        <p:cTn id="21" dur="500"/>
                                        <p:tgtEl>
                                          <p:spTgt spid="289795">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89795">
                                            <p:txEl>
                                              <p:pRg st="5" end="5"/>
                                            </p:txEl>
                                          </p:spTgt>
                                        </p:tgtEl>
                                        <p:attrNameLst>
                                          <p:attrName>style.visibility</p:attrName>
                                        </p:attrNameLst>
                                      </p:cBhvr>
                                      <p:to>
                                        <p:strVal val="visible"/>
                                      </p:to>
                                    </p:set>
                                    <p:animEffect transition="in" filter="blinds(horizontal)">
                                      <p:cBhvr>
                                        <p:cTn id="24" dur="500"/>
                                        <p:tgtEl>
                                          <p:spTgt spid="289795">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289795">
                                            <p:txEl>
                                              <p:pRg st="6" end="6"/>
                                            </p:txEl>
                                          </p:spTgt>
                                        </p:tgtEl>
                                        <p:attrNameLst>
                                          <p:attrName>style.visibility</p:attrName>
                                        </p:attrNameLst>
                                      </p:cBhvr>
                                      <p:to>
                                        <p:strVal val="visible"/>
                                      </p:to>
                                    </p:set>
                                    <p:animEffect transition="in" filter="blinds(horizontal)">
                                      <p:cBhvr>
                                        <p:cTn id="29" dur="500"/>
                                        <p:tgtEl>
                                          <p:spTgt spid="289795">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89795">
                                            <p:txEl>
                                              <p:pRg st="7" end="7"/>
                                            </p:txEl>
                                          </p:spTgt>
                                        </p:tgtEl>
                                        <p:attrNameLst>
                                          <p:attrName>style.visibility</p:attrName>
                                        </p:attrNameLst>
                                      </p:cBhvr>
                                      <p:to>
                                        <p:strVal val="visible"/>
                                      </p:to>
                                    </p:set>
                                    <p:animEffect transition="in" filter="blinds(horizontal)">
                                      <p:cBhvr>
                                        <p:cTn id="32" dur="500"/>
                                        <p:tgtEl>
                                          <p:spTgt spid="2897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020D126-28B8-4902-8A2E-B8DB61FCC17E}" type="slidenum">
              <a:rPr lang="en-US" altLang="zh-CN"/>
              <a:pPr/>
              <a:t>70</a:t>
            </a:fld>
            <a:endParaRPr lang="en-US" altLang="zh-CN"/>
          </a:p>
        </p:txBody>
      </p:sp>
      <p:sp>
        <p:nvSpPr>
          <p:cNvPr id="625666"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25667"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482A4334-272F-4BB5-982E-A24EBC534C4F}" type="slidenum">
              <a:rPr lang="en-US" altLang="zh-CN"/>
              <a:pPr/>
              <a:t>71</a:t>
            </a:fld>
            <a:endParaRPr lang="en-US" altLang="zh-CN"/>
          </a:p>
        </p:txBody>
      </p:sp>
      <p:sp>
        <p:nvSpPr>
          <p:cNvPr id="627714" name="Rectangle 2"/>
          <p:cNvSpPr>
            <a:spLocks noGrp="1" noChangeArrowheads="1"/>
          </p:cNvSpPr>
          <p:nvPr>
            <p:ph type="title"/>
          </p:nvPr>
        </p:nvSpPr>
        <p:spPr/>
        <p:txBody>
          <a:bodyPr/>
          <a:lstStyle/>
          <a:p>
            <a:r>
              <a:rPr lang="zh-CN" altLang="en-US">
                <a:ea typeface="宋体" panose="02010600030101010101" pitchFamily="2" charset="-122"/>
              </a:rPr>
              <a:t>书写用例文档</a:t>
            </a:r>
          </a:p>
        </p:txBody>
      </p:sp>
      <p:pic>
        <p:nvPicPr>
          <p:cNvPr id="627715"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027113" y="1524000"/>
            <a:ext cx="7964487" cy="4535488"/>
          </a:xfr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F58F50F-4827-43A1-9212-D3E1CF910A16}" type="slidenum">
              <a:rPr lang="en-US" altLang="zh-CN"/>
              <a:pPr/>
              <a:t>72</a:t>
            </a:fld>
            <a:endParaRPr lang="en-US" altLang="zh-CN"/>
          </a:p>
        </p:txBody>
      </p:sp>
      <p:sp>
        <p:nvSpPr>
          <p:cNvPr id="410626" name="Rectangle 2"/>
          <p:cNvSpPr>
            <a:spLocks noGrp="1" noChangeArrowheads="1"/>
          </p:cNvSpPr>
          <p:nvPr>
            <p:ph type="title"/>
          </p:nvPr>
        </p:nvSpPr>
        <p:spPr/>
        <p:txBody>
          <a:bodyPr/>
          <a:lstStyle/>
          <a:p>
            <a:r>
              <a:rPr lang="zh-CN" altLang="en-US">
                <a:ea typeface="宋体" panose="02010600030101010101" pitchFamily="2" charset="-122"/>
              </a:rPr>
              <a:t>迭代意义下的完整性</a:t>
            </a:r>
          </a:p>
        </p:txBody>
      </p:sp>
      <p:sp>
        <p:nvSpPr>
          <p:cNvPr id="410627" name="Rectangle 3"/>
          <p:cNvSpPr>
            <a:spLocks noGrp="1" noChangeArrowheads="1"/>
          </p:cNvSpPr>
          <p:nvPr>
            <p:ph type="body" idx="1"/>
          </p:nvPr>
        </p:nvSpPr>
        <p:spPr/>
        <p:txBody>
          <a:bodyPr/>
          <a:lstStyle/>
          <a:p>
            <a:pPr>
              <a:lnSpc>
                <a:spcPct val="90000"/>
              </a:lnSpc>
            </a:pPr>
            <a:r>
              <a:rPr lang="zh-CN" altLang="en-US">
                <a:ea typeface="宋体" panose="02010600030101010101" pitchFamily="2" charset="-122"/>
              </a:rPr>
              <a:t>用例建模是迭代的和逐步精化的过程。（不要在一开始就竭力去捕捉用例所有的细节，随着对用户需求理解的加深而不断得到细化。 ）</a:t>
            </a:r>
          </a:p>
          <a:p>
            <a:pPr>
              <a:lnSpc>
                <a:spcPct val="90000"/>
              </a:lnSpc>
            </a:pPr>
            <a:r>
              <a:rPr lang="zh-CN" altLang="en-US">
                <a:ea typeface="宋体" panose="02010600030101010101" pitchFamily="2" charset="-122"/>
              </a:rPr>
              <a:t>在统一过程中以一次迭代的所有功能是否完整做为标准</a:t>
            </a:r>
          </a:p>
          <a:p>
            <a:pPr lvl="1">
              <a:lnSpc>
                <a:spcPct val="90000"/>
              </a:lnSpc>
            </a:pPr>
            <a:r>
              <a:rPr lang="zh-CN" altLang="en-US">
                <a:ea typeface="宋体" panose="02010600030101010101" pitchFamily="2" charset="-122"/>
              </a:rPr>
              <a:t>投资方</a:t>
            </a:r>
            <a:r>
              <a:rPr lang="en-US" altLang="zh-CN">
                <a:ea typeface="宋体" panose="02010600030101010101" pitchFamily="2" charset="-122"/>
              </a:rPr>
              <a:t>:</a:t>
            </a:r>
            <a:r>
              <a:rPr lang="zh-CN" altLang="en-US">
                <a:ea typeface="宋体" panose="02010600030101010101" pitchFamily="2" charset="-122"/>
              </a:rPr>
              <a:t>确认是他们所需要的</a:t>
            </a:r>
          </a:p>
          <a:p>
            <a:pPr lvl="1">
              <a:lnSpc>
                <a:spcPct val="90000"/>
              </a:lnSpc>
            </a:pPr>
            <a:r>
              <a:rPr lang="zh-CN" altLang="en-US">
                <a:ea typeface="宋体" panose="02010600030101010101" pitchFamily="2" charset="-122"/>
              </a:rPr>
              <a:t>用户</a:t>
            </a:r>
            <a:r>
              <a:rPr lang="en-US" altLang="zh-CN">
                <a:ea typeface="宋体" panose="02010600030101010101" pitchFamily="2" charset="-122"/>
              </a:rPr>
              <a:t>:</a:t>
            </a:r>
            <a:r>
              <a:rPr lang="zh-CN" altLang="en-US">
                <a:ea typeface="宋体" panose="02010600030101010101" pitchFamily="2" charset="-122"/>
              </a:rPr>
              <a:t>确认表达了他们的要求</a:t>
            </a:r>
            <a:r>
              <a:rPr lang="en-US" altLang="zh-CN">
                <a:ea typeface="宋体" panose="02010600030101010101" pitchFamily="2" charset="-122"/>
              </a:rPr>
              <a:t>,</a:t>
            </a:r>
            <a:r>
              <a:rPr lang="zh-CN" altLang="en-US">
                <a:ea typeface="宋体" panose="02010600030101010101" pitchFamily="2" charset="-122"/>
              </a:rPr>
              <a:t>没有遗漏</a:t>
            </a:r>
          </a:p>
          <a:p>
            <a:pPr lvl="1">
              <a:lnSpc>
                <a:spcPct val="90000"/>
              </a:lnSpc>
            </a:pPr>
            <a:r>
              <a:rPr lang="zh-CN" altLang="en-US">
                <a:ea typeface="宋体" panose="02010600030101010101" pitchFamily="2" charset="-122"/>
              </a:rPr>
              <a:t>开发人员</a:t>
            </a:r>
            <a:r>
              <a:rPr lang="en-US" altLang="zh-CN">
                <a:ea typeface="宋体" panose="02010600030101010101" pitchFamily="2" charset="-122"/>
              </a:rPr>
              <a:t>:</a:t>
            </a:r>
            <a:r>
              <a:rPr lang="zh-CN" altLang="en-US">
                <a:ea typeface="宋体" panose="02010600030101010101" pitchFamily="2" charset="-122"/>
              </a:rPr>
              <a:t>确认可以实现所表示的功能</a:t>
            </a:r>
          </a:p>
          <a:p>
            <a:pPr>
              <a:lnSpc>
                <a:spcPct val="90000"/>
              </a:lnSpc>
            </a:pPr>
            <a:r>
              <a:rPr lang="zh-CN" altLang="en-US">
                <a:ea typeface="宋体" panose="02010600030101010101" pitchFamily="2" charset="-122"/>
              </a:rPr>
              <a:t>投资方确认覆盖了他们所有的需求</a:t>
            </a:r>
          </a:p>
          <a:p>
            <a:pPr>
              <a:lnSpc>
                <a:spcPct val="90000"/>
              </a:lnSpc>
            </a:pPr>
            <a:endParaRPr lang="zh-CN" altLang="en-US">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4DECEA6-4BA9-43B5-9C8F-32D0DC02A1C1}" type="slidenum">
              <a:rPr lang="en-US" altLang="zh-CN"/>
              <a:pPr/>
              <a:t>73</a:t>
            </a:fld>
            <a:endParaRPr lang="en-US" altLang="zh-CN"/>
          </a:p>
        </p:txBody>
      </p:sp>
      <p:sp>
        <p:nvSpPr>
          <p:cNvPr id="664578" name="Rectangle 2"/>
          <p:cNvSpPr>
            <a:spLocks noGrp="1" noChangeArrowheads="1"/>
          </p:cNvSpPr>
          <p:nvPr>
            <p:ph type="title"/>
          </p:nvPr>
        </p:nvSpPr>
        <p:spPr>
          <a:xfrm>
            <a:off x="685800" y="358775"/>
            <a:ext cx="7772400" cy="1143000"/>
          </a:xfrm>
        </p:spPr>
        <p:txBody>
          <a:bodyPr/>
          <a:lstStyle/>
          <a:p>
            <a:pPr>
              <a:buFont typeface="Monotype Sorts" pitchFamily="2" charset="2"/>
              <a:buNone/>
            </a:pPr>
            <a:r>
              <a:rPr lang="zh-CN" altLang="en-US" sz="3200" b="0">
                <a:ea typeface="宋体" panose="02010600030101010101" pitchFamily="2" charset="-122"/>
              </a:rPr>
              <a:t>  用例</a:t>
            </a:r>
            <a:r>
              <a:rPr lang="zh-CN" altLang="en-US" sz="3200" b="0">
                <a:latin typeface="宋体" panose="02010600030101010101" pitchFamily="2" charset="-122"/>
                <a:ea typeface="宋体" panose="02010600030101010101" pitchFamily="2" charset="-122"/>
              </a:rPr>
              <a:t>的</a:t>
            </a:r>
            <a:r>
              <a:rPr lang="zh-CN" altLang="en-US" sz="3200" b="0">
                <a:ea typeface="宋体" panose="02010600030101010101" pitchFamily="2" charset="-122"/>
              </a:rPr>
              <a:t>获取</a:t>
            </a:r>
            <a:endParaRPr lang="zh-CN" altLang="en-US" b="0">
              <a:solidFill>
                <a:schemeClr val="tx1"/>
              </a:solidFill>
              <a:latin typeface="Times New Roman" panose="02020603050405020304" pitchFamily="18" charset="0"/>
              <a:ea typeface="宋体" panose="02010600030101010101" pitchFamily="2" charset="-122"/>
            </a:endParaRPr>
          </a:p>
        </p:txBody>
      </p:sp>
      <p:sp>
        <p:nvSpPr>
          <p:cNvPr id="664579" name="Rectangle 3"/>
          <p:cNvSpPr>
            <a:spLocks noGrp="1" noChangeArrowheads="1"/>
          </p:cNvSpPr>
          <p:nvPr>
            <p:ph type="body" idx="1"/>
          </p:nvPr>
        </p:nvSpPr>
        <p:spPr>
          <a:xfrm>
            <a:off x="1295400" y="1524000"/>
            <a:ext cx="7543800" cy="5181600"/>
          </a:xfrm>
        </p:spPr>
        <p:txBody>
          <a:bodyPr/>
          <a:lstStyle/>
          <a:p>
            <a:pPr algn="just">
              <a:spcBef>
                <a:spcPct val="40000"/>
              </a:spcBef>
              <a:spcAft>
                <a:spcPct val="15000"/>
              </a:spcAft>
              <a:buClr>
                <a:srgbClr val="0066FF"/>
              </a:buClr>
              <a:buFont typeface="Wingdings" panose="05000000000000000000" pitchFamily="2" charset="2"/>
              <a:buChar char="Ø"/>
            </a:pPr>
            <a:r>
              <a:rPr lang="zh-CN" altLang="en-US" sz="2800" b="0">
                <a:solidFill>
                  <a:schemeClr val="tx1"/>
                </a:solidFill>
                <a:ea typeface="宋体" panose="02010600030101010101" pitchFamily="2" charset="-122"/>
              </a:rPr>
              <a:t>首先获取简单的、</a:t>
            </a:r>
            <a:r>
              <a:rPr lang="zh-CN" altLang="en-US" sz="2800" b="0">
                <a:solidFill>
                  <a:schemeClr val="tx1"/>
                </a:solidFill>
                <a:latin typeface="宋体" panose="02010600030101010101" pitchFamily="2" charset="-122"/>
                <a:ea typeface="宋体" panose="02010600030101010101" pitchFamily="2" charset="-122"/>
              </a:rPr>
              <a:t>常规的用例作为基本用例。</a:t>
            </a:r>
            <a:endParaRPr lang="zh-CN" altLang="en-US" sz="2800" b="0">
              <a:solidFill>
                <a:schemeClr val="tx1"/>
              </a:solidFill>
              <a:ea typeface="宋体" panose="02010600030101010101" pitchFamily="2" charset="-122"/>
            </a:endParaRPr>
          </a:p>
          <a:p>
            <a:pPr algn="just">
              <a:spcBef>
                <a:spcPct val="40000"/>
              </a:spcBef>
              <a:spcAft>
                <a:spcPct val="15000"/>
              </a:spcAft>
              <a:buClr>
                <a:srgbClr val="0066FF"/>
              </a:buClr>
              <a:buFont typeface="Wingdings" panose="05000000000000000000" pitchFamily="2" charset="2"/>
              <a:buChar char="Ø"/>
            </a:pPr>
            <a:r>
              <a:rPr lang="zh-CN" altLang="en-US" sz="2800" b="0">
                <a:solidFill>
                  <a:schemeClr val="tx1"/>
                </a:solidFill>
                <a:ea typeface="宋体" panose="02010600030101010101" pitchFamily="2" charset="-122"/>
              </a:rPr>
              <a:t>当一个用例与另一个用例相似，但比另一个用例做的动作要多，采用扩展关系：</a:t>
            </a:r>
          </a:p>
          <a:p>
            <a:pPr algn="just">
              <a:spcBef>
                <a:spcPct val="40000"/>
              </a:spcBef>
              <a:spcAft>
                <a:spcPct val="15000"/>
              </a:spcAft>
              <a:buClr>
                <a:srgbClr val="0066FF"/>
              </a:buClr>
              <a:buFont typeface="Wingdings" panose="05000000000000000000" pitchFamily="2" charset="2"/>
              <a:buChar char="Ø"/>
            </a:pPr>
            <a:r>
              <a:rPr lang="zh-CN" altLang="en-US" sz="2800" b="0">
                <a:solidFill>
                  <a:schemeClr val="tx1"/>
                </a:solidFill>
                <a:ea typeface="宋体" panose="02010600030101010101" pitchFamily="2" charset="-122"/>
              </a:rPr>
              <a:t>对用例中的每一步，问一下“这儿可能出现什么异常情况”以及“是否需要采取不同的解决方法”；将所有出现变动的部分列出，作为给定用例的扩展。</a:t>
            </a:r>
          </a:p>
          <a:p>
            <a:pPr algn="just">
              <a:spcBef>
                <a:spcPct val="40000"/>
              </a:spcBef>
              <a:spcAft>
                <a:spcPct val="15000"/>
              </a:spcAft>
              <a:buClr>
                <a:srgbClr val="0066FF"/>
              </a:buClr>
              <a:buFont typeface="Wingdings" panose="05000000000000000000" pitchFamily="2" charset="2"/>
              <a:buChar char="Ø"/>
            </a:pPr>
            <a:r>
              <a:rPr lang="zh-CN" altLang="en-US" sz="2800" b="0">
                <a:solidFill>
                  <a:schemeClr val="tx1"/>
                </a:solidFill>
                <a:ea typeface="宋体" panose="02010600030101010101" pitchFamily="2" charset="-122"/>
              </a:rPr>
              <a:t>在开发系统的用例图时，不同的设计者选取用例的数目也不相同。</a:t>
            </a:r>
          </a:p>
          <a:p>
            <a:pPr algn="just">
              <a:spcBef>
                <a:spcPct val="40000"/>
              </a:spcBef>
              <a:spcAft>
                <a:spcPct val="15000"/>
              </a:spcAft>
              <a:buFont typeface="Wingdings" panose="05000000000000000000" pitchFamily="2" charset="2"/>
              <a:buNone/>
            </a:pPr>
            <a:endParaRPr lang="zh-CN" altLang="en-US" sz="2800" b="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4579">
                                            <p:txEl>
                                              <p:pRg st="0" end="0"/>
                                            </p:txEl>
                                          </p:spTgt>
                                        </p:tgtEl>
                                        <p:attrNameLst>
                                          <p:attrName>style.visibility</p:attrName>
                                        </p:attrNameLst>
                                      </p:cBhvr>
                                      <p:to>
                                        <p:strVal val="visible"/>
                                      </p:to>
                                    </p:set>
                                    <p:animEffect transition="in" filter="blinds(horizontal)">
                                      <p:cBhvr>
                                        <p:cTn id="7" dur="500"/>
                                        <p:tgtEl>
                                          <p:spTgt spid="66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4579">
                                            <p:txEl>
                                              <p:pRg st="1" end="1"/>
                                            </p:txEl>
                                          </p:spTgt>
                                        </p:tgtEl>
                                        <p:attrNameLst>
                                          <p:attrName>style.visibility</p:attrName>
                                        </p:attrNameLst>
                                      </p:cBhvr>
                                      <p:to>
                                        <p:strVal val="visible"/>
                                      </p:to>
                                    </p:set>
                                    <p:animEffect transition="in" filter="blinds(horizontal)">
                                      <p:cBhvr>
                                        <p:cTn id="12" dur="500"/>
                                        <p:tgtEl>
                                          <p:spTgt spid="66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64579">
                                            <p:txEl>
                                              <p:pRg st="2" end="2"/>
                                            </p:txEl>
                                          </p:spTgt>
                                        </p:tgtEl>
                                        <p:attrNameLst>
                                          <p:attrName>style.visibility</p:attrName>
                                        </p:attrNameLst>
                                      </p:cBhvr>
                                      <p:to>
                                        <p:strVal val="visible"/>
                                      </p:to>
                                    </p:set>
                                    <p:animEffect transition="in" filter="blinds(horizontal)">
                                      <p:cBhvr>
                                        <p:cTn id="17" dur="500"/>
                                        <p:tgtEl>
                                          <p:spTgt spid="66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64579">
                                            <p:txEl>
                                              <p:pRg st="3" end="3"/>
                                            </p:txEl>
                                          </p:spTgt>
                                        </p:tgtEl>
                                        <p:attrNameLst>
                                          <p:attrName>style.visibility</p:attrName>
                                        </p:attrNameLst>
                                      </p:cBhvr>
                                      <p:to>
                                        <p:strVal val="visible"/>
                                      </p:to>
                                    </p:set>
                                    <p:animEffect transition="in" filter="blinds(horizontal)">
                                      <p:cBhvr>
                                        <p:cTn id="22" dur="500"/>
                                        <p:tgtEl>
                                          <p:spTgt spid="664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7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7139C99-2F8F-4E98-8031-47D263BC31DB}" type="slidenum">
              <a:rPr lang="en-US" altLang="zh-CN"/>
              <a:pPr/>
              <a:t>74</a:t>
            </a:fld>
            <a:endParaRPr lang="en-US" altLang="zh-CN"/>
          </a:p>
        </p:txBody>
      </p:sp>
      <p:sp>
        <p:nvSpPr>
          <p:cNvPr id="445442" name="Rectangle 2"/>
          <p:cNvSpPr>
            <a:spLocks noGrp="1" noChangeArrowheads="1"/>
          </p:cNvSpPr>
          <p:nvPr>
            <p:ph type="title"/>
          </p:nvPr>
        </p:nvSpPr>
        <p:spPr/>
        <p:txBody>
          <a:bodyPr/>
          <a:lstStyle/>
          <a:p>
            <a:r>
              <a:rPr lang="zh-CN" altLang="en-US">
                <a:ea typeface="宋体" panose="02010600030101010101" pitchFamily="2" charset="-122"/>
              </a:rPr>
              <a:t>用例驱动</a:t>
            </a:r>
          </a:p>
        </p:txBody>
      </p:sp>
      <p:sp>
        <p:nvSpPr>
          <p:cNvPr id="445443" name="Rectangle 3"/>
          <p:cNvSpPr>
            <a:spLocks noGrp="1" noChangeArrowheads="1"/>
          </p:cNvSpPr>
          <p:nvPr>
            <p:ph type="body" idx="1"/>
          </p:nvPr>
        </p:nvSpPr>
        <p:spPr>
          <a:xfrm>
            <a:off x="838200" y="1828800"/>
            <a:ext cx="8229600" cy="4117975"/>
          </a:xfrm>
        </p:spPr>
        <p:txBody>
          <a:bodyPr/>
          <a:lstStyle/>
          <a:p>
            <a:pPr>
              <a:lnSpc>
                <a:spcPct val="90000"/>
              </a:lnSpc>
            </a:pPr>
            <a:r>
              <a:rPr lang="zh-CN" altLang="en-US" sz="2800">
                <a:ea typeface="宋体" panose="02010600030101010101" pitchFamily="2" charset="-122"/>
              </a:rPr>
              <a:t>用例是为了向外部对象提供一种有价值的服务，系统与该对象进行交互所执行的一系列动作顺序的规格说明</a:t>
            </a:r>
          </a:p>
          <a:p>
            <a:pPr lvl="1">
              <a:lnSpc>
                <a:spcPct val="90000"/>
              </a:lnSpc>
            </a:pPr>
            <a:r>
              <a:rPr lang="zh-CN" altLang="en-US" sz="2400">
                <a:ea typeface="宋体" panose="02010600030101010101" pitchFamily="2" charset="-122"/>
              </a:rPr>
              <a:t>一个内聚的功能性单元</a:t>
            </a:r>
          </a:p>
          <a:p>
            <a:pPr lvl="1">
              <a:lnSpc>
                <a:spcPct val="90000"/>
              </a:lnSpc>
            </a:pPr>
            <a:r>
              <a:rPr lang="zh-CN" altLang="en-US" sz="2400">
                <a:ea typeface="宋体" panose="02010600030101010101" pitchFamily="2" charset="-122"/>
              </a:rPr>
              <a:t>定义系统的行为但不揭示其内部结构</a:t>
            </a:r>
          </a:p>
          <a:p>
            <a:pPr lvl="1">
              <a:lnSpc>
                <a:spcPct val="90000"/>
              </a:lnSpc>
            </a:pPr>
            <a:r>
              <a:rPr lang="zh-CN" altLang="en-US" sz="2400">
                <a:ea typeface="宋体" panose="02010600030101010101" pitchFamily="2" charset="-122"/>
              </a:rPr>
              <a:t>用例的实例是用例的执行</a:t>
            </a:r>
          </a:p>
          <a:p>
            <a:pPr>
              <a:lnSpc>
                <a:spcPct val="90000"/>
              </a:lnSpc>
            </a:pPr>
            <a:r>
              <a:rPr lang="zh-CN" altLang="en-US" sz="2800">
                <a:ea typeface="宋体" panose="02010600030101010101" pitchFamily="2" charset="-122"/>
              </a:rPr>
              <a:t>开发过程是沿着一系列从用例得到的工作流前进的：用例被确定，用例被设计，最后用例又成为构造测试用例的基础</a:t>
            </a:r>
          </a:p>
          <a:p>
            <a:pPr>
              <a:lnSpc>
                <a:spcPct val="90000"/>
              </a:lnSpc>
            </a:pPr>
            <a:endParaRPr lang="zh-CN" altLang="en-US" sz="280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9D49C92F-53FA-477E-8917-4FC99643E7F7}" type="slidenum">
              <a:rPr lang="en-US" altLang="zh-CN"/>
              <a:pPr/>
              <a:t>75</a:t>
            </a:fld>
            <a:endParaRPr lang="en-US" altLang="zh-CN"/>
          </a:p>
        </p:txBody>
      </p:sp>
      <p:sp>
        <p:nvSpPr>
          <p:cNvPr id="447490" name="Rectangle 2"/>
          <p:cNvSpPr>
            <a:spLocks noGrp="1" noChangeArrowheads="1"/>
          </p:cNvSpPr>
          <p:nvPr>
            <p:ph type="title"/>
          </p:nvPr>
        </p:nvSpPr>
        <p:spPr/>
        <p:txBody>
          <a:bodyPr/>
          <a:lstStyle/>
          <a:p>
            <a:r>
              <a:rPr lang="zh-CN" altLang="en-US">
                <a:ea typeface="宋体" panose="02010600030101010101" pitchFamily="2" charset="-122"/>
              </a:rPr>
              <a:t>用例模型的评审</a:t>
            </a:r>
          </a:p>
        </p:txBody>
      </p:sp>
      <p:sp>
        <p:nvSpPr>
          <p:cNvPr id="447491" name="Rectangle 3"/>
          <p:cNvSpPr>
            <a:spLocks noGrp="1" noChangeArrowheads="1"/>
          </p:cNvSpPr>
          <p:nvPr>
            <p:ph type="body" idx="1"/>
          </p:nvPr>
        </p:nvSpPr>
        <p:spPr>
          <a:xfrm>
            <a:off x="914400" y="1557338"/>
            <a:ext cx="8229600" cy="4389437"/>
          </a:xfrm>
        </p:spPr>
        <p:txBody>
          <a:bodyPr/>
          <a:lstStyle/>
          <a:p>
            <a:pPr>
              <a:lnSpc>
                <a:spcPct val="90000"/>
              </a:lnSpc>
            </a:pPr>
            <a:r>
              <a:rPr lang="zh-CN" altLang="en-US" sz="2400">
                <a:ea typeface="宋体" panose="02010600030101010101" pitchFamily="2" charset="-122"/>
              </a:rPr>
              <a:t>评审的目的是要揭示用例中的缺陷 </a:t>
            </a:r>
          </a:p>
          <a:p>
            <a:pPr>
              <a:lnSpc>
                <a:spcPct val="90000"/>
              </a:lnSpc>
            </a:pPr>
            <a:r>
              <a:rPr lang="zh-CN" altLang="en-US" sz="2400">
                <a:ea typeface="宋体" panose="02010600030101010101" pitchFamily="2" charset="-122"/>
              </a:rPr>
              <a:t>谁来评审</a:t>
            </a:r>
          </a:p>
          <a:p>
            <a:pPr lvl="1">
              <a:lnSpc>
                <a:spcPct val="90000"/>
              </a:lnSpc>
            </a:pPr>
            <a:r>
              <a:rPr lang="zh-CN" altLang="en-US" sz="2000">
                <a:ea typeface="宋体" panose="02010600030101010101" pitchFamily="2" charset="-122"/>
              </a:rPr>
              <a:t>有关业务专家：确认准确地反映了系统目标，描述了所期望的行为</a:t>
            </a:r>
          </a:p>
          <a:p>
            <a:pPr lvl="1">
              <a:lnSpc>
                <a:spcPct val="90000"/>
              </a:lnSpc>
            </a:pPr>
            <a:r>
              <a:rPr lang="zh-CN" altLang="en-US" sz="2000">
                <a:ea typeface="宋体" panose="02010600030101010101" pitchFamily="2" charset="-122"/>
              </a:rPr>
              <a:t>开发人员：确认足够详细，能够据此进行分析设计</a:t>
            </a:r>
          </a:p>
          <a:p>
            <a:pPr lvl="1">
              <a:lnSpc>
                <a:spcPct val="90000"/>
              </a:lnSpc>
            </a:pPr>
            <a:r>
              <a:rPr lang="zh-CN" altLang="en-US" sz="2000">
                <a:ea typeface="宋体" panose="02010600030101010101" pitchFamily="2" charset="-122"/>
              </a:rPr>
              <a:t>测试人员：客观地判定据此完成的系统可以达到期望的目标</a:t>
            </a:r>
          </a:p>
          <a:p>
            <a:pPr>
              <a:lnSpc>
                <a:spcPct val="90000"/>
              </a:lnSpc>
            </a:pPr>
            <a:r>
              <a:rPr lang="zh-CN" altLang="en-US" sz="2400">
                <a:ea typeface="宋体" panose="02010600030101010101" pitchFamily="2" charset="-122"/>
              </a:rPr>
              <a:t>评审内容</a:t>
            </a:r>
          </a:p>
          <a:p>
            <a:pPr lvl="1">
              <a:lnSpc>
                <a:spcPct val="90000"/>
              </a:lnSpc>
            </a:pPr>
            <a:r>
              <a:rPr lang="zh-CN" altLang="en-US" sz="2000">
                <a:ea typeface="宋体" panose="02010600030101010101" pitchFamily="2" charset="-122"/>
              </a:rPr>
              <a:t>用例图和用例描述</a:t>
            </a:r>
          </a:p>
          <a:p>
            <a:pPr lvl="1">
              <a:lnSpc>
                <a:spcPct val="90000"/>
              </a:lnSpc>
            </a:pPr>
            <a:r>
              <a:rPr lang="zh-CN" altLang="en-US" sz="2000">
                <a:ea typeface="宋体" panose="02010600030101010101" pitchFamily="2" charset="-122"/>
              </a:rPr>
              <a:t>术语表和领域模型</a:t>
            </a:r>
            <a:r>
              <a:rPr lang="en-US" altLang="zh-CN" sz="2000">
                <a:ea typeface="宋体" panose="02010600030101010101" pitchFamily="2" charset="-122"/>
              </a:rPr>
              <a:t>/</a:t>
            </a:r>
            <a:r>
              <a:rPr lang="zh-CN" altLang="en-US" sz="2000">
                <a:ea typeface="宋体" panose="02010600030101010101" pitchFamily="2" charset="-122"/>
              </a:rPr>
              <a:t>业务模型</a:t>
            </a:r>
          </a:p>
          <a:p>
            <a:pPr>
              <a:lnSpc>
                <a:spcPct val="90000"/>
              </a:lnSpc>
            </a:pPr>
            <a:r>
              <a:rPr lang="zh-CN" altLang="en-US" sz="2400">
                <a:ea typeface="宋体" panose="02010600030101010101" pitchFamily="2" charset="-122"/>
              </a:rPr>
              <a:t>可以通过走查、原型或屏幕序列演示等方式进行</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08C6A8E9-72AD-409D-B280-C79DA9A7DD71}" type="slidenum">
              <a:rPr lang="en-US" altLang="zh-CN"/>
              <a:pPr/>
              <a:t>76</a:t>
            </a:fld>
            <a:endParaRPr lang="en-US" altLang="zh-CN"/>
          </a:p>
        </p:txBody>
      </p:sp>
      <p:sp>
        <p:nvSpPr>
          <p:cNvPr id="449538" name="Rectangle 2"/>
          <p:cNvSpPr>
            <a:spLocks noGrp="1" noChangeArrowheads="1"/>
          </p:cNvSpPr>
          <p:nvPr>
            <p:ph type="body" idx="1"/>
          </p:nvPr>
        </p:nvSpPr>
        <p:spPr/>
        <p:txBody>
          <a:bodyPr/>
          <a:lstStyle/>
          <a:p>
            <a:pPr>
              <a:lnSpc>
                <a:spcPct val="90000"/>
              </a:lnSpc>
            </a:pPr>
            <a:r>
              <a:rPr lang="zh-CN" altLang="en-US" sz="2800">
                <a:solidFill>
                  <a:schemeClr val="tx1"/>
                </a:solidFill>
                <a:ea typeface="宋体" panose="02010600030101010101" pitchFamily="2" charset="-122"/>
              </a:rPr>
              <a:t>需求规约</a:t>
            </a:r>
            <a:r>
              <a:rPr lang="en-US" altLang="zh-CN" sz="2800">
                <a:solidFill>
                  <a:schemeClr val="tx1"/>
                </a:solidFill>
                <a:ea typeface="宋体" panose="02010600030101010101" pitchFamily="2" charset="-122"/>
              </a:rPr>
              <a:t>(</a:t>
            </a:r>
            <a:r>
              <a:rPr lang="zh-CN" altLang="en-US" sz="2800">
                <a:solidFill>
                  <a:schemeClr val="tx1"/>
                </a:solidFill>
                <a:ea typeface="宋体" panose="02010600030101010101" pitchFamily="2" charset="-122"/>
              </a:rPr>
              <a:t>需求规格说明书</a:t>
            </a:r>
            <a:r>
              <a:rPr lang="en-US" altLang="zh-CN" sz="2800">
                <a:solidFill>
                  <a:schemeClr val="tx1"/>
                </a:solidFill>
                <a:ea typeface="宋体" panose="02010600030101010101" pitchFamily="2" charset="-122"/>
              </a:rPr>
              <a:t>)</a:t>
            </a:r>
            <a:r>
              <a:rPr lang="zh-CN" altLang="en-US" sz="2800">
                <a:solidFill>
                  <a:schemeClr val="tx1"/>
                </a:solidFill>
                <a:ea typeface="宋体" panose="02010600030101010101" pitchFamily="2" charset="-122"/>
              </a:rPr>
              <a:t>是对系统必须满足的条件和具备的能力的规定，包括功能、非功能需求和约束</a:t>
            </a:r>
          </a:p>
          <a:p>
            <a:pPr>
              <a:lnSpc>
                <a:spcPct val="90000"/>
              </a:lnSpc>
            </a:pPr>
            <a:r>
              <a:rPr lang="zh-CN" altLang="en-US" sz="2800">
                <a:solidFill>
                  <a:schemeClr val="tx1"/>
                </a:solidFill>
                <a:ea typeface="宋体" panose="02010600030101010101" pitchFamily="2" charset="-122"/>
              </a:rPr>
              <a:t>用例模型是一种获取和描述需求的有效方式但不是每件事情都必须在用例中描述</a:t>
            </a:r>
          </a:p>
          <a:p>
            <a:pPr>
              <a:lnSpc>
                <a:spcPct val="90000"/>
              </a:lnSpc>
            </a:pPr>
            <a:r>
              <a:rPr lang="zh-CN" altLang="en-US" sz="2800">
                <a:solidFill>
                  <a:schemeClr val="tx1"/>
                </a:solidFill>
                <a:ea typeface="宋体" panose="02010600030101010101" pitchFamily="2" charset="-122"/>
              </a:rPr>
              <a:t>对于不适合用例描述的需求应当添加声明性的需求说明，以构成一个完整的需求规约</a:t>
            </a:r>
          </a:p>
        </p:txBody>
      </p:sp>
      <p:sp>
        <p:nvSpPr>
          <p:cNvPr id="449539" name="Rectangle 3"/>
          <p:cNvSpPr>
            <a:spLocks noGrp="1" noChangeArrowheads="1"/>
          </p:cNvSpPr>
          <p:nvPr>
            <p:ph type="title"/>
          </p:nvPr>
        </p:nvSpPr>
        <p:spPr/>
        <p:txBody>
          <a:bodyPr/>
          <a:lstStyle/>
          <a:p>
            <a:r>
              <a:rPr lang="zh-CN" altLang="en-US">
                <a:ea typeface="宋体" panose="02010600030101010101" pitchFamily="2" charset="-122"/>
              </a:rPr>
              <a:t>用例模型与需求规约</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79DCFFE-5618-4E83-8423-369476F1A50E}" type="slidenum">
              <a:rPr lang="en-US" altLang="zh-CN"/>
              <a:pPr/>
              <a:t>77</a:t>
            </a:fld>
            <a:endParaRPr lang="en-US" altLang="zh-CN"/>
          </a:p>
        </p:txBody>
      </p:sp>
      <p:sp>
        <p:nvSpPr>
          <p:cNvPr id="451586"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451587" name="Rectangle 3"/>
          <p:cNvSpPr>
            <a:spLocks noGrp="1" noChangeArrowheads="1"/>
          </p:cNvSpPr>
          <p:nvPr>
            <p:ph type="body" idx="1"/>
          </p:nvPr>
        </p:nvSpPr>
        <p:spPr/>
        <p:txBody>
          <a:bodyPr/>
          <a:lstStyle/>
          <a:p>
            <a:r>
              <a:rPr lang="zh-CN" altLang="en-US">
                <a:solidFill>
                  <a:schemeClr val="tx1"/>
                </a:solidFill>
                <a:ea typeface="宋体" panose="02010600030101010101" pitchFamily="2" charset="-122"/>
              </a:rPr>
              <a:t>无论采用什么方法获取和描述需求，在完成需求建模之后，都应该编写完整的需求说明书，作为系统开发的依据。这个说明书应该经过评审和批准。因为它是设计、实现的基础。下面给出一个可供参考的模板。</a:t>
            </a:r>
          </a:p>
          <a:p>
            <a:r>
              <a:rPr lang="en-US" altLang="zh-CN">
                <a:solidFill>
                  <a:schemeClr val="tx1"/>
                </a:solidFill>
                <a:ea typeface="宋体" panose="02010600030101010101" pitchFamily="2" charset="-122"/>
                <a:hlinkClick r:id="rId3" action="ppaction://hlinkfile"/>
              </a:rPr>
              <a:t>RUP</a:t>
            </a:r>
            <a:r>
              <a:rPr lang="zh-CN" altLang="en-US">
                <a:solidFill>
                  <a:schemeClr val="tx1"/>
                </a:solidFill>
                <a:ea typeface="宋体" panose="02010600030101010101" pitchFamily="2" charset="-122"/>
                <a:hlinkClick r:id="rId3" action="ppaction://hlinkfile"/>
              </a:rPr>
              <a:t>文档模版</a:t>
            </a:r>
            <a:endParaRPr lang="zh-CN" altLang="en-US">
              <a:solidFill>
                <a:schemeClr val="tx1"/>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1ABB6B5A-D784-45FE-AC01-9707C72C95CE}" type="slidenum">
              <a:rPr lang="en-US" altLang="zh-CN"/>
              <a:pPr/>
              <a:t>78</a:t>
            </a:fld>
            <a:endParaRPr lang="en-US" altLang="zh-CN"/>
          </a:p>
        </p:txBody>
      </p:sp>
      <p:sp>
        <p:nvSpPr>
          <p:cNvPr id="455682" name="Rectangle 2"/>
          <p:cNvSpPr>
            <a:spLocks noGrp="1" noChangeArrowheads="1"/>
          </p:cNvSpPr>
          <p:nvPr>
            <p:ph type="title" idx="4294967295"/>
          </p:nvPr>
        </p:nvSpPr>
        <p:spPr/>
        <p:txBody>
          <a:bodyPr anchor="b"/>
          <a:lstStyle/>
          <a:p>
            <a:r>
              <a:rPr lang="zh-CN" altLang="en-US">
                <a:ea typeface="宋体" panose="02010600030101010101" pitchFamily="2" charset="-122"/>
              </a:rPr>
              <a:t>继续面向对象的分析过程</a:t>
            </a:r>
          </a:p>
        </p:txBody>
      </p:sp>
      <p:sp>
        <p:nvSpPr>
          <p:cNvPr id="455683" name="Rectangle 3"/>
          <p:cNvSpPr>
            <a:spLocks noGrp="1" noChangeArrowheads="1"/>
          </p:cNvSpPr>
          <p:nvPr>
            <p:ph type="body" idx="4294967295"/>
          </p:nvPr>
        </p:nvSpPr>
        <p:spPr/>
        <p:txBody>
          <a:bodyPr/>
          <a:lstStyle/>
          <a:p>
            <a:pPr>
              <a:lnSpc>
                <a:spcPct val="90000"/>
              </a:lnSpc>
            </a:pPr>
            <a:r>
              <a:rPr lang="en-US" altLang="zh-CN" sz="2800" dirty="0">
                <a:ea typeface="宋体" panose="02010600030101010101" pitchFamily="2" charset="-122"/>
              </a:rPr>
              <a:t>1</a:t>
            </a:r>
            <a:r>
              <a:rPr lang="zh-CN" altLang="en-US" sz="2800" dirty="0">
                <a:ea typeface="宋体" panose="02010600030101010101" pitchFamily="2" charset="-122"/>
              </a:rPr>
              <a:t>、标识业务事件并制作事件表</a:t>
            </a:r>
          </a:p>
          <a:p>
            <a:pPr>
              <a:lnSpc>
                <a:spcPct val="90000"/>
              </a:lnSpc>
            </a:pPr>
            <a:r>
              <a:rPr lang="en-US" altLang="zh-CN" sz="2800" dirty="0">
                <a:ea typeface="宋体" panose="02010600030101010101" pitchFamily="2" charset="-122"/>
              </a:rPr>
              <a:t>2</a:t>
            </a:r>
            <a:r>
              <a:rPr lang="zh-CN" altLang="en-US" sz="2800" dirty="0">
                <a:ea typeface="宋体" panose="02010600030101010101" pitchFamily="2" charset="-122"/>
              </a:rPr>
              <a:t>、标识用例并生成系统用例图</a:t>
            </a:r>
          </a:p>
          <a:p>
            <a:pPr>
              <a:lnSpc>
                <a:spcPct val="90000"/>
              </a:lnSpc>
            </a:pPr>
            <a:r>
              <a:rPr lang="en-US" altLang="zh-CN" sz="2800" dirty="0">
                <a:ea typeface="宋体" panose="02010600030101010101" pitchFamily="2" charset="-122"/>
              </a:rPr>
              <a:t>3</a:t>
            </a:r>
            <a:r>
              <a:rPr lang="zh-CN" altLang="en-US" sz="2800" dirty="0">
                <a:ea typeface="宋体" panose="02010600030101010101" pitchFamily="2" charset="-122"/>
              </a:rPr>
              <a:t>、为每个业务事件的系统响应编写基本用例叙述</a:t>
            </a:r>
          </a:p>
          <a:p>
            <a:pPr>
              <a:lnSpc>
                <a:spcPct val="90000"/>
              </a:lnSpc>
            </a:pPr>
            <a:r>
              <a:rPr lang="en-US" altLang="zh-CN" sz="2800" dirty="0">
                <a:solidFill>
                  <a:srgbClr val="FF0000"/>
                </a:solidFill>
                <a:ea typeface="宋体" panose="02010600030101010101" pitchFamily="2" charset="-122"/>
              </a:rPr>
              <a:t>4</a:t>
            </a:r>
            <a:r>
              <a:rPr lang="zh-CN" altLang="en-US" sz="2800" dirty="0">
                <a:solidFill>
                  <a:srgbClr val="FF0000"/>
                </a:solidFill>
                <a:ea typeface="宋体" panose="02010600030101010101" pitchFamily="2" charset="-122"/>
              </a:rPr>
              <a:t>、为每个用例场景绘制</a:t>
            </a:r>
            <a:r>
              <a:rPr lang="zh-CN" altLang="en-US" sz="2800" dirty="0" smtClean="0">
                <a:solidFill>
                  <a:srgbClr val="FF0000"/>
                </a:solidFill>
                <a:ea typeface="宋体" panose="02010600030101010101" pitchFamily="2" charset="-122"/>
              </a:rPr>
              <a:t>系统顺序图</a:t>
            </a:r>
            <a:endParaRPr lang="zh-CN" altLang="en-US" sz="2800" dirty="0">
              <a:solidFill>
                <a:srgbClr val="FF0000"/>
              </a:solidFill>
              <a:ea typeface="宋体" panose="02010600030101010101" pitchFamily="2" charset="-122"/>
            </a:endParaRPr>
          </a:p>
          <a:p>
            <a:pPr>
              <a:lnSpc>
                <a:spcPct val="90000"/>
              </a:lnSpc>
              <a:buFontTx/>
              <a:buNone/>
            </a:pPr>
            <a:r>
              <a:rPr lang="en-US" altLang="zh-CN" sz="2800" dirty="0">
                <a:ea typeface="宋体" panose="02010600030101010101" pitchFamily="2" charset="-122"/>
              </a:rPr>
              <a:t>   </a:t>
            </a:r>
            <a:r>
              <a:rPr lang="en-US" altLang="zh-CN" sz="2800" dirty="0">
                <a:solidFill>
                  <a:srgbClr val="FF0000"/>
                </a:solidFill>
                <a:ea typeface="宋体" panose="02010600030101010101" pitchFamily="2" charset="-122"/>
              </a:rPr>
              <a:t>Step 4 Draw a system sequence diagram for each use case scenario.</a:t>
            </a:r>
            <a:endParaRPr lang="zh-CN" altLang="en-US" sz="2800" dirty="0">
              <a:solidFill>
                <a:srgbClr val="FF0000"/>
              </a:solidFill>
              <a:ea typeface="宋体" panose="02010600030101010101" pitchFamily="2" charset="-122"/>
            </a:endParaRPr>
          </a:p>
          <a:p>
            <a:pPr>
              <a:lnSpc>
                <a:spcPct val="90000"/>
              </a:lnSpc>
            </a:pPr>
            <a:r>
              <a:rPr lang="en-US" altLang="zh-CN" sz="2800" dirty="0">
                <a:ea typeface="宋体" panose="02010600030101010101" pitchFamily="2" charset="-122"/>
              </a:rPr>
              <a:t>5</a:t>
            </a:r>
            <a:r>
              <a:rPr lang="zh-CN" altLang="en-US" sz="2800" dirty="0">
                <a:ea typeface="宋体" panose="02010600030101010101" pitchFamily="2" charset="-122"/>
              </a:rPr>
              <a:t>、生成域模型，以表示系统问题域中的概念、属性和关联</a:t>
            </a:r>
          </a:p>
          <a:p>
            <a:pPr>
              <a:lnSpc>
                <a:spcPct val="90000"/>
              </a:lnSpc>
            </a:pPr>
            <a:r>
              <a:rPr lang="en-US" altLang="zh-CN" sz="2800" dirty="0">
                <a:ea typeface="宋体" panose="02010600030101010101" pitchFamily="2" charset="-122"/>
              </a:rPr>
              <a:t>6</a:t>
            </a:r>
            <a:r>
              <a:rPr lang="zh-CN" altLang="en-US" sz="2800" dirty="0">
                <a:ea typeface="宋体" panose="02010600030101010101" pitchFamily="2" charset="-122"/>
              </a:rPr>
              <a:t>、为每项系统操作编写约定</a:t>
            </a:r>
          </a:p>
          <a:p>
            <a:pPr>
              <a:lnSpc>
                <a:spcPct val="90000"/>
              </a:lnSpc>
            </a:pPr>
            <a:endParaRPr lang="en-US" altLang="zh-CN" sz="2800" dirty="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4B43585-B689-4312-9788-AAB284575A46}" type="slidenum">
              <a:rPr lang="en-US" altLang="zh-CN"/>
              <a:pPr/>
              <a:t>79</a:t>
            </a:fld>
            <a:endParaRPr lang="en-US" altLang="zh-CN"/>
          </a:p>
        </p:txBody>
      </p:sp>
      <p:sp>
        <p:nvSpPr>
          <p:cNvPr id="662530" name="Rectangle 2"/>
          <p:cNvSpPr>
            <a:spLocks noGrp="1" noChangeArrowheads="1"/>
          </p:cNvSpPr>
          <p:nvPr>
            <p:ph type="title"/>
          </p:nvPr>
        </p:nvSpPr>
        <p:spPr>
          <a:xfrm>
            <a:off x="1219200" y="198438"/>
            <a:ext cx="7391400" cy="1020762"/>
          </a:xfrm>
        </p:spPr>
        <p:txBody>
          <a:bodyPr/>
          <a:lstStyle/>
          <a:p>
            <a:r>
              <a:rPr lang="en-US" altLang="zh-CN">
                <a:ea typeface="宋体" panose="02010600030101010101" pitchFamily="2" charset="-122"/>
              </a:rPr>
              <a:t>System Sequence Diagram</a:t>
            </a:r>
            <a:endParaRPr lang="en-US" altLang="zh-CN" sz="1600">
              <a:ea typeface="宋体" panose="02010600030101010101" pitchFamily="2" charset="-122"/>
            </a:endParaRPr>
          </a:p>
        </p:txBody>
      </p:sp>
      <p:sp>
        <p:nvSpPr>
          <p:cNvPr id="662531" name="Rectangle 3"/>
          <p:cNvSpPr>
            <a:spLocks noGrp="1" noChangeArrowheads="1"/>
          </p:cNvSpPr>
          <p:nvPr>
            <p:ph type="body" idx="1"/>
          </p:nvPr>
        </p:nvSpPr>
        <p:spPr>
          <a:xfrm>
            <a:off x="1219200" y="1676400"/>
            <a:ext cx="7696200" cy="4800600"/>
          </a:xfrm>
        </p:spPr>
        <p:txBody>
          <a:bodyPr/>
          <a:lstStyle/>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a:p>
            <a:pPr marL="457200" indent="-377825">
              <a:lnSpc>
                <a:spcPct val="90000"/>
              </a:lnSpc>
              <a:buFontTx/>
              <a:buNone/>
            </a:pPr>
            <a:endParaRPr lang="zh-CN" altLang="en-US" sz="2800">
              <a:solidFill>
                <a:schemeClr val="tx1"/>
              </a:solidFill>
              <a:ea typeface="宋体" panose="02010600030101010101" pitchFamily="2" charset="-122"/>
            </a:endParaRPr>
          </a:p>
        </p:txBody>
      </p:sp>
      <p:pic>
        <p:nvPicPr>
          <p:cNvPr id="662532" name="Picture 4" descr="FIG4-23"/>
          <p:cNvPicPr>
            <a:picLocks noChangeAspect="1" noChangeArrowheads="1"/>
          </p:cNvPicPr>
          <p:nvPr/>
        </p:nvPicPr>
        <p:blipFill>
          <a:blip r:embed="rId3">
            <a:extLst>
              <a:ext uri="{28A0092B-C50C-407E-A947-70E740481C1C}">
                <a14:useLocalDpi xmlns:a14="http://schemas.microsoft.com/office/drawing/2010/main" val="0"/>
              </a:ext>
            </a:extLst>
          </a:blip>
          <a:srcRect l="12477" t="14629" r="13602" b="6934"/>
          <a:stretch>
            <a:fillRect/>
          </a:stretch>
        </p:blipFill>
        <p:spPr bwMode="auto">
          <a:xfrm>
            <a:off x="1905000" y="1524000"/>
            <a:ext cx="6858000" cy="3740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3E3620D8-BE8B-4632-88A0-93D2D2E12C68}" type="slidenum">
              <a:rPr lang="en-US" altLang="zh-CN"/>
              <a:pPr/>
              <a:t>8</a:t>
            </a:fld>
            <a:endParaRPr lang="en-US" altLang="zh-CN"/>
          </a:p>
        </p:txBody>
      </p:sp>
      <p:sp>
        <p:nvSpPr>
          <p:cNvPr id="291842" name="Rectangle 2"/>
          <p:cNvSpPr>
            <a:spLocks noGrp="1" noChangeArrowheads="1"/>
          </p:cNvSpPr>
          <p:nvPr>
            <p:ph type="title"/>
          </p:nvPr>
        </p:nvSpPr>
        <p:spPr>
          <a:xfrm>
            <a:off x="1295400" y="228600"/>
            <a:ext cx="7391400" cy="1066800"/>
          </a:xfrm>
        </p:spPr>
        <p:txBody>
          <a:bodyPr/>
          <a:lstStyle/>
          <a:p>
            <a:r>
              <a:rPr lang="en-US" altLang="zh-CN">
                <a:ea typeface="宋体" panose="02010600030101010101" pitchFamily="2" charset="-122"/>
              </a:rPr>
              <a:t>Models for Object-Oriented Systems Analysis</a:t>
            </a:r>
          </a:p>
        </p:txBody>
      </p:sp>
      <p:sp>
        <p:nvSpPr>
          <p:cNvPr id="291843" name="Rectangle 3"/>
          <p:cNvSpPr>
            <a:spLocks noGrp="1" noChangeArrowheads="1"/>
          </p:cNvSpPr>
          <p:nvPr>
            <p:ph type="body" idx="1"/>
          </p:nvPr>
        </p:nvSpPr>
        <p:spPr>
          <a:xfrm>
            <a:off x="1143000" y="1447800"/>
            <a:ext cx="7696200" cy="4525963"/>
          </a:xfrm>
        </p:spPr>
        <p:txBody>
          <a:bodyPr/>
          <a:lstStyle/>
          <a:p>
            <a:pPr marL="1147763" indent="-1068388">
              <a:buFontTx/>
              <a:buNone/>
            </a:pPr>
            <a:r>
              <a:rPr lang="en-US" altLang="zh-CN" sz="2800">
                <a:solidFill>
                  <a:schemeClr val="bg1"/>
                </a:solidFill>
                <a:ea typeface="宋体" panose="02010600030101010101" pitchFamily="2" charset="-122"/>
              </a:rPr>
              <a:t>.</a:t>
            </a:r>
            <a:endParaRPr lang="en-US" altLang="zh-CN" sz="2800">
              <a:solidFill>
                <a:schemeClr val="tx1"/>
              </a:solidFill>
              <a:ea typeface="宋体" panose="02010600030101010101" pitchFamily="2" charset="-122"/>
            </a:endParaRPr>
          </a:p>
        </p:txBody>
      </p:sp>
      <p:pic>
        <p:nvPicPr>
          <p:cNvPr id="291844" name="Picture 4" descr="FIG3-3"/>
          <p:cNvPicPr>
            <a:picLocks noChangeAspect="1" noChangeArrowheads="1"/>
          </p:cNvPicPr>
          <p:nvPr/>
        </p:nvPicPr>
        <p:blipFill>
          <a:blip r:embed="rId3">
            <a:extLst>
              <a:ext uri="{28A0092B-C50C-407E-A947-70E740481C1C}">
                <a14:useLocalDpi xmlns:a14="http://schemas.microsoft.com/office/drawing/2010/main" val="0"/>
              </a:ext>
            </a:extLst>
          </a:blip>
          <a:srcRect l="3584" t="14383" r="4716" b="6165"/>
          <a:stretch>
            <a:fillRect/>
          </a:stretch>
        </p:blipFill>
        <p:spPr bwMode="auto">
          <a:xfrm>
            <a:off x="1143000" y="1524000"/>
            <a:ext cx="8001000"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EFF3C806-0D59-473C-8E3A-7B66CD0A9F07}" type="slidenum">
              <a:rPr lang="en-US" altLang="zh-CN"/>
              <a:pPr/>
              <a:t>80</a:t>
            </a:fld>
            <a:endParaRPr lang="en-US" altLang="zh-CN"/>
          </a:p>
        </p:txBody>
      </p:sp>
      <p:sp>
        <p:nvSpPr>
          <p:cNvPr id="457730" name="Rectangle 2"/>
          <p:cNvSpPr>
            <a:spLocks noGrp="1" noChangeArrowheads="1"/>
          </p:cNvSpPr>
          <p:nvPr>
            <p:ph type="title" idx="4294967295"/>
          </p:nvPr>
        </p:nvSpPr>
        <p:spPr/>
        <p:txBody>
          <a:bodyPr anchor="b"/>
          <a:lstStyle/>
          <a:p>
            <a:r>
              <a:rPr lang="zh-CN" altLang="en-US" dirty="0" smtClean="0">
                <a:ea typeface="宋体" panose="02010600030101010101" pitchFamily="2" charset="-122"/>
              </a:rPr>
              <a:t>顺序图</a:t>
            </a:r>
            <a:r>
              <a:rPr lang="en-US" altLang="zh-CN" sz="3200" dirty="0">
                <a:ea typeface="宋体" panose="02010600030101010101" pitchFamily="2" charset="-122"/>
              </a:rPr>
              <a:t>System Sequence Diagram</a:t>
            </a:r>
            <a:endParaRPr lang="zh-CN" altLang="en-US" sz="3200" dirty="0">
              <a:ea typeface="宋体" panose="02010600030101010101" pitchFamily="2" charset="-122"/>
            </a:endParaRPr>
          </a:p>
        </p:txBody>
      </p:sp>
      <p:sp>
        <p:nvSpPr>
          <p:cNvPr id="457731" name="Rectangle 3"/>
          <p:cNvSpPr>
            <a:spLocks noGrp="1" noChangeArrowheads="1"/>
          </p:cNvSpPr>
          <p:nvPr>
            <p:ph type="body" idx="4294967295"/>
          </p:nvPr>
        </p:nvSpPr>
        <p:spPr/>
        <p:txBody>
          <a:bodyPr/>
          <a:lstStyle/>
          <a:p>
            <a:pPr>
              <a:lnSpc>
                <a:spcPct val="90000"/>
              </a:lnSpc>
            </a:pPr>
            <a:r>
              <a:rPr lang="zh-CN" altLang="en-US" sz="2400" dirty="0" smtClean="0">
                <a:ea typeface="宋体" panose="02010600030101010101" pitchFamily="2" charset="-122"/>
              </a:rPr>
              <a:t>系统顺序图</a:t>
            </a:r>
            <a:r>
              <a:rPr lang="zh-CN" altLang="en-US" sz="2400" dirty="0">
                <a:ea typeface="宋体" panose="02010600030101010101" pitchFamily="2" charset="-122"/>
              </a:rPr>
              <a:t>显示了参与者与使用用例场景的系统之间的交互</a:t>
            </a:r>
            <a:r>
              <a:rPr lang="en-US" altLang="zh-CN" sz="2400" dirty="0">
                <a:ea typeface="宋体" panose="02010600030101010101" pitchFamily="2" charset="-122"/>
              </a:rPr>
              <a:t>(</a:t>
            </a:r>
            <a:r>
              <a:rPr lang="zh-CN" altLang="en-US" sz="2400" dirty="0">
                <a:ea typeface="宋体" panose="02010600030101010101" pitchFamily="2" charset="-122"/>
              </a:rPr>
              <a:t>用例场景是用例的实例</a:t>
            </a:r>
            <a:r>
              <a:rPr lang="en-US" altLang="zh-CN" sz="2400" dirty="0">
                <a:ea typeface="宋体" panose="02010600030101010101" pitchFamily="2" charset="-122"/>
              </a:rPr>
              <a:t>)</a:t>
            </a:r>
          </a:p>
          <a:p>
            <a:pPr>
              <a:lnSpc>
                <a:spcPct val="90000"/>
              </a:lnSpc>
              <a:buFontTx/>
              <a:buNone/>
            </a:pPr>
            <a:r>
              <a:rPr lang="en-US" altLang="zh-CN" sz="2800" dirty="0">
                <a:solidFill>
                  <a:schemeClr val="tx1"/>
                </a:solidFill>
                <a:ea typeface="宋体" panose="02010600030101010101" pitchFamily="2" charset="-122"/>
              </a:rPr>
              <a:t>   A </a:t>
            </a:r>
            <a:r>
              <a:rPr lang="en-US" altLang="zh-CN" sz="2800" dirty="0">
                <a:ea typeface="宋体" panose="02010600030101010101" pitchFamily="2" charset="-122"/>
              </a:rPr>
              <a:t>system sequence diagram</a:t>
            </a:r>
            <a:r>
              <a:rPr lang="en-US" altLang="zh-CN" sz="2800" dirty="0">
                <a:solidFill>
                  <a:schemeClr val="tx1"/>
                </a:solidFill>
                <a:ea typeface="宋体" panose="02010600030101010101" pitchFamily="2" charset="-122"/>
              </a:rPr>
              <a:t> shows the </a:t>
            </a:r>
            <a:br>
              <a:rPr lang="en-US" altLang="zh-CN" sz="2800" dirty="0">
                <a:solidFill>
                  <a:schemeClr val="tx1"/>
                </a:solidFill>
                <a:ea typeface="宋体" panose="02010600030101010101" pitchFamily="2" charset="-122"/>
              </a:rPr>
            </a:br>
            <a:r>
              <a:rPr lang="en-US" altLang="zh-CN" sz="2800" dirty="0">
                <a:solidFill>
                  <a:schemeClr val="tx1"/>
                </a:solidFill>
                <a:ea typeface="宋体" panose="02010600030101010101" pitchFamily="2" charset="-122"/>
              </a:rPr>
              <a:t>interaction between an actor and the </a:t>
            </a:r>
            <a:br>
              <a:rPr lang="en-US" altLang="zh-CN" sz="2800" dirty="0">
                <a:solidFill>
                  <a:schemeClr val="tx1"/>
                </a:solidFill>
                <a:ea typeface="宋体" panose="02010600030101010101" pitchFamily="2" charset="-122"/>
              </a:rPr>
            </a:br>
            <a:r>
              <a:rPr lang="en-US" altLang="zh-CN" sz="2800" dirty="0">
                <a:solidFill>
                  <a:schemeClr val="tx1"/>
                </a:solidFill>
                <a:ea typeface="宋体" panose="02010600030101010101" pitchFamily="2" charset="-122"/>
              </a:rPr>
              <a:t>system for one use case scenario.</a:t>
            </a:r>
            <a:endParaRPr lang="en-US" altLang="zh-CN" sz="2400" dirty="0">
              <a:ea typeface="宋体" panose="02010600030101010101" pitchFamily="2" charset="-122"/>
            </a:endParaRPr>
          </a:p>
          <a:p>
            <a:pPr>
              <a:lnSpc>
                <a:spcPct val="90000"/>
              </a:lnSpc>
            </a:pPr>
            <a:r>
              <a:rPr lang="zh-CN" altLang="en-US" sz="2400" dirty="0">
                <a:ea typeface="宋体" panose="02010600030101010101" pitchFamily="2" charset="-122"/>
              </a:rPr>
              <a:t>一个</a:t>
            </a:r>
            <a:r>
              <a:rPr lang="zh-CN" altLang="en-US" sz="2400" dirty="0" smtClean="0">
                <a:ea typeface="宋体" panose="02010600030101010101" pitchFamily="2" charset="-122"/>
              </a:rPr>
              <a:t>系统顺序图</a:t>
            </a:r>
            <a:r>
              <a:rPr lang="zh-CN" altLang="en-US" sz="2400" dirty="0">
                <a:ea typeface="宋体" panose="02010600030101010101" pitchFamily="2" charset="-122"/>
              </a:rPr>
              <a:t>显示</a:t>
            </a:r>
            <a:r>
              <a:rPr lang="en-US" altLang="zh-CN" sz="2400" dirty="0">
                <a:ea typeface="宋体" panose="02010600030101010101" pitchFamily="2" charset="-122"/>
              </a:rPr>
              <a:t>:</a:t>
            </a:r>
          </a:p>
          <a:p>
            <a:pPr lvl="1">
              <a:lnSpc>
                <a:spcPct val="90000"/>
              </a:lnSpc>
            </a:pPr>
            <a:r>
              <a:rPr lang="zh-CN" altLang="en-US" sz="2000" dirty="0">
                <a:ea typeface="宋体" panose="02010600030101010101" pitchFamily="2" charset="-122"/>
              </a:rPr>
              <a:t>用例的发起者到系统的消息</a:t>
            </a:r>
          </a:p>
          <a:p>
            <a:pPr lvl="1">
              <a:lnSpc>
                <a:spcPct val="90000"/>
              </a:lnSpc>
            </a:pPr>
            <a:r>
              <a:rPr lang="zh-CN" altLang="en-US" sz="2000" dirty="0">
                <a:ea typeface="宋体" panose="02010600030101010101" pitchFamily="2" charset="-122"/>
              </a:rPr>
              <a:t>从发起参与者到系统的消息</a:t>
            </a:r>
          </a:p>
          <a:p>
            <a:pPr lvl="1">
              <a:lnSpc>
                <a:spcPct val="90000"/>
              </a:lnSpc>
            </a:pPr>
            <a:r>
              <a:rPr lang="zh-CN" altLang="en-US" sz="2000" dirty="0">
                <a:ea typeface="宋体" panose="02010600030101010101" pitchFamily="2" charset="-122"/>
              </a:rPr>
              <a:t>向系统发送消息的每个外部系统</a:t>
            </a:r>
          </a:p>
          <a:p>
            <a:pPr lvl="1">
              <a:lnSpc>
                <a:spcPct val="90000"/>
              </a:lnSpc>
            </a:pPr>
            <a:r>
              <a:rPr lang="zh-CN" altLang="en-US" sz="2000" dirty="0">
                <a:ea typeface="宋体" panose="02010600030101010101" pitchFamily="2" charset="-122"/>
              </a:rPr>
              <a:t>该系统与业务事件要求的其他系统之间的消息</a:t>
            </a:r>
          </a:p>
          <a:p>
            <a:pPr lvl="1">
              <a:lnSpc>
                <a:spcPct val="90000"/>
              </a:lnSpc>
            </a:pPr>
            <a:r>
              <a:rPr lang="zh-CN" altLang="en-US" sz="2000" dirty="0">
                <a:ea typeface="宋体" panose="02010600030101010101" pitchFamily="2" charset="-122"/>
              </a:rPr>
              <a:t>这些消息出现的顺序</a:t>
            </a:r>
          </a:p>
          <a:p>
            <a:pPr lvl="1">
              <a:lnSpc>
                <a:spcPct val="90000"/>
              </a:lnSpc>
            </a:pPr>
            <a:r>
              <a:rPr lang="zh-CN" altLang="en-US" sz="2000" dirty="0">
                <a:ea typeface="宋体" panose="02010600030101010101" pitchFamily="2" charset="-122"/>
              </a:rPr>
              <a:t>该系统</a:t>
            </a:r>
            <a:r>
              <a:rPr lang="en-US" altLang="zh-CN" sz="2000" dirty="0">
                <a:ea typeface="宋体" panose="02010600030101010101" pitchFamily="2" charset="-122"/>
              </a:rPr>
              <a:t>(</a:t>
            </a:r>
            <a:r>
              <a:rPr lang="zh-CN" altLang="en-US" sz="2000" dirty="0">
                <a:ea typeface="宋体" panose="02010600030101010101" pitchFamily="2" charset="-122"/>
              </a:rPr>
              <a:t>像一个黑盒子</a:t>
            </a:r>
            <a:r>
              <a:rPr lang="en-US" altLang="zh-CN" sz="2000" dirty="0">
                <a:ea typeface="宋体" panose="02010600030101010101" pitchFamily="2" charset="-122"/>
              </a:rPr>
              <a:t>)</a:t>
            </a:r>
          </a:p>
          <a:p>
            <a:pPr lvl="1">
              <a:lnSpc>
                <a:spcPct val="90000"/>
              </a:lnSpc>
            </a:pPr>
            <a:r>
              <a:rPr lang="zh-CN" altLang="en-US" sz="2000" dirty="0">
                <a:ea typeface="宋体" panose="02010600030101010101" pitchFamily="2" charset="-122"/>
              </a:rPr>
              <a:t>从系统到参与者的消息</a:t>
            </a:r>
            <a:r>
              <a:rPr lang="en-US" altLang="zh-CN" sz="2000" dirty="0">
                <a:ea typeface="宋体" panose="02010600030101010101" pitchFamily="2" charset="-122"/>
              </a:rPr>
              <a:t>(</a:t>
            </a:r>
            <a:r>
              <a:rPr lang="zh-CN" altLang="en-US" sz="2000" dirty="0">
                <a:ea typeface="宋体" panose="02010600030101010101" pitchFamily="2" charset="-122"/>
              </a:rPr>
              <a:t>反馈</a:t>
            </a:r>
            <a:r>
              <a:rPr lang="en-US" altLang="zh-CN" sz="2000" dirty="0">
                <a:ea typeface="宋体" panose="02010600030101010101" pitchFamily="2" charset="-122"/>
              </a:rPr>
              <a:t>)</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fld id="{8429CC9E-BCD7-40FE-B4D5-04F8DC56E75F}" type="slidenum">
              <a:rPr lang="en-US" altLang="zh-CN"/>
              <a:pPr/>
              <a:t>81</a:t>
            </a:fld>
            <a:endParaRPr lang="en-US" altLang="zh-CN"/>
          </a:p>
        </p:txBody>
      </p:sp>
      <p:sp>
        <p:nvSpPr>
          <p:cNvPr id="459778" name="Rectangle 3"/>
          <p:cNvSpPr>
            <a:spLocks noGrp="1" noRot="1" noChangeArrowheads="1"/>
          </p:cNvSpPr>
          <p:nvPr>
            <p:ph idx="4294967295"/>
          </p:nvPr>
        </p:nvSpPr>
        <p:spPr/>
        <p:txBody>
          <a:bodyPr/>
          <a:lstStyle/>
          <a:p>
            <a:r>
              <a:rPr lang="zh-CN" altLang="en-US" dirty="0" smtClean="0">
                <a:ea typeface="宋体" panose="02010600030101010101" pitchFamily="2" charset="-122"/>
              </a:rPr>
              <a:t>顺序图</a:t>
            </a:r>
            <a:r>
              <a:rPr lang="zh-CN" altLang="en-US" dirty="0">
                <a:ea typeface="宋体" panose="02010600030101010101" pitchFamily="2" charset="-122"/>
              </a:rPr>
              <a:t>是强调消息时间顺序的交互图。</a:t>
            </a:r>
          </a:p>
          <a:p>
            <a:r>
              <a:rPr lang="zh-CN" altLang="en-US" dirty="0" smtClean="0">
                <a:ea typeface="宋体" panose="02010600030101010101" pitchFamily="2" charset="-122"/>
              </a:rPr>
              <a:t>顺序图</a:t>
            </a:r>
            <a:r>
              <a:rPr lang="zh-CN" altLang="en-US" dirty="0">
                <a:ea typeface="宋体" panose="02010600030101010101" pitchFamily="2" charset="-122"/>
              </a:rPr>
              <a:t>描述了对象之间传送消息的时间顺序，用来表示用例中的行为顺序。</a:t>
            </a:r>
          </a:p>
          <a:p>
            <a:r>
              <a:rPr lang="zh-CN" altLang="en-US" dirty="0" smtClean="0">
                <a:ea typeface="宋体" panose="02010600030101010101" pitchFamily="2" charset="-122"/>
              </a:rPr>
              <a:t>顺序图</a:t>
            </a:r>
            <a:r>
              <a:rPr lang="zh-CN" altLang="en-US" dirty="0">
                <a:ea typeface="宋体" panose="02010600030101010101" pitchFamily="2" charset="-122"/>
              </a:rPr>
              <a:t>将交互关系表示为一个二维图。其中，纵轴是时间轴，时间沿竖线向下延伸。横轴代表了在协作中各独立的对象。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19A41FB7-585F-4054-B7E0-51D0C140ABE4}" type="slidenum">
              <a:rPr lang="en-US" altLang="zh-CN"/>
              <a:pPr/>
              <a:t>82</a:t>
            </a:fld>
            <a:endParaRPr lang="en-US" altLang="zh-CN"/>
          </a:p>
        </p:txBody>
      </p:sp>
      <p:sp>
        <p:nvSpPr>
          <p:cNvPr id="467970" name="Rectangle 2"/>
          <p:cNvSpPr>
            <a:spLocks noGrp="1" noRot="1" noChangeArrowheads="1"/>
          </p:cNvSpPr>
          <p:nvPr>
            <p:ph type="title" idx="4294967295"/>
          </p:nvPr>
        </p:nvSpPr>
        <p:spPr/>
        <p:txBody>
          <a:bodyPr/>
          <a:lstStyle/>
          <a:p>
            <a:r>
              <a:rPr lang="zh-CN" altLang="en-US" dirty="0" smtClean="0">
                <a:ea typeface="宋体" panose="02010600030101010101" pitchFamily="2" charset="-122"/>
              </a:rPr>
              <a:t>顺序图</a:t>
            </a:r>
            <a:r>
              <a:rPr lang="zh-CN" altLang="en-US" dirty="0">
                <a:ea typeface="宋体" panose="02010600030101010101" pitchFamily="2" charset="-122"/>
              </a:rPr>
              <a:t>的组成</a:t>
            </a:r>
          </a:p>
        </p:txBody>
      </p:sp>
      <p:sp>
        <p:nvSpPr>
          <p:cNvPr id="467971" name="Rectangle 3"/>
          <p:cNvSpPr>
            <a:spLocks noGrp="1" noRot="1" noChangeArrowheads="1"/>
          </p:cNvSpPr>
          <p:nvPr>
            <p:ph idx="4294967295"/>
          </p:nvPr>
        </p:nvSpPr>
        <p:spPr/>
        <p:txBody>
          <a:bodyPr/>
          <a:lstStyle/>
          <a:p>
            <a:pPr marL="609600" indent="-609600"/>
            <a:r>
              <a:rPr lang="zh-CN" altLang="en-US" dirty="0" smtClean="0">
                <a:ea typeface="宋体" panose="02010600030101010101" pitchFamily="2" charset="-122"/>
              </a:rPr>
              <a:t>顺序图</a:t>
            </a:r>
            <a:r>
              <a:rPr lang="zh-CN" altLang="en-US" dirty="0">
                <a:ea typeface="宋体" panose="02010600030101010101" pitchFamily="2" charset="-122"/>
              </a:rPr>
              <a:t>包含了</a:t>
            </a:r>
            <a:r>
              <a:rPr lang="en-US" altLang="zh-CN" dirty="0">
                <a:ea typeface="宋体" panose="02010600030101010101" pitchFamily="2" charset="-122"/>
              </a:rPr>
              <a:t>4</a:t>
            </a:r>
            <a:r>
              <a:rPr lang="zh-CN" altLang="en-US" dirty="0">
                <a:ea typeface="宋体" panose="02010600030101010101" pitchFamily="2" charset="-122"/>
              </a:rPr>
              <a:t>个元素：</a:t>
            </a:r>
          </a:p>
          <a:p>
            <a:pPr marL="609600" indent="-609600">
              <a:buFont typeface="Wingdings" panose="05000000000000000000" pitchFamily="2" charset="2"/>
              <a:buAutoNum type="circleNumDbPlain"/>
            </a:pPr>
            <a:r>
              <a:rPr lang="zh-CN" altLang="en-US" dirty="0">
                <a:ea typeface="宋体" panose="02010600030101010101" pitchFamily="2" charset="-122"/>
              </a:rPr>
              <a:t>对象（</a:t>
            </a:r>
            <a:r>
              <a:rPr lang="en-US" altLang="zh-CN" dirty="0">
                <a:ea typeface="宋体" panose="02010600030101010101" pitchFamily="2" charset="-122"/>
              </a:rPr>
              <a:t>Object</a:t>
            </a:r>
            <a:r>
              <a:rPr lang="zh-CN" altLang="en-US" dirty="0">
                <a:ea typeface="宋体" panose="02010600030101010101" pitchFamily="2" charset="-122"/>
              </a:rPr>
              <a:t>）</a:t>
            </a:r>
          </a:p>
          <a:p>
            <a:pPr marL="609600" indent="-609600">
              <a:buFont typeface="Wingdings" panose="05000000000000000000" pitchFamily="2" charset="2"/>
              <a:buAutoNum type="circleNumDbPlain"/>
            </a:pPr>
            <a:r>
              <a:rPr lang="zh-CN" altLang="en-US" dirty="0">
                <a:ea typeface="宋体" panose="02010600030101010101" pitchFamily="2" charset="-122"/>
              </a:rPr>
              <a:t>生命线（</a:t>
            </a:r>
            <a:r>
              <a:rPr lang="en-US" altLang="zh-CN" dirty="0">
                <a:ea typeface="宋体" panose="02010600030101010101" pitchFamily="2" charset="-122"/>
              </a:rPr>
              <a:t>Lifeline</a:t>
            </a:r>
            <a:r>
              <a:rPr lang="zh-CN" altLang="en-US" dirty="0">
                <a:ea typeface="宋体" panose="02010600030101010101" pitchFamily="2" charset="-122"/>
              </a:rPr>
              <a:t>）</a:t>
            </a:r>
          </a:p>
          <a:p>
            <a:pPr marL="609600" indent="-609600">
              <a:buFont typeface="Wingdings" panose="05000000000000000000" pitchFamily="2" charset="2"/>
              <a:buAutoNum type="circleNumDbPlain"/>
            </a:pPr>
            <a:r>
              <a:rPr lang="zh-CN" altLang="en-US" dirty="0">
                <a:ea typeface="宋体" panose="02010600030101010101" pitchFamily="2" charset="-122"/>
              </a:rPr>
              <a:t>消息（</a:t>
            </a:r>
            <a:r>
              <a:rPr lang="en-US" altLang="zh-CN" dirty="0">
                <a:ea typeface="宋体" panose="02010600030101010101" pitchFamily="2" charset="-122"/>
              </a:rPr>
              <a:t>Message</a:t>
            </a:r>
            <a:r>
              <a:rPr lang="zh-CN" altLang="en-US" dirty="0">
                <a:ea typeface="宋体" panose="02010600030101010101" pitchFamily="2" charset="-122"/>
              </a:rPr>
              <a:t>）</a:t>
            </a:r>
          </a:p>
          <a:p>
            <a:pPr marL="609600" indent="-609600">
              <a:buFont typeface="Wingdings" panose="05000000000000000000" pitchFamily="2" charset="2"/>
              <a:buAutoNum type="circleNumDbPlain"/>
            </a:pPr>
            <a:r>
              <a:rPr lang="zh-CN" altLang="en-US" dirty="0">
                <a:ea typeface="宋体" panose="02010600030101010101" pitchFamily="2" charset="-122"/>
              </a:rPr>
              <a:t>激活（</a:t>
            </a:r>
            <a:r>
              <a:rPr lang="en-US" altLang="zh-CN" dirty="0">
                <a:ea typeface="宋体" panose="02010600030101010101" pitchFamily="2" charset="-122"/>
              </a:rPr>
              <a:t>Activation</a:t>
            </a:r>
            <a:r>
              <a:rPr lang="zh-CN" altLang="en-US" dirty="0">
                <a:ea typeface="宋体" panose="02010600030101010101" pitchFamily="2" charset="-122"/>
              </a:rPr>
              <a:t>）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0722" name="Text Box 2"/>
          <p:cNvSpPr txBox="1">
            <a:spLocks noGrp="1" noChangeArrowheads="1"/>
          </p:cNvSpPr>
          <p:nvPr>
            <p:ph type="title"/>
          </p:nvPr>
        </p:nvSpPr>
        <p:spPr>
          <a:xfrm>
            <a:off x="762000" y="228600"/>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2075" tIns="46038" rIns="92075" bIns="46038"/>
          <a:lstStyle/>
          <a:p>
            <a:pPr>
              <a:lnSpc>
                <a:spcPct val="90000"/>
              </a:lnSpc>
              <a:spcBef>
                <a:spcPct val="50000"/>
              </a:spcBef>
              <a:buFont typeface="Monotype Sorts" pitchFamily="2" charset="2"/>
              <a:buNone/>
            </a:pPr>
            <a:r>
              <a:rPr lang="zh-CN" altLang="en-US" sz="3200" b="0">
                <a:ea typeface="宋体" panose="02010600030101010101" pitchFamily="2" charset="-122"/>
              </a:rPr>
              <a:t> </a:t>
            </a:r>
            <a:r>
              <a:rPr lang="zh-CN" altLang="en-US" sz="3200">
                <a:solidFill>
                  <a:srgbClr val="0066CC"/>
                </a:solidFill>
                <a:latin typeface="Arial" panose="020B0604020202020204" pitchFamily="34" charset="0"/>
                <a:ea typeface="宋体" panose="02010600030101010101" pitchFamily="2" charset="-122"/>
              </a:rPr>
              <a:t>顺序图的可视化图符</a:t>
            </a:r>
          </a:p>
        </p:txBody>
      </p:sp>
      <p:grpSp>
        <p:nvGrpSpPr>
          <p:cNvPr id="670723" name="Group 3"/>
          <p:cNvGrpSpPr>
            <a:grpSpLocks/>
          </p:cNvGrpSpPr>
          <p:nvPr/>
        </p:nvGrpSpPr>
        <p:grpSpPr bwMode="auto">
          <a:xfrm>
            <a:off x="0" y="1492250"/>
            <a:ext cx="9140825" cy="5334000"/>
            <a:chOff x="0" y="940"/>
            <a:chExt cx="5833" cy="3332"/>
          </a:xfrm>
        </p:grpSpPr>
        <p:sp>
          <p:nvSpPr>
            <p:cNvPr id="670724" name="Rectangle 4"/>
            <p:cNvSpPr>
              <a:spLocks noChangeArrowheads="1"/>
            </p:cNvSpPr>
            <p:nvPr/>
          </p:nvSpPr>
          <p:spPr bwMode="auto">
            <a:xfrm>
              <a:off x="0" y="940"/>
              <a:ext cx="5804" cy="3332"/>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b="1">
                <a:latin typeface="Times New Roman" panose="02020603050405020304" pitchFamily="18" charset="0"/>
                <a:ea typeface="宋体" panose="02010600030101010101" pitchFamily="2" charset="-122"/>
              </a:endParaRPr>
            </a:p>
          </p:txBody>
        </p:sp>
        <p:grpSp>
          <p:nvGrpSpPr>
            <p:cNvPr id="670725" name="Group 5"/>
            <p:cNvGrpSpPr>
              <a:grpSpLocks/>
            </p:cNvGrpSpPr>
            <p:nvPr/>
          </p:nvGrpSpPr>
          <p:grpSpPr bwMode="auto">
            <a:xfrm>
              <a:off x="1152" y="940"/>
              <a:ext cx="1008" cy="3332"/>
              <a:chOff x="1152" y="624"/>
              <a:chExt cx="1008" cy="3673"/>
            </a:xfrm>
          </p:grpSpPr>
          <p:sp>
            <p:nvSpPr>
              <p:cNvPr id="670726" name="Line 6"/>
              <p:cNvSpPr>
                <a:spLocks noChangeShapeType="1"/>
              </p:cNvSpPr>
              <p:nvPr/>
            </p:nvSpPr>
            <p:spPr bwMode="auto">
              <a:xfrm>
                <a:off x="2160" y="624"/>
                <a:ext cx="0" cy="367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27" name="Line 7"/>
              <p:cNvSpPr>
                <a:spLocks noChangeShapeType="1"/>
              </p:cNvSpPr>
              <p:nvPr/>
            </p:nvSpPr>
            <p:spPr bwMode="auto">
              <a:xfrm>
                <a:off x="1152" y="624"/>
                <a:ext cx="0" cy="367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70728" name="Line 8"/>
            <p:cNvSpPr>
              <a:spLocks noChangeShapeType="1"/>
            </p:cNvSpPr>
            <p:nvPr/>
          </p:nvSpPr>
          <p:spPr bwMode="auto">
            <a:xfrm>
              <a:off x="0" y="3178"/>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29" name="Line 9"/>
            <p:cNvSpPr>
              <a:spLocks noChangeShapeType="1"/>
            </p:cNvSpPr>
            <p:nvPr/>
          </p:nvSpPr>
          <p:spPr bwMode="auto">
            <a:xfrm>
              <a:off x="0" y="2051"/>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30" name="Line 10"/>
            <p:cNvSpPr>
              <a:spLocks noChangeShapeType="1"/>
            </p:cNvSpPr>
            <p:nvPr/>
          </p:nvSpPr>
          <p:spPr bwMode="auto">
            <a:xfrm>
              <a:off x="0" y="2603"/>
              <a:ext cx="5815"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31" name="Line 11"/>
            <p:cNvSpPr>
              <a:spLocks noChangeShapeType="1"/>
            </p:cNvSpPr>
            <p:nvPr/>
          </p:nvSpPr>
          <p:spPr bwMode="auto">
            <a:xfrm>
              <a:off x="0" y="1291"/>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32" name="Text Box 12"/>
            <p:cNvSpPr txBox="1">
              <a:spLocks noChangeArrowheads="1"/>
            </p:cNvSpPr>
            <p:nvPr/>
          </p:nvSpPr>
          <p:spPr bwMode="auto">
            <a:xfrm>
              <a:off x="1176" y="2086"/>
              <a:ext cx="984"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激活的   对象</a:t>
              </a:r>
            </a:p>
          </p:txBody>
        </p:sp>
        <p:sp>
          <p:nvSpPr>
            <p:cNvPr id="670733" name="Text Box 13"/>
            <p:cNvSpPr txBox="1">
              <a:spLocks noChangeArrowheads="1"/>
            </p:cNvSpPr>
            <p:nvPr/>
          </p:nvSpPr>
          <p:spPr bwMode="auto">
            <a:xfrm>
              <a:off x="1152" y="1429"/>
              <a:ext cx="1032"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带有生命线的对象</a:t>
              </a:r>
            </a:p>
          </p:txBody>
        </p:sp>
        <p:sp>
          <p:nvSpPr>
            <p:cNvPr id="670734" name="Rectangle 14"/>
            <p:cNvSpPr>
              <a:spLocks noChangeArrowheads="1"/>
            </p:cNvSpPr>
            <p:nvPr/>
          </p:nvSpPr>
          <p:spPr bwMode="auto">
            <a:xfrm>
              <a:off x="96" y="1491"/>
              <a:ext cx="995" cy="276"/>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a:lstStyle/>
            <a:p>
              <a:pPr eaLnBrk="0" hangingPunct="0"/>
              <a:endParaRPr lang="zh-CN" altLang="en-US" sz="1000" b="1">
                <a:latin typeface="Times New Roman" panose="02020603050405020304" pitchFamily="18" charset="0"/>
                <a:ea typeface="宋体" panose="02010600030101010101" pitchFamily="2" charset="-122"/>
              </a:endParaRPr>
            </a:p>
          </p:txBody>
        </p:sp>
        <p:sp>
          <p:nvSpPr>
            <p:cNvPr id="670735" name="Rectangle 15"/>
            <p:cNvSpPr>
              <a:spLocks noChangeArrowheads="1"/>
            </p:cNvSpPr>
            <p:nvPr/>
          </p:nvSpPr>
          <p:spPr bwMode="auto">
            <a:xfrm>
              <a:off x="113" y="1479"/>
              <a:ext cx="960" cy="2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38100">
                  <a:solidFill>
                    <a:schemeClr val="tx1"/>
                  </a:solidFill>
                  <a:miter lim="800000"/>
                  <a:headEnd/>
                  <a:tailEnd/>
                </a14:hiddenLine>
              </a:ext>
            </a:extLst>
          </p:spPr>
          <p:txBody>
            <a:bodyPr/>
            <a:lstStyle/>
            <a:p>
              <a:pPr algn="ctr" eaLnBrk="0" hangingPunct="0">
                <a:lnSpc>
                  <a:spcPct val="110000"/>
                </a:lnSpc>
              </a:pPr>
              <a:r>
                <a:rPr lang="en-US" altLang="zh-CN" sz="1800" b="1" u="sng">
                  <a:latin typeface="Times New Roman" panose="02020603050405020304" pitchFamily="18" charset="0"/>
                  <a:ea typeface="宋体" panose="02010600030101010101" pitchFamily="2" charset="-122"/>
                </a:rPr>
                <a:t>Object:Class</a:t>
              </a:r>
              <a:endParaRPr lang="en-US" altLang="zh-CN" sz="700" b="1" u="sng">
                <a:latin typeface="Times New Roman" panose="02020603050405020304" pitchFamily="18" charset="0"/>
                <a:ea typeface="宋体" panose="02010600030101010101" pitchFamily="2" charset="-122"/>
              </a:endParaRPr>
            </a:p>
          </p:txBody>
        </p:sp>
        <p:sp>
          <p:nvSpPr>
            <p:cNvPr id="670736" name="Line 16"/>
            <p:cNvSpPr>
              <a:spLocks noChangeShapeType="1"/>
            </p:cNvSpPr>
            <p:nvPr/>
          </p:nvSpPr>
          <p:spPr bwMode="auto">
            <a:xfrm>
              <a:off x="593" y="1767"/>
              <a:ext cx="0" cy="288"/>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37" name="Rectangle 17"/>
            <p:cNvSpPr>
              <a:spLocks noChangeArrowheads="1"/>
            </p:cNvSpPr>
            <p:nvPr/>
          </p:nvSpPr>
          <p:spPr bwMode="auto">
            <a:xfrm>
              <a:off x="532" y="2169"/>
              <a:ext cx="122" cy="300"/>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tx1"/>
                  </a:solidFill>
                </a14:hiddenFill>
              </a:ext>
            </a:extLst>
          </p:spPr>
          <p:txBody>
            <a:bodyPr/>
            <a:lstStyle/>
            <a:p>
              <a:endParaRPr lang="zh-CN" altLang="en-US"/>
            </a:p>
          </p:txBody>
        </p:sp>
        <p:sp>
          <p:nvSpPr>
            <p:cNvPr id="670738" name="Text Box 18"/>
            <p:cNvSpPr txBox="1">
              <a:spLocks noChangeArrowheads="1"/>
            </p:cNvSpPr>
            <p:nvPr/>
          </p:nvSpPr>
          <p:spPr bwMode="auto">
            <a:xfrm>
              <a:off x="1164" y="2642"/>
              <a:ext cx="1008"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分支       生命线</a:t>
              </a:r>
            </a:p>
          </p:txBody>
        </p:sp>
        <p:grpSp>
          <p:nvGrpSpPr>
            <p:cNvPr id="670739" name="Group 19"/>
            <p:cNvGrpSpPr>
              <a:grpSpLocks/>
            </p:cNvGrpSpPr>
            <p:nvPr/>
          </p:nvGrpSpPr>
          <p:grpSpPr bwMode="auto">
            <a:xfrm>
              <a:off x="526" y="2663"/>
              <a:ext cx="134" cy="427"/>
              <a:chOff x="3675" y="10695"/>
              <a:chExt cx="195" cy="705"/>
            </a:xfrm>
          </p:grpSpPr>
          <p:sp>
            <p:nvSpPr>
              <p:cNvPr id="670740" name="Rectangle 20"/>
              <p:cNvSpPr>
                <a:spLocks noChangeArrowheads="1"/>
              </p:cNvSpPr>
              <p:nvPr/>
            </p:nvSpPr>
            <p:spPr bwMode="auto">
              <a:xfrm>
                <a:off x="3675" y="10789"/>
                <a:ext cx="195" cy="495"/>
              </a:xfrm>
              <a:prstGeom prst="rect">
                <a:avLst/>
              </a:prstGeom>
              <a:noFill/>
              <a:ln w="38100">
                <a:solidFill>
                  <a:schemeClr val="tx1"/>
                </a:solidFill>
                <a:prstDash val="dash"/>
                <a:miter lim="800000"/>
                <a:headEnd/>
                <a:tailEnd/>
              </a:ln>
              <a:extLst>
                <a:ext uri="{909E8E84-426E-40DD-AFC4-6F175D3DCCD1}">
                  <a14:hiddenFill xmlns:a14="http://schemas.microsoft.com/office/drawing/2010/main">
                    <a:solidFill>
                      <a:schemeClr val="tx1"/>
                    </a:solidFill>
                  </a14:hiddenFill>
                </a:ext>
              </a:extLst>
            </p:spPr>
            <p:txBody>
              <a:bodyPr/>
              <a:lstStyle/>
              <a:p>
                <a:endParaRPr lang="zh-CN" altLang="en-US"/>
              </a:p>
            </p:txBody>
          </p:sp>
          <p:sp>
            <p:nvSpPr>
              <p:cNvPr id="670741" name="Line 21"/>
              <p:cNvSpPr>
                <a:spLocks noChangeShapeType="1"/>
              </p:cNvSpPr>
              <p:nvPr/>
            </p:nvSpPr>
            <p:spPr bwMode="auto">
              <a:xfrm>
                <a:off x="3675" y="11235"/>
                <a:ext cx="0" cy="16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0742" name="Line 22"/>
              <p:cNvSpPr>
                <a:spLocks noChangeShapeType="1"/>
              </p:cNvSpPr>
              <p:nvPr/>
            </p:nvSpPr>
            <p:spPr bwMode="auto">
              <a:xfrm>
                <a:off x="3675" y="10695"/>
                <a:ext cx="0" cy="16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0743" name="Text Box 23"/>
            <p:cNvSpPr txBox="1">
              <a:spLocks noChangeArrowheads="1"/>
            </p:cNvSpPr>
            <p:nvPr/>
          </p:nvSpPr>
          <p:spPr bwMode="auto">
            <a:xfrm>
              <a:off x="1164" y="3312"/>
              <a:ext cx="1008"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删除标志</a:t>
              </a:r>
            </a:p>
          </p:txBody>
        </p:sp>
        <p:grpSp>
          <p:nvGrpSpPr>
            <p:cNvPr id="670744" name="Group 24"/>
            <p:cNvGrpSpPr>
              <a:grpSpLocks/>
            </p:cNvGrpSpPr>
            <p:nvPr/>
          </p:nvGrpSpPr>
          <p:grpSpPr bwMode="auto">
            <a:xfrm>
              <a:off x="488" y="3363"/>
              <a:ext cx="210" cy="161"/>
              <a:chOff x="2007" y="1200"/>
              <a:chExt cx="210" cy="161"/>
            </a:xfrm>
          </p:grpSpPr>
          <p:sp>
            <p:nvSpPr>
              <p:cNvPr id="670745" name="Line 25"/>
              <p:cNvSpPr>
                <a:spLocks noChangeShapeType="1"/>
              </p:cNvSpPr>
              <p:nvPr/>
            </p:nvSpPr>
            <p:spPr bwMode="auto">
              <a:xfrm flipH="1">
                <a:off x="2016" y="1200"/>
                <a:ext cx="201" cy="16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0746" name="Line 26"/>
              <p:cNvSpPr>
                <a:spLocks noChangeShapeType="1"/>
              </p:cNvSpPr>
              <p:nvPr/>
            </p:nvSpPr>
            <p:spPr bwMode="auto">
              <a:xfrm rot="5400000" flipH="1">
                <a:off x="2027" y="1180"/>
                <a:ext cx="161" cy="20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0747" name="Line 27"/>
            <p:cNvSpPr>
              <a:spLocks noChangeShapeType="1"/>
            </p:cNvSpPr>
            <p:nvPr/>
          </p:nvSpPr>
          <p:spPr bwMode="auto">
            <a:xfrm>
              <a:off x="0" y="3732"/>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0748" name="Text Box 28"/>
            <p:cNvSpPr txBox="1">
              <a:spLocks noChangeArrowheads="1"/>
            </p:cNvSpPr>
            <p:nvPr/>
          </p:nvSpPr>
          <p:spPr bwMode="auto">
            <a:xfrm>
              <a:off x="1164" y="3883"/>
              <a:ext cx="1008"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简单消息</a:t>
              </a:r>
            </a:p>
          </p:txBody>
        </p:sp>
        <p:grpSp>
          <p:nvGrpSpPr>
            <p:cNvPr id="670749" name="Group 29"/>
            <p:cNvGrpSpPr>
              <a:grpSpLocks/>
            </p:cNvGrpSpPr>
            <p:nvPr/>
          </p:nvGrpSpPr>
          <p:grpSpPr bwMode="auto">
            <a:xfrm>
              <a:off x="2175" y="1328"/>
              <a:ext cx="3605" cy="2922"/>
              <a:chOff x="2113" y="1317"/>
              <a:chExt cx="3673" cy="2922"/>
            </a:xfrm>
          </p:grpSpPr>
          <p:sp>
            <p:nvSpPr>
              <p:cNvPr id="670750" name="Text Box 30"/>
              <p:cNvSpPr txBox="1">
                <a:spLocks noChangeArrowheads="1"/>
              </p:cNvSpPr>
              <p:nvPr/>
            </p:nvSpPr>
            <p:spPr bwMode="auto">
              <a:xfrm>
                <a:off x="2113" y="1971"/>
                <a:ext cx="3673" cy="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用于表示对象正执行某一动作，在对象的生命线之间发送消息的同时即激活对象。</a:t>
                </a:r>
              </a:p>
            </p:txBody>
          </p:sp>
          <p:sp>
            <p:nvSpPr>
              <p:cNvPr id="670751" name="Text Box 31"/>
              <p:cNvSpPr txBox="1">
                <a:spLocks noChangeArrowheads="1"/>
              </p:cNvSpPr>
              <p:nvPr/>
            </p:nvSpPr>
            <p:spPr bwMode="auto">
              <a:xfrm>
                <a:off x="2113" y="1317"/>
                <a:ext cx="3673" cy="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用于表示顺序图中参与交互的对象，每个对象的下方都带有生命线，用于表示该对象在某段时间内是存在的。</a:t>
                </a:r>
              </a:p>
            </p:txBody>
          </p:sp>
          <p:sp>
            <p:nvSpPr>
              <p:cNvPr id="670752" name="Text Box 32"/>
              <p:cNvSpPr txBox="1">
                <a:spLocks noChangeArrowheads="1"/>
              </p:cNvSpPr>
              <p:nvPr/>
            </p:nvSpPr>
            <p:spPr bwMode="auto">
              <a:xfrm>
                <a:off x="2113" y="2630"/>
                <a:ext cx="367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生命线可以劈分成多条生命线，用于表示条件，接收分支消息。</a:t>
                </a:r>
              </a:p>
            </p:txBody>
          </p:sp>
          <p:sp>
            <p:nvSpPr>
              <p:cNvPr id="670753" name="Text Box 33"/>
              <p:cNvSpPr txBox="1">
                <a:spLocks noChangeArrowheads="1"/>
              </p:cNvSpPr>
              <p:nvPr/>
            </p:nvSpPr>
            <p:spPr bwMode="auto">
              <a:xfrm>
                <a:off x="2113" y="3196"/>
                <a:ext cx="367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标于生命线或激活上。表示已删除该对象或活动的执行。</a:t>
                </a:r>
              </a:p>
            </p:txBody>
          </p:sp>
          <p:sp>
            <p:nvSpPr>
              <p:cNvPr id="670754" name="Text Box 34"/>
              <p:cNvSpPr txBox="1">
                <a:spLocks noChangeArrowheads="1"/>
              </p:cNvSpPr>
              <p:nvPr/>
            </p:nvSpPr>
            <p:spPr bwMode="auto">
              <a:xfrm>
                <a:off x="2113" y="3771"/>
                <a:ext cx="367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表示简单的控制流。用于描述控制如何在对象间进行传递，不考虑通信的细节。</a:t>
                </a:r>
              </a:p>
            </p:txBody>
          </p:sp>
        </p:grpSp>
        <p:sp>
          <p:nvSpPr>
            <p:cNvPr id="670755" name="Line 35"/>
            <p:cNvSpPr>
              <a:spLocks noChangeShapeType="1"/>
            </p:cNvSpPr>
            <p:nvPr/>
          </p:nvSpPr>
          <p:spPr bwMode="auto">
            <a:xfrm>
              <a:off x="209" y="4043"/>
              <a:ext cx="768"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70756" name="Text Box 36"/>
            <p:cNvSpPr txBox="1">
              <a:spLocks noChangeArrowheads="1"/>
            </p:cNvSpPr>
            <p:nvPr/>
          </p:nvSpPr>
          <p:spPr bwMode="auto">
            <a:xfrm>
              <a:off x="1127" y="986"/>
              <a:ext cx="103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名   称</a:t>
              </a:r>
            </a:p>
          </p:txBody>
        </p:sp>
        <p:sp>
          <p:nvSpPr>
            <p:cNvPr id="670757" name="Text Box 37"/>
            <p:cNvSpPr txBox="1">
              <a:spLocks noChangeArrowheads="1"/>
            </p:cNvSpPr>
            <p:nvPr/>
          </p:nvSpPr>
          <p:spPr bwMode="auto">
            <a:xfrm>
              <a:off x="2160" y="986"/>
              <a:ext cx="367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描   述</a:t>
              </a:r>
            </a:p>
          </p:txBody>
        </p:sp>
        <p:sp>
          <p:nvSpPr>
            <p:cNvPr id="670758" name="Rectangle 38"/>
            <p:cNvSpPr>
              <a:spLocks noChangeArrowheads="1"/>
            </p:cNvSpPr>
            <p:nvPr/>
          </p:nvSpPr>
          <p:spPr bwMode="auto">
            <a:xfrm>
              <a:off x="0" y="974"/>
              <a:ext cx="1088"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Times New Roman" panose="02020603050405020304" pitchFamily="18" charset="0"/>
                  <a:ea typeface="宋体" panose="02010600030101010101" pitchFamily="2" charset="-122"/>
                </a:rPr>
                <a:t>可视化图符</a:t>
              </a: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2770" name="Text Box 2"/>
          <p:cNvSpPr txBox="1">
            <a:spLocks noGrp="1" noChangeArrowheads="1"/>
          </p:cNvSpPr>
          <p:nvPr>
            <p:ph type="title"/>
          </p:nvPr>
        </p:nvSpPr>
        <p:spPr>
          <a:xfrm>
            <a:off x="762000" y="-76200"/>
            <a:ext cx="7696200" cy="990600"/>
          </a:xfrm>
          <a:noFill/>
          <a:ln/>
          <a:extLst>
            <a:ext uri="{91240B29-F687-4F45-9708-019B960494DF}">
              <a14:hiddenLine xmlns:a14="http://schemas.microsoft.com/office/drawing/2010/main" w="12700">
                <a:solidFill>
                  <a:schemeClr val="tx1"/>
                </a:solidFill>
                <a:miter lim="800000"/>
                <a:headEnd/>
                <a:tailEnd/>
              </a14:hiddenLine>
            </a:ext>
          </a:extLst>
        </p:spPr>
        <p:txBody>
          <a:bodyPr lIns="92075" tIns="46038" rIns="92075" bIns="46038"/>
          <a:lstStyle/>
          <a:p>
            <a:pPr>
              <a:lnSpc>
                <a:spcPct val="90000"/>
              </a:lnSpc>
              <a:spcBef>
                <a:spcPct val="50000"/>
              </a:spcBef>
              <a:buFont typeface="Monotype Sorts" pitchFamily="2" charset="2"/>
              <a:buNone/>
            </a:pPr>
            <a:r>
              <a:rPr lang="zh-CN" altLang="en-US" sz="3200">
                <a:solidFill>
                  <a:srgbClr val="0066CC"/>
                </a:solidFill>
                <a:latin typeface="Arial" panose="020B0604020202020204" pitchFamily="34" charset="0"/>
                <a:ea typeface="宋体" panose="02010600030101010101" pitchFamily="2" charset="-122"/>
              </a:rPr>
              <a:t>顺序图的可视化图符(续)</a:t>
            </a:r>
          </a:p>
        </p:txBody>
      </p:sp>
      <p:grpSp>
        <p:nvGrpSpPr>
          <p:cNvPr id="672771" name="Group 3"/>
          <p:cNvGrpSpPr>
            <a:grpSpLocks/>
          </p:cNvGrpSpPr>
          <p:nvPr/>
        </p:nvGrpSpPr>
        <p:grpSpPr bwMode="auto">
          <a:xfrm>
            <a:off x="0" y="909638"/>
            <a:ext cx="9144000" cy="6024562"/>
            <a:chOff x="-7" y="573"/>
            <a:chExt cx="5822" cy="3795"/>
          </a:xfrm>
        </p:grpSpPr>
        <p:sp>
          <p:nvSpPr>
            <p:cNvPr id="672772" name="Rectangle 4"/>
            <p:cNvSpPr>
              <a:spLocks noChangeArrowheads="1"/>
            </p:cNvSpPr>
            <p:nvPr/>
          </p:nvSpPr>
          <p:spPr bwMode="auto">
            <a:xfrm>
              <a:off x="0" y="573"/>
              <a:ext cx="5804" cy="3792"/>
            </a:xfrm>
            <a:prstGeom prst="rect">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b="1">
                <a:latin typeface="Times New Roman" panose="02020603050405020304" pitchFamily="18" charset="0"/>
                <a:ea typeface="宋体" panose="02010600030101010101" pitchFamily="2" charset="-122"/>
              </a:endParaRPr>
            </a:p>
          </p:txBody>
        </p:sp>
        <p:grpSp>
          <p:nvGrpSpPr>
            <p:cNvPr id="672773" name="Group 5"/>
            <p:cNvGrpSpPr>
              <a:grpSpLocks/>
            </p:cNvGrpSpPr>
            <p:nvPr/>
          </p:nvGrpSpPr>
          <p:grpSpPr bwMode="auto">
            <a:xfrm>
              <a:off x="1133" y="580"/>
              <a:ext cx="960" cy="3788"/>
              <a:chOff x="1152" y="562"/>
              <a:chExt cx="960" cy="3038"/>
            </a:xfrm>
          </p:grpSpPr>
          <p:sp>
            <p:nvSpPr>
              <p:cNvPr id="672774" name="Line 6"/>
              <p:cNvSpPr>
                <a:spLocks noChangeShapeType="1"/>
              </p:cNvSpPr>
              <p:nvPr/>
            </p:nvSpPr>
            <p:spPr bwMode="auto">
              <a:xfrm>
                <a:off x="2112" y="562"/>
                <a:ext cx="0" cy="303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2775" name="Line 7"/>
              <p:cNvSpPr>
                <a:spLocks noChangeShapeType="1"/>
              </p:cNvSpPr>
              <p:nvPr/>
            </p:nvSpPr>
            <p:spPr bwMode="auto">
              <a:xfrm>
                <a:off x="1152" y="562"/>
                <a:ext cx="0" cy="3038"/>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72776" name="Line 8"/>
            <p:cNvSpPr>
              <a:spLocks noChangeShapeType="1"/>
            </p:cNvSpPr>
            <p:nvPr/>
          </p:nvSpPr>
          <p:spPr bwMode="auto">
            <a:xfrm>
              <a:off x="0" y="895"/>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2777" name="Line 9"/>
            <p:cNvSpPr>
              <a:spLocks noChangeShapeType="1"/>
            </p:cNvSpPr>
            <p:nvPr/>
          </p:nvSpPr>
          <p:spPr bwMode="auto">
            <a:xfrm>
              <a:off x="0" y="3308"/>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2778" name="Line 10"/>
            <p:cNvSpPr>
              <a:spLocks noChangeShapeType="1"/>
            </p:cNvSpPr>
            <p:nvPr/>
          </p:nvSpPr>
          <p:spPr bwMode="auto">
            <a:xfrm>
              <a:off x="-7" y="3808"/>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2779" name="Line 11"/>
            <p:cNvSpPr>
              <a:spLocks noChangeShapeType="1"/>
            </p:cNvSpPr>
            <p:nvPr/>
          </p:nvSpPr>
          <p:spPr bwMode="auto">
            <a:xfrm>
              <a:off x="0" y="2784"/>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2780" name="Line 12"/>
            <p:cNvSpPr>
              <a:spLocks noChangeShapeType="1"/>
            </p:cNvSpPr>
            <p:nvPr/>
          </p:nvSpPr>
          <p:spPr bwMode="auto">
            <a:xfrm>
              <a:off x="0" y="1868"/>
              <a:ext cx="5815" cy="1"/>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72781" name="Group 13"/>
            <p:cNvGrpSpPr>
              <a:grpSpLocks/>
            </p:cNvGrpSpPr>
            <p:nvPr/>
          </p:nvGrpSpPr>
          <p:grpSpPr bwMode="auto">
            <a:xfrm>
              <a:off x="1103" y="600"/>
              <a:ext cx="1032" cy="3601"/>
              <a:chOff x="1103" y="567"/>
              <a:chExt cx="1032" cy="3601"/>
            </a:xfrm>
          </p:grpSpPr>
          <p:sp>
            <p:nvSpPr>
              <p:cNvPr id="672782" name="Text Box 14"/>
              <p:cNvSpPr txBox="1">
                <a:spLocks noChangeArrowheads="1"/>
              </p:cNvSpPr>
              <p:nvPr/>
            </p:nvSpPr>
            <p:spPr bwMode="auto">
              <a:xfrm>
                <a:off x="1115" y="3903"/>
                <a:ext cx="10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注释连接</a:t>
                </a:r>
              </a:p>
            </p:txBody>
          </p:sp>
          <p:sp>
            <p:nvSpPr>
              <p:cNvPr id="672783" name="Text Box 15"/>
              <p:cNvSpPr txBox="1">
                <a:spLocks noChangeArrowheads="1"/>
              </p:cNvSpPr>
              <p:nvPr/>
            </p:nvSpPr>
            <p:spPr bwMode="auto">
              <a:xfrm>
                <a:off x="1115" y="3384"/>
                <a:ext cx="10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注释体</a:t>
                </a:r>
              </a:p>
            </p:txBody>
          </p:sp>
          <p:sp>
            <p:nvSpPr>
              <p:cNvPr id="672784" name="Text Box 16"/>
              <p:cNvSpPr txBox="1">
                <a:spLocks noChangeArrowheads="1"/>
              </p:cNvSpPr>
              <p:nvPr/>
            </p:nvSpPr>
            <p:spPr bwMode="auto">
              <a:xfrm>
                <a:off x="1115" y="2821"/>
                <a:ext cx="10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返回消息</a:t>
                </a:r>
              </a:p>
            </p:txBody>
          </p:sp>
          <p:sp>
            <p:nvSpPr>
              <p:cNvPr id="672785" name="Text Box 17"/>
              <p:cNvSpPr txBox="1">
                <a:spLocks noChangeArrowheads="1"/>
              </p:cNvSpPr>
              <p:nvPr/>
            </p:nvSpPr>
            <p:spPr bwMode="auto">
              <a:xfrm>
                <a:off x="1115" y="2150"/>
                <a:ext cx="10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异步消息</a:t>
                </a:r>
              </a:p>
            </p:txBody>
          </p:sp>
          <p:sp>
            <p:nvSpPr>
              <p:cNvPr id="672786" name="Text Box 18"/>
              <p:cNvSpPr txBox="1">
                <a:spLocks noChangeArrowheads="1"/>
              </p:cNvSpPr>
              <p:nvPr/>
            </p:nvSpPr>
            <p:spPr bwMode="auto">
              <a:xfrm>
                <a:off x="1115" y="1216"/>
                <a:ext cx="10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同步消息</a:t>
                </a:r>
              </a:p>
            </p:txBody>
          </p:sp>
          <p:sp>
            <p:nvSpPr>
              <p:cNvPr id="672787" name="Text Box 19"/>
              <p:cNvSpPr txBox="1">
                <a:spLocks noChangeArrowheads="1"/>
              </p:cNvSpPr>
              <p:nvPr/>
            </p:nvSpPr>
            <p:spPr bwMode="auto">
              <a:xfrm>
                <a:off x="1103" y="567"/>
                <a:ext cx="1032"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名   称</a:t>
                </a:r>
              </a:p>
            </p:txBody>
          </p:sp>
        </p:grpSp>
        <p:grpSp>
          <p:nvGrpSpPr>
            <p:cNvPr id="672788" name="Group 20"/>
            <p:cNvGrpSpPr>
              <a:grpSpLocks/>
            </p:cNvGrpSpPr>
            <p:nvPr/>
          </p:nvGrpSpPr>
          <p:grpSpPr bwMode="auto">
            <a:xfrm>
              <a:off x="0" y="611"/>
              <a:ext cx="1152" cy="3470"/>
              <a:chOff x="0" y="566"/>
              <a:chExt cx="1152" cy="3470"/>
            </a:xfrm>
          </p:grpSpPr>
          <p:sp>
            <p:nvSpPr>
              <p:cNvPr id="672789" name="Line 21"/>
              <p:cNvSpPr>
                <a:spLocks noChangeShapeType="1"/>
              </p:cNvSpPr>
              <p:nvPr/>
            </p:nvSpPr>
            <p:spPr bwMode="auto">
              <a:xfrm>
                <a:off x="218" y="4036"/>
                <a:ext cx="716"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72790" name="AutoShape 22"/>
              <p:cNvSpPr>
                <a:spLocks noChangeArrowheads="1"/>
              </p:cNvSpPr>
              <p:nvPr/>
            </p:nvSpPr>
            <p:spPr bwMode="auto">
              <a:xfrm flipV="1">
                <a:off x="218" y="3346"/>
                <a:ext cx="716" cy="340"/>
              </a:xfrm>
              <a:prstGeom prst="foldedCorner">
                <a:avLst>
                  <a:gd name="adj" fmla="val 21227"/>
                </a:avLst>
              </a:prstGeom>
              <a:noFill/>
              <a:ln w="381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2791" name="Line 23"/>
              <p:cNvSpPr>
                <a:spLocks noChangeShapeType="1"/>
              </p:cNvSpPr>
              <p:nvPr/>
            </p:nvSpPr>
            <p:spPr bwMode="auto">
              <a:xfrm flipH="1">
                <a:off x="192" y="2953"/>
                <a:ext cx="768" cy="0"/>
              </a:xfrm>
              <a:prstGeom prst="line">
                <a:avLst/>
              </a:prstGeom>
              <a:noFill/>
              <a:ln w="38100">
                <a:solidFill>
                  <a:schemeClr val="tx1"/>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nvGrpSpPr>
              <p:cNvPr id="672792" name="Group 24"/>
              <p:cNvGrpSpPr>
                <a:grpSpLocks/>
              </p:cNvGrpSpPr>
              <p:nvPr/>
            </p:nvGrpSpPr>
            <p:grpSpPr bwMode="auto">
              <a:xfrm flipH="1" flipV="1">
                <a:off x="192" y="2252"/>
                <a:ext cx="768" cy="61"/>
                <a:chOff x="2013" y="6905"/>
                <a:chExt cx="512" cy="80"/>
              </a:xfrm>
            </p:grpSpPr>
            <p:sp>
              <p:nvSpPr>
                <p:cNvPr id="672793" name="Line 25"/>
                <p:cNvSpPr>
                  <a:spLocks noChangeShapeType="1"/>
                </p:cNvSpPr>
                <p:nvPr/>
              </p:nvSpPr>
              <p:spPr bwMode="auto">
                <a:xfrm flipH="1" flipV="1">
                  <a:off x="2015" y="6907"/>
                  <a:ext cx="51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2794" name="Line 26"/>
                <p:cNvSpPr>
                  <a:spLocks noChangeShapeType="1"/>
                </p:cNvSpPr>
                <p:nvPr/>
              </p:nvSpPr>
              <p:spPr bwMode="auto">
                <a:xfrm flipH="1" flipV="1">
                  <a:off x="2013" y="6905"/>
                  <a:ext cx="80" cy="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72795" name="Line 27"/>
              <p:cNvSpPr>
                <a:spLocks noChangeShapeType="1"/>
              </p:cNvSpPr>
              <p:nvPr/>
            </p:nvSpPr>
            <p:spPr bwMode="auto">
              <a:xfrm>
                <a:off x="192" y="1349"/>
                <a:ext cx="768"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672796" name="Text Box 28"/>
              <p:cNvSpPr txBox="1">
                <a:spLocks noChangeArrowheads="1"/>
              </p:cNvSpPr>
              <p:nvPr/>
            </p:nvSpPr>
            <p:spPr bwMode="auto">
              <a:xfrm>
                <a:off x="0" y="566"/>
                <a:ext cx="1152"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可视化图符</a:t>
                </a:r>
              </a:p>
            </p:txBody>
          </p:sp>
        </p:grpSp>
        <p:sp>
          <p:nvSpPr>
            <p:cNvPr id="672797" name="Text Box 29"/>
            <p:cNvSpPr txBox="1">
              <a:spLocks noChangeArrowheads="1"/>
            </p:cNvSpPr>
            <p:nvPr/>
          </p:nvSpPr>
          <p:spPr bwMode="auto">
            <a:xfrm>
              <a:off x="2125" y="3845"/>
              <a:ext cx="362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注释连接将注释体与要描述的实体相连。说明该注释体是对该实体所进行的描述。</a:t>
              </a:r>
            </a:p>
          </p:txBody>
        </p:sp>
        <p:sp>
          <p:nvSpPr>
            <p:cNvPr id="672798" name="Text Box 30"/>
            <p:cNvSpPr txBox="1">
              <a:spLocks noChangeArrowheads="1"/>
            </p:cNvSpPr>
            <p:nvPr/>
          </p:nvSpPr>
          <p:spPr bwMode="auto">
            <a:xfrm>
              <a:off x="2124" y="3429"/>
              <a:ext cx="3627"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用于对</a:t>
              </a:r>
              <a:r>
                <a:rPr lang="en-US" altLang="zh-CN" sz="2400" b="1">
                  <a:latin typeface="Times New Roman" panose="02020603050405020304" pitchFamily="18" charset="0"/>
                  <a:ea typeface="宋体" panose="02010600030101010101" pitchFamily="2" charset="-122"/>
                </a:rPr>
                <a:t>UML</a:t>
              </a:r>
              <a:r>
                <a:rPr lang="zh-CN" altLang="en-US" sz="2400" b="1">
                  <a:latin typeface="Times New Roman" panose="02020603050405020304" pitchFamily="18" charset="0"/>
                  <a:ea typeface="宋体" panose="02010600030101010101" pitchFamily="2" charset="-122"/>
                </a:rPr>
                <a:t>实体进行文字描述。</a:t>
              </a:r>
            </a:p>
          </p:txBody>
        </p:sp>
        <p:sp>
          <p:nvSpPr>
            <p:cNvPr id="672799" name="Text Box 31"/>
            <p:cNvSpPr txBox="1">
              <a:spLocks noChangeArrowheads="1"/>
            </p:cNvSpPr>
            <p:nvPr/>
          </p:nvSpPr>
          <p:spPr bwMode="auto">
            <a:xfrm>
              <a:off x="2124" y="2810"/>
              <a:ext cx="3627"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用于表示从同步消息激活的动作返回到调用者的消息。</a:t>
              </a:r>
            </a:p>
          </p:txBody>
        </p:sp>
        <p:sp>
          <p:nvSpPr>
            <p:cNvPr id="672800" name="Text Box 32"/>
            <p:cNvSpPr txBox="1">
              <a:spLocks noChangeArrowheads="1"/>
            </p:cNvSpPr>
            <p:nvPr/>
          </p:nvSpPr>
          <p:spPr bwMode="auto">
            <a:xfrm>
              <a:off x="2124" y="1885"/>
              <a:ext cx="3627" cy="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表示异步控制流。当调用者发出消息后不要等待消息的返回即可继续执行自己的操作。异步消息主要用于描述实时系统中的并发行为。</a:t>
              </a:r>
            </a:p>
          </p:txBody>
        </p:sp>
        <p:sp>
          <p:nvSpPr>
            <p:cNvPr id="672801" name="Text Box 33"/>
            <p:cNvSpPr txBox="1">
              <a:spLocks noChangeArrowheads="1"/>
            </p:cNvSpPr>
            <p:nvPr/>
          </p:nvSpPr>
          <p:spPr bwMode="auto">
            <a:xfrm>
              <a:off x="2121" y="951"/>
              <a:ext cx="3626" cy="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0000"/>
                </a:lnSpc>
                <a:spcBef>
                  <a:spcPct val="50000"/>
                </a:spcBef>
              </a:pPr>
              <a:r>
                <a:rPr lang="zh-CN" altLang="en-US" sz="2400" b="1">
                  <a:latin typeface="Times New Roman" panose="02020603050405020304" pitchFamily="18" charset="0"/>
                  <a:ea typeface="宋体" panose="02010600030101010101" pitchFamily="2" charset="-122"/>
                </a:rPr>
                <a:t>表示嵌套的控制流。操作的调用是一种典型的同步消息。调用者发出消息后必须等待消息的返回；当处理消息的操作执行完毕，调用者才可继续执行自己的操作。</a:t>
              </a:r>
            </a:p>
          </p:txBody>
        </p:sp>
        <p:sp>
          <p:nvSpPr>
            <p:cNvPr id="672802" name="Text Box 34"/>
            <p:cNvSpPr txBox="1">
              <a:spLocks noChangeArrowheads="1"/>
            </p:cNvSpPr>
            <p:nvPr/>
          </p:nvSpPr>
          <p:spPr bwMode="auto">
            <a:xfrm>
              <a:off x="2112" y="611"/>
              <a:ext cx="3650"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90000"/>
                </a:lnSpc>
                <a:spcBef>
                  <a:spcPct val="50000"/>
                </a:spcBef>
              </a:pPr>
              <a:r>
                <a:rPr lang="zh-CN" altLang="en-US" sz="2400" b="1">
                  <a:latin typeface="Times New Roman" panose="02020603050405020304" pitchFamily="18" charset="0"/>
                  <a:ea typeface="宋体" panose="02010600030101010101" pitchFamily="2" charset="-122"/>
                </a:rPr>
                <a:t>描   述</a:t>
              </a: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2"/>
          <p:cNvSpPr>
            <a:spLocks noGrp="1"/>
          </p:cNvSpPr>
          <p:nvPr>
            <p:ph type="sldNum" sz="quarter" idx="11"/>
          </p:nvPr>
        </p:nvSpPr>
        <p:spPr/>
        <p:txBody>
          <a:bodyPr/>
          <a:lstStyle/>
          <a:p>
            <a:fld id="{71D1FFB9-932E-48D9-8406-7BE8FE6BD589}" type="slidenum">
              <a:rPr lang="en-US" altLang="zh-CN"/>
              <a:pPr/>
              <a:t>85</a:t>
            </a:fld>
            <a:endParaRPr lang="en-US" altLang="zh-CN"/>
          </a:p>
        </p:txBody>
      </p:sp>
      <p:sp>
        <p:nvSpPr>
          <p:cNvPr id="674818" name="Rectangle 2"/>
          <p:cNvSpPr>
            <a:spLocks noGrp="1" noRot="1" noChangeArrowheads="1"/>
          </p:cNvSpPr>
          <p:nvPr>
            <p:ph type="title" idx="4294967295"/>
          </p:nvPr>
        </p:nvSpPr>
        <p:spPr>
          <a:xfrm>
            <a:off x="298450" y="228600"/>
            <a:ext cx="8540750" cy="1143000"/>
          </a:xfrm>
        </p:spPr>
        <p:txBody>
          <a:bodyPr/>
          <a:lstStyle/>
          <a:p>
            <a:r>
              <a:rPr lang="en-US" altLang="zh-CN">
                <a:ea typeface="宋体" panose="02010600030101010101" pitchFamily="2" charset="-122"/>
              </a:rPr>
              <a:t> </a:t>
            </a:r>
            <a:r>
              <a:rPr lang="zh-CN" altLang="en-US">
                <a:ea typeface="宋体" panose="02010600030101010101" pitchFamily="2" charset="-122"/>
              </a:rPr>
              <a:t>对象的创建和撤销</a:t>
            </a:r>
          </a:p>
        </p:txBody>
      </p:sp>
      <p:pic>
        <p:nvPicPr>
          <p:cNvPr id="674819" name="Picture 6"/>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1408113" y="2928938"/>
            <a:ext cx="3378200" cy="2144712"/>
          </a:xfrm>
          <a:noFill/>
        </p:spPr>
      </p:pic>
      <p:pic>
        <p:nvPicPr>
          <p:cNvPr id="674820" name="Picture 7"/>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127625" y="2851150"/>
            <a:ext cx="3406775" cy="2197100"/>
          </a:xfrm>
          <a:noFill/>
        </p:spPr>
      </p:pic>
      <p:sp>
        <p:nvSpPr>
          <p:cNvPr id="674821" name="Rectangle 3"/>
          <p:cNvSpPr>
            <a:spLocks noGrp="1" noRot="1" noChangeArrowheads="1"/>
          </p:cNvSpPr>
          <p:nvPr>
            <p:ph type="body" sz="half" idx="4294967295"/>
          </p:nvPr>
        </p:nvSpPr>
        <p:spPr>
          <a:xfrm>
            <a:off x="1066800" y="1524000"/>
            <a:ext cx="8153400" cy="685800"/>
          </a:xfrm>
        </p:spPr>
        <p:txBody>
          <a:bodyPr/>
          <a:lstStyle/>
          <a:p>
            <a:r>
              <a:rPr lang="zh-CN" altLang="en-US" sz="2800">
                <a:ea typeface="宋体" panose="02010600030101010101" pitchFamily="2" charset="-122"/>
              </a:rPr>
              <a:t>创建对象的两种表示方法：</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fld id="{213FE273-A9DB-4FE7-9381-8808ECF3AE26}" type="slidenum">
              <a:rPr lang="en-US" altLang="zh-CN"/>
              <a:pPr/>
              <a:t>86</a:t>
            </a:fld>
            <a:endParaRPr lang="en-US" altLang="zh-CN"/>
          </a:p>
        </p:txBody>
      </p:sp>
      <p:sp>
        <p:nvSpPr>
          <p:cNvPr id="676866" name="Rectangle 2"/>
          <p:cNvSpPr>
            <a:spLocks noGrp="1" noRot="1" noChangeArrowheads="1"/>
          </p:cNvSpPr>
          <p:nvPr>
            <p:ph type="title" idx="4294967295"/>
          </p:nvPr>
        </p:nvSpPr>
        <p:spPr/>
        <p:txBody>
          <a:bodyPr/>
          <a:lstStyle/>
          <a:p>
            <a:r>
              <a:rPr lang="en-US" altLang="zh-CN">
                <a:ea typeface="宋体" panose="02010600030101010101" pitchFamily="2" charset="-122"/>
              </a:rPr>
              <a:t> </a:t>
            </a:r>
            <a:r>
              <a:rPr lang="zh-CN" altLang="en-US">
                <a:ea typeface="宋体" panose="02010600030101010101" pitchFamily="2" charset="-122"/>
              </a:rPr>
              <a:t>对象的创建和撤销</a:t>
            </a:r>
          </a:p>
        </p:txBody>
      </p:sp>
      <p:sp>
        <p:nvSpPr>
          <p:cNvPr id="676867" name="Rectangle 3"/>
          <p:cNvSpPr>
            <a:spLocks noGrp="1" noRot="1" noChangeArrowheads="1"/>
          </p:cNvSpPr>
          <p:nvPr>
            <p:ph idx="4294967295"/>
          </p:nvPr>
        </p:nvSpPr>
        <p:spPr/>
        <p:txBody>
          <a:bodyPr/>
          <a:lstStyle/>
          <a:p>
            <a:r>
              <a:rPr lang="zh-CN" altLang="en-US">
                <a:ea typeface="宋体" panose="02010600030101010101" pitchFamily="2" charset="-122"/>
              </a:rPr>
              <a:t>如果要撤销一个对象，只要在其生命线终止点放置一个“</a:t>
            </a:r>
            <a:r>
              <a:rPr lang="en-US" altLang="zh-CN">
                <a:ea typeface="宋体" panose="02010600030101010101" pitchFamily="2" charset="-122"/>
              </a:rPr>
              <a:t>X”</a:t>
            </a:r>
            <a:r>
              <a:rPr lang="zh-CN" altLang="en-US">
                <a:ea typeface="宋体" panose="02010600030101010101" pitchFamily="2" charset="-122"/>
              </a:rPr>
              <a:t>符号即可，该点通常是对删除或取消消息的回应。 </a:t>
            </a:r>
          </a:p>
        </p:txBody>
      </p:sp>
      <p:pic>
        <p:nvPicPr>
          <p:cNvPr id="67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657600"/>
            <a:ext cx="4181475"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5B29797-E7E0-4932-B97C-0404D330A0E9}" type="slidenum">
              <a:rPr lang="en-US" altLang="zh-CN"/>
              <a:pPr/>
              <a:t>87</a:t>
            </a:fld>
            <a:endParaRPr lang="en-US" altLang="zh-CN"/>
          </a:p>
        </p:txBody>
      </p:sp>
      <p:sp>
        <p:nvSpPr>
          <p:cNvPr id="876546" name="Rectangle 2"/>
          <p:cNvSpPr>
            <a:spLocks noGrp="1" noChangeArrowheads="1"/>
          </p:cNvSpPr>
          <p:nvPr>
            <p:ph type="title"/>
          </p:nvPr>
        </p:nvSpPr>
        <p:spPr>
          <a:xfrm>
            <a:off x="1295400" y="152400"/>
            <a:ext cx="7391400" cy="1020763"/>
          </a:xfrm>
        </p:spPr>
        <p:txBody>
          <a:bodyPr/>
          <a:lstStyle/>
          <a:p>
            <a:r>
              <a:rPr lang="zh-CN" altLang="en-US">
                <a:ea typeface="宋体" panose="02010600030101010101" pitchFamily="2" charset="-122"/>
              </a:rPr>
              <a:t>某大学注册系统的用例图</a:t>
            </a:r>
            <a:endParaRPr lang="en-US" altLang="zh-CN">
              <a:ea typeface="宋体" panose="02010600030101010101" pitchFamily="2" charset="-122"/>
            </a:endParaRPr>
          </a:p>
        </p:txBody>
      </p:sp>
      <p:sp>
        <p:nvSpPr>
          <p:cNvPr id="876547" name="Rectangle 3"/>
          <p:cNvSpPr>
            <a:spLocks noGrp="1" noChangeArrowheads="1"/>
          </p:cNvSpPr>
          <p:nvPr>
            <p:ph type="body" idx="1"/>
          </p:nvPr>
        </p:nvSpPr>
        <p:spPr>
          <a:xfrm>
            <a:off x="1143000" y="1447800"/>
            <a:ext cx="7696200" cy="4525963"/>
          </a:xfrm>
        </p:spPr>
        <p:txBody>
          <a:bodyPr/>
          <a:lstStyle/>
          <a:p>
            <a:pPr marL="1147763" indent="-1068388">
              <a:buFontTx/>
              <a:buNone/>
            </a:pPr>
            <a:endParaRPr lang="zh-CN" altLang="en-US" sz="2800">
              <a:solidFill>
                <a:schemeClr val="tx1"/>
              </a:solidFill>
              <a:ea typeface="宋体" panose="02010600030101010101" pitchFamily="2" charset="-122"/>
            </a:endParaRPr>
          </a:p>
          <a:p>
            <a:pPr marL="1147763" indent="-1068388">
              <a:buFontTx/>
              <a:buNone/>
            </a:pPr>
            <a:r>
              <a:rPr lang="en-US" altLang="zh-CN" sz="2800">
                <a:solidFill>
                  <a:schemeClr val="bg1"/>
                </a:solidFill>
                <a:ea typeface="宋体" panose="02010600030101010101" pitchFamily="2" charset="-122"/>
              </a:rPr>
              <a:t>.</a:t>
            </a:r>
          </a:p>
          <a:p>
            <a:pPr marL="1147763" indent="-1068388">
              <a:buFontTx/>
              <a:buNone/>
            </a:pPr>
            <a:endParaRPr lang="zh-CN" altLang="en-US" sz="2800">
              <a:solidFill>
                <a:schemeClr val="tx1"/>
              </a:solidFill>
              <a:ea typeface="宋体" panose="02010600030101010101" pitchFamily="2" charset="-122"/>
            </a:endParaRPr>
          </a:p>
        </p:txBody>
      </p:sp>
      <p:pic>
        <p:nvPicPr>
          <p:cNvPr id="876548" name="Picture 4" descr="FIG4-2"/>
          <p:cNvPicPr>
            <a:picLocks noChangeAspect="1" noChangeArrowheads="1"/>
          </p:cNvPicPr>
          <p:nvPr/>
        </p:nvPicPr>
        <p:blipFill>
          <a:blip r:embed="rId3">
            <a:extLst>
              <a:ext uri="{28A0092B-C50C-407E-A947-70E740481C1C}">
                <a14:useLocalDpi xmlns:a14="http://schemas.microsoft.com/office/drawing/2010/main" val="0"/>
              </a:ext>
            </a:extLst>
          </a:blip>
          <a:srcRect l="25572" t="11063" r="19847" b="17108"/>
          <a:stretch>
            <a:fillRect/>
          </a:stretch>
        </p:blipFill>
        <p:spPr bwMode="auto">
          <a:xfrm>
            <a:off x="1828800" y="1495425"/>
            <a:ext cx="6553200" cy="5286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C689FEFE-AF7A-4964-9AB2-AC9A8EE06DAE}" type="slidenum">
              <a:rPr lang="en-US" altLang="zh-CN"/>
              <a:pPr/>
              <a:t>88</a:t>
            </a:fld>
            <a:endParaRPr lang="en-US" altLang="zh-CN"/>
          </a:p>
        </p:txBody>
      </p:sp>
      <p:sp>
        <p:nvSpPr>
          <p:cNvPr id="678914"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Creating a</a:t>
            </a:r>
            <a:br>
              <a:rPr lang="en-US" altLang="zh-CN">
                <a:ea typeface="宋体" panose="02010600030101010101" pitchFamily="2" charset="-122"/>
              </a:rPr>
            </a:br>
            <a:r>
              <a:rPr lang="en-US" altLang="zh-CN">
                <a:ea typeface="宋体" panose="02010600030101010101" pitchFamily="2" charset="-122"/>
              </a:rPr>
              <a:t>System Sequence Diagram</a:t>
            </a:r>
          </a:p>
        </p:txBody>
      </p:sp>
      <p:sp>
        <p:nvSpPr>
          <p:cNvPr id="678915" name="Rectangle 3"/>
          <p:cNvSpPr>
            <a:spLocks noGrp="1" noChangeArrowheads="1"/>
          </p:cNvSpPr>
          <p:nvPr>
            <p:ph type="body" idx="1"/>
          </p:nvPr>
        </p:nvSpPr>
        <p:spPr>
          <a:xfrm>
            <a:off x="1295400" y="1600200"/>
            <a:ext cx="7696200" cy="4495800"/>
          </a:xfrm>
        </p:spPr>
        <p:txBody>
          <a:bodyPr/>
          <a:lstStyle/>
          <a:p>
            <a:pPr marL="457200" indent="-377825">
              <a:lnSpc>
                <a:spcPct val="80000"/>
              </a:lnSpc>
            </a:pPr>
            <a:r>
              <a:rPr lang="en-US" altLang="zh-CN" sz="2000">
                <a:solidFill>
                  <a:schemeClr val="tx1"/>
                </a:solidFill>
                <a:ea typeface="宋体" panose="02010600030101010101" pitchFamily="2" charset="-122"/>
              </a:rPr>
              <a:t>Draw a rectangle representing the </a:t>
            </a:r>
            <a:r>
              <a:rPr lang="en-US" altLang="zh-CN" sz="2000">
                <a:ea typeface="宋体" panose="02010600030101010101" pitchFamily="2" charset="-122"/>
              </a:rPr>
              <a:t>system</a:t>
            </a:r>
            <a:r>
              <a:rPr lang="en-US" altLang="zh-CN" sz="2000">
                <a:solidFill>
                  <a:schemeClr val="tx1"/>
                </a:solidFill>
                <a:ea typeface="宋体" panose="02010600030101010101" pitchFamily="2" charset="-122"/>
              </a:rPr>
              <a:t>.  Label the rectangle and draw a lifeline beneath it.</a:t>
            </a:r>
          </a:p>
          <a:p>
            <a:pPr marL="457200" indent="-377825">
              <a:lnSpc>
                <a:spcPct val="80000"/>
              </a:lnSpc>
              <a:buFontTx/>
              <a:buNone/>
            </a:pPr>
            <a:r>
              <a:rPr lang="zh-CN" altLang="en-US" sz="2000">
                <a:solidFill>
                  <a:schemeClr val="tx1"/>
                </a:solidFill>
                <a:ea typeface="宋体" panose="02010600030101010101" pitchFamily="2" charset="-122"/>
              </a:rPr>
              <a:t>    创建一个矩形标识系统，标记上系统名，绘制生命线</a:t>
            </a:r>
            <a:endParaRPr lang="en-US" altLang="zh-CN" sz="2000">
              <a:solidFill>
                <a:schemeClr val="tx1"/>
              </a:solidFill>
              <a:ea typeface="宋体" panose="02010600030101010101" pitchFamily="2" charset="-122"/>
            </a:endParaRPr>
          </a:p>
          <a:p>
            <a:pPr marL="457200" indent="-377825">
              <a:lnSpc>
                <a:spcPct val="80000"/>
              </a:lnSpc>
              <a:buFontTx/>
              <a:buNone/>
            </a:pPr>
            <a:endParaRPr lang="en-US" altLang="zh-CN" sz="2000">
              <a:solidFill>
                <a:schemeClr val="tx1"/>
              </a:solidFill>
              <a:ea typeface="宋体" panose="02010600030101010101" pitchFamily="2" charset="-122"/>
            </a:endParaRPr>
          </a:p>
          <a:p>
            <a:pPr marL="457200" indent="-377825">
              <a:lnSpc>
                <a:spcPct val="80000"/>
              </a:lnSpc>
            </a:pPr>
            <a:r>
              <a:rPr lang="en-US" altLang="zh-CN" sz="2000">
                <a:solidFill>
                  <a:schemeClr val="tx1"/>
                </a:solidFill>
                <a:ea typeface="宋体" panose="02010600030101010101" pitchFamily="2" charset="-122"/>
              </a:rPr>
              <a:t>At the left, draw a stick figure for each </a:t>
            </a:r>
            <a:r>
              <a:rPr lang="en-US" altLang="zh-CN" sz="2000">
                <a:ea typeface="宋体" panose="02010600030101010101" pitchFamily="2" charset="-122"/>
              </a:rPr>
              <a:t>actor</a:t>
            </a:r>
            <a:r>
              <a:rPr lang="en-US" altLang="zh-CN" sz="2000">
                <a:solidFill>
                  <a:schemeClr val="tx1"/>
                </a:solidFill>
                <a:ea typeface="宋体" panose="02010600030101010101" pitchFamily="2" charset="-122"/>
              </a:rPr>
              <a:t>.  Label it with the actor’s name and draw a lifeline beneath it.</a:t>
            </a:r>
          </a:p>
          <a:p>
            <a:pPr marL="457200" indent="-377825">
              <a:lnSpc>
                <a:spcPct val="80000"/>
              </a:lnSpc>
              <a:buFontTx/>
              <a:buNone/>
            </a:pPr>
            <a:r>
              <a:rPr lang="en-US" altLang="zh-CN" sz="2000">
                <a:solidFill>
                  <a:schemeClr val="tx1"/>
                </a:solidFill>
                <a:ea typeface="宋体" panose="02010600030101010101" pitchFamily="2" charset="-122"/>
              </a:rPr>
              <a:t>     </a:t>
            </a:r>
            <a:r>
              <a:rPr lang="zh-CN" altLang="en-US" sz="2000">
                <a:solidFill>
                  <a:schemeClr val="tx1"/>
                </a:solidFill>
                <a:ea typeface="宋体" panose="02010600030101010101" pitchFamily="2" charset="-122"/>
              </a:rPr>
              <a:t>标识每个向系统直接提供输入的参与者。</a:t>
            </a:r>
          </a:p>
          <a:p>
            <a:pPr marL="457200" indent="-377825">
              <a:lnSpc>
                <a:spcPct val="80000"/>
              </a:lnSpc>
            </a:pPr>
            <a:r>
              <a:rPr lang="en-US" altLang="zh-CN" sz="2000">
                <a:solidFill>
                  <a:schemeClr val="tx1"/>
                </a:solidFill>
                <a:ea typeface="宋体" panose="02010600030101010101" pitchFamily="2" charset="-122"/>
              </a:rPr>
              <a:t>For each system input, draw a </a:t>
            </a:r>
            <a:r>
              <a:rPr lang="en-US" altLang="zh-CN" sz="2000">
                <a:ea typeface="宋体" panose="02010600030101010101" pitchFamily="2" charset="-122"/>
              </a:rPr>
              <a:t>message arrow</a:t>
            </a:r>
            <a:r>
              <a:rPr lang="en-US" altLang="zh-CN" sz="2000">
                <a:solidFill>
                  <a:schemeClr val="tx1"/>
                </a:solidFill>
                <a:ea typeface="宋体" panose="02010600030101010101" pitchFamily="2" charset="-122"/>
              </a:rPr>
              <a:t> from the actor’s lifeline to the system’s lifeline.  Label it with the message name and parameters.</a:t>
            </a:r>
            <a:r>
              <a:rPr lang="zh-CN" altLang="en-US" sz="2000">
                <a:solidFill>
                  <a:schemeClr val="tx1"/>
                </a:solidFill>
                <a:ea typeface="宋体" panose="02010600030101010101" pitchFamily="2" charset="-122"/>
              </a:rPr>
              <a:t>。</a:t>
            </a:r>
          </a:p>
          <a:p>
            <a:pPr marL="457200" indent="-377825">
              <a:lnSpc>
                <a:spcPct val="80000"/>
              </a:lnSpc>
              <a:buFontTx/>
              <a:buNone/>
            </a:pPr>
            <a:r>
              <a:rPr lang="zh-CN" altLang="en-US" sz="2000">
                <a:solidFill>
                  <a:schemeClr val="tx1"/>
                </a:solidFill>
                <a:ea typeface="宋体" panose="02010600030101010101" pitchFamily="2" charset="-122"/>
              </a:rPr>
              <a:t>    根据用例叙述，标识每个系统输入。</a:t>
            </a:r>
          </a:p>
          <a:p>
            <a:pPr marL="457200" indent="-377825">
              <a:lnSpc>
                <a:spcPct val="80000"/>
              </a:lnSpc>
              <a:buFontTx/>
              <a:buNone/>
            </a:pPr>
            <a:endParaRPr lang="en-US" altLang="zh-CN" sz="2000">
              <a:solidFill>
                <a:schemeClr val="tx1"/>
              </a:solidFill>
              <a:ea typeface="宋体" panose="02010600030101010101" pitchFamily="2" charset="-122"/>
            </a:endParaRPr>
          </a:p>
          <a:p>
            <a:pPr marL="457200" indent="-377825">
              <a:lnSpc>
                <a:spcPct val="80000"/>
              </a:lnSpc>
            </a:pPr>
            <a:r>
              <a:rPr lang="en-US" altLang="zh-CN" sz="2000">
                <a:solidFill>
                  <a:schemeClr val="tx1"/>
                </a:solidFill>
                <a:ea typeface="宋体" panose="02010600030101010101" pitchFamily="2" charset="-122"/>
              </a:rPr>
              <a:t>Confirm that the </a:t>
            </a:r>
            <a:r>
              <a:rPr lang="en-US" altLang="zh-CN" sz="2000">
                <a:ea typeface="宋体" panose="02010600030101010101" pitchFamily="2" charset="-122"/>
              </a:rPr>
              <a:t>sequence of messages</a:t>
            </a:r>
            <a:r>
              <a:rPr lang="en-US" altLang="zh-CN" sz="2000">
                <a:solidFill>
                  <a:schemeClr val="tx1"/>
                </a:solidFill>
                <a:ea typeface="宋体" panose="02010600030101010101" pitchFamily="2" charset="-122"/>
              </a:rPr>
              <a:t> (from top to bottom) is correct.</a:t>
            </a:r>
          </a:p>
          <a:p>
            <a:pPr marL="457200" indent="-377825">
              <a:lnSpc>
                <a:spcPct val="80000"/>
              </a:lnSpc>
              <a:buFontTx/>
              <a:buNone/>
            </a:pPr>
            <a:r>
              <a:rPr lang="en-US" altLang="zh-CN" sz="2000">
                <a:solidFill>
                  <a:schemeClr val="tx1"/>
                </a:solidFill>
                <a:ea typeface="宋体" panose="02010600030101010101" pitchFamily="2" charset="-122"/>
              </a:rPr>
              <a:t>     </a:t>
            </a:r>
            <a:r>
              <a:rPr lang="zh-CN" altLang="en-US" sz="2000">
                <a:solidFill>
                  <a:schemeClr val="tx1"/>
                </a:solidFill>
                <a:ea typeface="宋体" panose="02010600030101010101" pitchFamily="2" charset="-122"/>
              </a:rPr>
              <a:t>确认消息顺序</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8915">
                                            <p:txEl>
                                              <p:pRg st="0" end="0"/>
                                            </p:txEl>
                                          </p:spTgt>
                                        </p:tgtEl>
                                        <p:attrNameLst>
                                          <p:attrName>style.visibility</p:attrName>
                                        </p:attrNameLst>
                                      </p:cBhvr>
                                      <p:to>
                                        <p:strVal val="visible"/>
                                      </p:to>
                                    </p:set>
                                    <p:animEffect transition="in" filter="blinds(horizontal)">
                                      <p:cBhvr>
                                        <p:cTn id="7" dur="500"/>
                                        <p:tgtEl>
                                          <p:spTgt spid="6789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78915">
                                            <p:txEl>
                                              <p:pRg st="1" end="1"/>
                                            </p:txEl>
                                          </p:spTgt>
                                        </p:tgtEl>
                                        <p:attrNameLst>
                                          <p:attrName>style.visibility</p:attrName>
                                        </p:attrNameLst>
                                      </p:cBhvr>
                                      <p:to>
                                        <p:strVal val="visible"/>
                                      </p:to>
                                    </p:set>
                                    <p:animEffect transition="in" filter="blinds(horizontal)">
                                      <p:cBhvr>
                                        <p:cTn id="10" dur="500"/>
                                        <p:tgtEl>
                                          <p:spTgt spid="6789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678915">
                                            <p:txEl>
                                              <p:pRg st="3" end="3"/>
                                            </p:txEl>
                                          </p:spTgt>
                                        </p:tgtEl>
                                        <p:attrNameLst>
                                          <p:attrName>style.visibility</p:attrName>
                                        </p:attrNameLst>
                                      </p:cBhvr>
                                      <p:to>
                                        <p:strVal val="visible"/>
                                      </p:to>
                                    </p:set>
                                    <p:animEffect transition="in" filter="blinds(horizontal)">
                                      <p:cBhvr>
                                        <p:cTn id="15" dur="500"/>
                                        <p:tgtEl>
                                          <p:spTgt spid="67891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78915">
                                            <p:txEl>
                                              <p:pRg st="4" end="4"/>
                                            </p:txEl>
                                          </p:spTgt>
                                        </p:tgtEl>
                                        <p:attrNameLst>
                                          <p:attrName>style.visibility</p:attrName>
                                        </p:attrNameLst>
                                      </p:cBhvr>
                                      <p:to>
                                        <p:strVal val="visible"/>
                                      </p:to>
                                    </p:set>
                                    <p:animEffect transition="in" filter="blinds(horizontal)">
                                      <p:cBhvr>
                                        <p:cTn id="18" dur="500"/>
                                        <p:tgtEl>
                                          <p:spTgt spid="678915">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78915">
                                            <p:txEl>
                                              <p:pRg st="5" end="5"/>
                                            </p:txEl>
                                          </p:spTgt>
                                        </p:tgtEl>
                                        <p:attrNameLst>
                                          <p:attrName>style.visibility</p:attrName>
                                        </p:attrNameLst>
                                      </p:cBhvr>
                                      <p:to>
                                        <p:strVal val="visible"/>
                                      </p:to>
                                    </p:set>
                                    <p:animEffect transition="in" filter="blinds(horizontal)">
                                      <p:cBhvr>
                                        <p:cTn id="23" dur="500"/>
                                        <p:tgtEl>
                                          <p:spTgt spid="678915">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78915">
                                            <p:txEl>
                                              <p:pRg st="6" end="6"/>
                                            </p:txEl>
                                          </p:spTgt>
                                        </p:tgtEl>
                                        <p:attrNameLst>
                                          <p:attrName>style.visibility</p:attrName>
                                        </p:attrNameLst>
                                      </p:cBhvr>
                                      <p:to>
                                        <p:strVal val="visible"/>
                                      </p:to>
                                    </p:set>
                                    <p:animEffect transition="in" filter="blinds(horizontal)">
                                      <p:cBhvr>
                                        <p:cTn id="26" dur="500"/>
                                        <p:tgtEl>
                                          <p:spTgt spid="678915">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78915">
                                            <p:txEl>
                                              <p:pRg st="8" end="8"/>
                                            </p:txEl>
                                          </p:spTgt>
                                        </p:tgtEl>
                                        <p:attrNameLst>
                                          <p:attrName>style.visibility</p:attrName>
                                        </p:attrNameLst>
                                      </p:cBhvr>
                                      <p:to>
                                        <p:strVal val="visible"/>
                                      </p:to>
                                    </p:set>
                                    <p:animEffect transition="in" filter="blinds(horizontal)">
                                      <p:cBhvr>
                                        <p:cTn id="31" dur="500"/>
                                        <p:tgtEl>
                                          <p:spTgt spid="678915">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678915">
                                            <p:txEl>
                                              <p:pRg st="9" end="9"/>
                                            </p:txEl>
                                          </p:spTgt>
                                        </p:tgtEl>
                                        <p:attrNameLst>
                                          <p:attrName>style.visibility</p:attrName>
                                        </p:attrNameLst>
                                      </p:cBhvr>
                                      <p:to>
                                        <p:strVal val="visible"/>
                                      </p:to>
                                    </p:set>
                                    <p:animEffect transition="in" filter="blinds(horizontal)">
                                      <p:cBhvr>
                                        <p:cTn id="34" dur="500"/>
                                        <p:tgtEl>
                                          <p:spTgt spid="6789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8A20E0C8-1685-4F4B-BAE3-80627EB02CF4}" type="slidenum">
              <a:rPr lang="en-US" altLang="zh-CN"/>
              <a:pPr/>
              <a:t>89</a:t>
            </a:fld>
            <a:endParaRPr lang="en-US" altLang="zh-CN"/>
          </a:p>
        </p:txBody>
      </p:sp>
      <p:sp>
        <p:nvSpPr>
          <p:cNvPr id="500738" name="Rectangle 2"/>
          <p:cNvSpPr>
            <a:spLocks noGrp="1" noChangeArrowheads="1"/>
          </p:cNvSpPr>
          <p:nvPr>
            <p:ph type="title" idx="4294967295"/>
          </p:nvPr>
        </p:nvSpPr>
        <p:spPr/>
        <p:txBody>
          <a:bodyPr anchor="b"/>
          <a:lstStyle/>
          <a:p>
            <a:r>
              <a:rPr lang="zh-CN" altLang="en-US">
                <a:ea typeface="宋体" panose="02010600030101010101" pitchFamily="2" charset="-122"/>
              </a:rPr>
              <a:t>定义系统输入和输出</a:t>
            </a:r>
          </a:p>
        </p:txBody>
      </p:sp>
      <p:sp>
        <p:nvSpPr>
          <p:cNvPr id="500739" name="Rectangle 3"/>
          <p:cNvSpPr>
            <a:spLocks noGrp="1" noChangeArrowheads="1"/>
          </p:cNvSpPr>
          <p:nvPr>
            <p:ph type="body" idx="4294967295"/>
          </p:nvPr>
        </p:nvSpPr>
        <p:spPr/>
        <p:txBody>
          <a:bodyPr/>
          <a:lstStyle/>
          <a:p>
            <a:r>
              <a:rPr lang="zh-CN" altLang="en-US">
                <a:ea typeface="宋体" panose="02010600030101010101" pitchFamily="2" charset="-122"/>
              </a:rPr>
              <a:t>定义系统输入和输出，须指定</a:t>
            </a:r>
          </a:p>
          <a:p>
            <a:pPr lvl="1"/>
            <a:r>
              <a:rPr lang="zh-CN" altLang="en-US">
                <a:ea typeface="宋体" panose="02010600030101010101" pitchFamily="2" charset="-122"/>
              </a:rPr>
              <a:t>信息结构（如何组织各部分）</a:t>
            </a:r>
          </a:p>
          <a:p>
            <a:pPr lvl="1"/>
            <a:r>
              <a:rPr lang="zh-CN" altLang="en-US">
                <a:ea typeface="宋体" panose="02010600030101010101" pitchFamily="2" charset="-122"/>
              </a:rPr>
              <a:t>信息内容（构成部分）</a:t>
            </a:r>
          </a:p>
          <a:p>
            <a:r>
              <a:rPr lang="zh-CN" altLang="en-US">
                <a:ea typeface="宋体" panose="02010600030101010101" pitchFamily="2" charset="-122"/>
              </a:rPr>
              <a:t>在面向对象的系统中，输入被指定为消息；输出被指定为发向其他信息系统的消息或作为输出对象</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0D93B85-5D10-4586-AB94-D83EC06FB0D3}" type="slidenum">
              <a:rPr lang="en-US" altLang="zh-CN"/>
              <a:pPr/>
              <a:t>9</a:t>
            </a:fld>
            <a:endParaRPr lang="en-US" altLang="zh-CN"/>
          </a:p>
        </p:txBody>
      </p:sp>
      <p:sp>
        <p:nvSpPr>
          <p:cNvPr id="306178"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Event-Driven Systems</a:t>
            </a:r>
          </a:p>
        </p:txBody>
      </p:sp>
      <p:sp>
        <p:nvSpPr>
          <p:cNvPr id="306179" name="Rectangle 3"/>
          <p:cNvSpPr>
            <a:spLocks noGrp="1" noChangeArrowheads="1"/>
          </p:cNvSpPr>
          <p:nvPr>
            <p:ph type="body" idx="1"/>
          </p:nvPr>
        </p:nvSpPr>
        <p:spPr>
          <a:xfrm>
            <a:off x="1371600" y="1646238"/>
            <a:ext cx="7543800" cy="4525962"/>
          </a:xfrm>
        </p:spPr>
        <p:txBody>
          <a:bodyPr/>
          <a:lstStyle/>
          <a:p>
            <a:pPr marL="339725" indent="-339725">
              <a:buFontTx/>
              <a:buNone/>
              <a:tabLst>
                <a:tab pos="339725" algn="l"/>
              </a:tabLst>
            </a:pPr>
            <a:r>
              <a:rPr lang="en-US" altLang="zh-CN" sz="2800">
                <a:solidFill>
                  <a:schemeClr val="tx1"/>
                </a:solidFill>
                <a:ea typeface="宋体" panose="02010600030101010101" pitchFamily="2" charset="-122"/>
              </a:rPr>
              <a:t>Event analysis</a:t>
            </a:r>
            <a:r>
              <a:rPr lang="en-US" altLang="zh-CN" sz="2800">
                <a:ea typeface="宋体" panose="02010600030101010101" pitchFamily="2" charset="-122"/>
              </a:rPr>
              <a:t> </a:t>
            </a:r>
            <a:r>
              <a:rPr lang="en-US" altLang="zh-CN" sz="2800">
                <a:solidFill>
                  <a:schemeClr val="tx1"/>
                </a:solidFill>
                <a:ea typeface="宋体" panose="02010600030101010101" pitchFamily="2" charset="-122"/>
              </a:rPr>
              <a:t>takes a </a:t>
            </a:r>
            <a:r>
              <a:rPr lang="en-US" altLang="zh-CN" sz="2800">
                <a:ea typeface="宋体" panose="02010600030101010101" pitchFamily="2" charset="-122"/>
              </a:rPr>
              <a:t>stimulus-response</a:t>
            </a:r>
            <a:r>
              <a:rPr lang="en-US" altLang="zh-CN" sz="2800">
                <a:solidFill>
                  <a:schemeClr val="tx1"/>
                </a:solidFill>
                <a:ea typeface="宋体" panose="02010600030101010101" pitchFamily="2" charset="-122"/>
              </a:rPr>
              <a:t> perspective </a:t>
            </a:r>
            <a:r>
              <a:rPr lang="en-US" altLang="zh-CN" sz="2800">
                <a:solidFill>
                  <a:schemeClr val="tx1"/>
                </a:solidFill>
                <a:ea typeface="宋体" panose="02010600030101010101" pitchFamily="2" charset="-122"/>
                <a:cs typeface="Arial" panose="020B0604020202020204" pitchFamily="34" charset="0"/>
              </a:rPr>
              <a:t>–</a:t>
            </a:r>
            <a:endParaRPr lang="en-US" altLang="zh-CN" sz="2800">
              <a:solidFill>
                <a:schemeClr val="tx1"/>
              </a:solidFill>
              <a:ea typeface="宋体" panose="02010600030101010101" pitchFamily="2" charset="-122"/>
            </a:endParaRPr>
          </a:p>
          <a:p>
            <a:pPr marL="339725" indent="-339725">
              <a:buFontTx/>
              <a:buNone/>
              <a:tabLst>
                <a:tab pos="339725" algn="l"/>
              </a:tabLst>
            </a:pPr>
            <a:endParaRPr lang="en-US" altLang="zh-CN" sz="1600">
              <a:solidFill>
                <a:schemeClr val="tx1"/>
              </a:solidFill>
              <a:ea typeface="宋体" panose="02010600030101010101" pitchFamily="2" charset="-122"/>
            </a:endParaRPr>
          </a:p>
          <a:p>
            <a:pPr marL="339725" indent="-339725">
              <a:spcAft>
                <a:spcPct val="20000"/>
              </a:spcAft>
              <a:tabLst>
                <a:tab pos="339725" algn="l"/>
              </a:tabLst>
            </a:pPr>
            <a:r>
              <a:rPr lang="en-US" altLang="zh-CN" sz="2800">
                <a:solidFill>
                  <a:schemeClr val="tx1"/>
                </a:solidFill>
                <a:ea typeface="宋体" panose="02010600030101010101" pitchFamily="2" charset="-122"/>
              </a:rPr>
              <a:t>The system does nothing until it is triggered by an event.</a:t>
            </a:r>
          </a:p>
          <a:p>
            <a:pPr marL="339725" indent="-339725">
              <a:spcAft>
                <a:spcPct val="20000"/>
              </a:spcAft>
              <a:tabLst>
                <a:tab pos="339725" algn="l"/>
              </a:tabLst>
            </a:pPr>
            <a:r>
              <a:rPr lang="en-US" altLang="zh-CN" sz="2800">
                <a:solidFill>
                  <a:schemeClr val="tx1"/>
                </a:solidFill>
                <a:ea typeface="宋体" panose="02010600030101010101" pitchFamily="2" charset="-122"/>
              </a:rPr>
              <a:t>When an event occurs, the system responds as completely as possible.</a:t>
            </a:r>
          </a:p>
          <a:p>
            <a:pPr marL="339725" indent="-339725">
              <a:tabLst>
                <a:tab pos="339725" algn="l"/>
              </a:tabLst>
            </a:pPr>
            <a:r>
              <a:rPr lang="en-US" altLang="zh-CN" sz="2800">
                <a:solidFill>
                  <a:schemeClr val="tx1"/>
                </a:solidFill>
                <a:ea typeface="宋体" panose="02010600030101010101" pitchFamily="2" charset="-122"/>
              </a:rPr>
              <a:t>After the response is complete, the system waits until another event occurs.</a:t>
            </a:r>
          </a:p>
        </p:txBody>
      </p:sp>
    </p:spTree>
  </p:cSld>
  <p:clrMapOvr>
    <a:masterClrMapping/>
  </p:clrMapOvr>
  <p:transition>
    <p:cover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fld id="{6E50A019-BAA6-466E-8F37-590375FD6841}" type="slidenum">
              <a:rPr lang="en-US" altLang="zh-CN"/>
              <a:pPr/>
              <a:t>90</a:t>
            </a:fld>
            <a:endParaRPr lang="en-US" altLang="zh-CN"/>
          </a:p>
        </p:txBody>
      </p:sp>
      <p:sp>
        <p:nvSpPr>
          <p:cNvPr id="504834" name="Rectangle 3"/>
          <p:cNvSpPr>
            <a:spLocks noGrp="1" noChangeArrowheads="1"/>
          </p:cNvSpPr>
          <p:nvPr>
            <p:ph type="body" idx="4294967295"/>
          </p:nvPr>
        </p:nvSpPr>
        <p:spPr/>
        <p:txBody>
          <a:bodyPr/>
          <a:lstStyle/>
          <a:p>
            <a:r>
              <a:rPr lang="zh-CN" altLang="en-US">
                <a:ea typeface="宋体" panose="02010600030101010101" pitchFamily="2" charset="-122"/>
              </a:rPr>
              <a:t>例如，注册班级的学生必须至少提供以下信息：</a:t>
            </a:r>
          </a:p>
          <a:p>
            <a:r>
              <a:rPr lang="zh-CN" altLang="en-US">
                <a:ea typeface="宋体" panose="02010600030101010101" pitchFamily="2" charset="-122"/>
              </a:rPr>
              <a:t>该学生是谁（标识编号）</a:t>
            </a:r>
          </a:p>
          <a:p>
            <a:r>
              <a:rPr lang="zh-CN" altLang="en-US">
                <a:ea typeface="宋体" panose="02010600030101010101" pitchFamily="2" charset="-122"/>
              </a:rPr>
              <a:t>顺序指定所有请求的班级（小组标识符或每个小组的系代码、课程编号以及小组编号的组合）</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89A93167-1440-48E7-86DB-3D0D44DF03F0}" type="slidenum">
              <a:rPr lang="en-US" altLang="zh-CN"/>
              <a:pPr/>
              <a:t>91</a:t>
            </a:fld>
            <a:endParaRPr lang="en-US" altLang="zh-CN"/>
          </a:p>
        </p:txBody>
      </p:sp>
      <p:sp>
        <p:nvSpPr>
          <p:cNvPr id="506882" name="Rectangle 2"/>
          <p:cNvSpPr>
            <a:spLocks noGrp="1" noChangeArrowheads="1"/>
          </p:cNvSpPr>
          <p:nvPr>
            <p:ph type="title" idx="4294967295"/>
          </p:nvPr>
        </p:nvSpPr>
        <p:spPr/>
        <p:txBody>
          <a:bodyPr anchor="b"/>
          <a:lstStyle/>
          <a:p>
            <a:r>
              <a:rPr lang="zh-CN" altLang="en-US">
                <a:ea typeface="宋体" panose="02010600030101010101" pitchFamily="2" charset="-122"/>
              </a:rPr>
              <a:t>指定传入消息</a:t>
            </a:r>
            <a:r>
              <a:rPr lang="en-US" altLang="zh-CN">
                <a:ea typeface="宋体" panose="02010600030101010101" pitchFamily="2" charset="-122"/>
              </a:rPr>
              <a:t>(</a:t>
            </a:r>
            <a:r>
              <a:rPr lang="zh-CN" altLang="en-US">
                <a:ea typeface="宋体" panose="02010600030101010101" pitchFamily="2" charset="-122"/>
              </a:rPr>
              <a:t>系统输入</a:t>
            </a:r>
            <a:r>
              <a:rPr lang="en-US" altLang="zh-CN">
                <a:ea typeface="宋体" panose="02010600030101010101" pitchFamily="2" charset="-122"/>
              </a:rPr>
              <a:t>)</a:t>
            </a:r>
            <a:r>
              <a:rPr lang="zh-CN" altLang="en-US">
                <a:ea typeface="宋体" panose="02010600030101010101" pitchFamily="2" charset="-122"/>
              </a:rPr>
              <a:t>的内容</a:t>
            </a:r>
          </a:p>
        </p:txBody>
      </p:sp>
      <p:sp>
        <p:nvSpPr>
          <p:cNvPr id="506883" name="Rectangle 3"/>
          <p:cNvSpPr>
            <a:spLocks noGrp="1" noChangeArrowheads="1"/>
          </p:cNvSpPr>
          <p:nvPr>
            <p:ph type="body" idx="4294967295"/>
          </p:nvPr>
        </p:nvSpPr>
        <p:spPr/>
        <p:txBody>
          <a:bodyPr/>
          <a:lstStyle/>
          <a:p>
            <a:pPr>
              <a:lnSpc>
                <a:spcPct val="90000"/>
              </a:lnSpc>
            </a:pPr>
            <a:r>
              <a:rPr lang="zh-CN" altLang="en-US" sz="2800" dirty="0">
                <a:ea typeface="宋体" panose="02010600030101010101" pitchFamily="2" charset="-122"/>
              </a:rPr>
              <a:t>数据元素</a:t>
            </a:r>
          </a:p>
          <a:p>
            <a:pPr>
              <a:lnSpc>
                <a:spcPct val="90000"/>
              </a:lnSpc>
            </a:pPr>
            <a:r>
              <a:rPr lang="zh-CN" altLang="en-US" sz="2800" dirty="0" smtClean="0">
                <a:ea typeface="宋体" panose="02010600030101010101" pitchFamily="2" charset="-122"/>
              </a:rPr>
              <a:t>系统顺序图</a:t>
            </a:r>
            <a:r>
              <a:rPr lang="zh-CN" altLang="en-US" sz="2800" dirty="0">
                <a:ea typeface="宋体" panose="02010600030101010101" pitchFamily="2" charset="-122"/>
              </a:rPr>
              <a:t>中每个输入包含哪些基本数据元素</a:t>
            </a:r>
            <a:r>
              <a:rPr lang="en-US" altLang="zh-CN" sz="2800" dirty="0">
                <a:ea typeface="宋体" panose="02010600030101010101" pitchFamily="2" charset="-122"/>
              </a:rPr>
              <a:t>——</a:t>
            </a:r>
            <a:r>
              <a:rPr lang="zh-CN" altLang="en-US" sz="2800" dirty="0">
                <a:ea typeface="宋体" panose="02010600030101010101" pitchFamily="2" charset="-122"/>
              </a:rPr>
              <a:t>数据项、数据基元或字段</a:t>
            </a:r>
          </a:p>
          <a:p>
            <a:pPr>
              <a:lnSpc>
                <a:spcPct val="90000"/>
              </a:lnSpc>
            </a:pPr>
            <a:r>
              <a:rPr lang="zh-CN" altLang="en-US" sz="2800" dirty="0">
                <a:ea typeface="宋体" panose="02010600030101010101" pitchFamily="2" charset="-122"/>
              </a:rPr>
              <a:t>消息格式</a:t>
            </a:r>
          </a:p>
          <a:p>
            <a:pPr lvl="1">
              <a:lnSpc>
                <a:spcPct val="90000"/>
              </a:lnSpc>
            </a:pPr>
            <a:r>
              <a:rPr lang="en-US" altLang="zh-CN" sz="2400" dirty="0" err="1">
                <a:ea typeface="宋体" panose="02010600030101010101" pitchFamily="2" charset="-122"/>
              </a:rPr>
              <a:t>messageName</a:t>
            </a:r>
            <a:r>
              <a:rPr lang="en-US" altLang="zh-CN" sz="2400" dirty="0">
                <a:ea typeface="宋体" panose="02010600030101010101" pitchFamily="2" charset="-122"/>
              </a:rPr>
              <a:t>(</a:t>
            </a:r>
            <a:r>
              <a:rPr lang="zh-CN" altLang="en-US" sz="2400" dirty="0">
                <a:ea typeface="宋体" panose="02010600030101010101" pitchFamily="2" charset="-122"/>
              </a:rPr>
              <a:t>参数列表</a:t>
            </a:r>
            <a:r>
              <a:rPr lang="en-US" altLang="zh-CN" sz="2400" dirty="0">
                <a:ea typeface="宋体" panose="02010600030101010101" pitchFamily="2" charset="-122"/>
              </a:rPr>
              <a:t>)</a:t>
            </a:r>
          </a:p>
          <a:p>
            <a:pPr lvl="1">
              <a:lnSpc>
                <a:spcPct val="90000"/>
              </a:lnSpc>
            </a:pPr>
            <a:r>
              <a:rPr lang="zh-CN" altLang="en-US" sz="2400" dirty="0">
                <a:ea typeface="宋体" panose="02010600030101010101" pitchFamily="2" charset="-122"/>
              </a:rPr>
              <a:t>内容为空可能指下列三种情况之一：</a:t>
            </a:r>
          </a:p>
          <a:p>
            <a:pPr lvl="2">
              <a:lnSpc>
                <a:spcPct val="90000"/>
              </a:lnSpc>
            </a:pPr>
            <a:r>
              <a:rPr lang="zh-CN" altLang="en-US" sz="2000" dirty="0">
                <a:ea typeface="宋体" panose="02010600030101010101" pitchFamily="2" charset="-122"/>
              </a:rPr>
              <a:t>该消息没有参数</a:t>
            </a:r>
          </a:p>
          <a:p>
            <a:pPr lvl="2">
              <a:lnSpc>
                <a:spcPct val="90000"/>
              </a:lnSpc>
            </a:pPr>
            <a:r>
              <a:rPr lang="zh-CN" altLang="en-US" sz="2000" dirty="0">
                <a:ea typeface="宋体" panose="02010600030101010101" pitchFamily="2" charset="-122"/>
              </a:rPr>
              <a:t>当前未定义参数</a:t>
            </a:r>
          </a:p>
          <a:p>
            <a:pPr lvl="2">
              <a:lnSpc>
                <a:spcPct val="90000"/>
              </a:lnSpc>
            </a:pPr>
            <a:r>
              <a:rPr lang="zh-CN" altLang="en-US" sz="2000" dirty="0">
                <a:ea typeface="宋体" panose="02010600030101010101" pitchFamily="2" charset="-122"/>
              </a:rPr>
              <a:t>参数被省略以简化消息的表示   </a:t>
            </a:r>
            <a:endParaRPr lang="en-US" altLang="zh-CN" sz="2000" dirty="0">
              <a:ea typeface="宋体" panose="02010600030101010101" pitchFamily="2" charset="-122"/>
            </a:endParaRPr>
          </a:p>
          <a:p>
            <a:pPr>
              <a:lnSpc>
                <a:spcPct val="90000"/>
              </a:lnSpc>
            </a:pPr>
            <a:r>
              <a:rPr lang="zh-CN" altLang="en-US" sz="2800" dirty="0">
                <a:ea typeface="宋体" panose="02010600030101010101" pitchFamily="2" charset="-122"/>
              </a:rPr>
              <a:t>指定消息中的数据元素</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9810" name="Picture 4" descr="FIG4-23"/>
          <p:cNvPicPr>
            <a:picLocks noChangeAspect="1" noChangeArrowheads="1"/>
          </p:cNvPicPr>
          <p:nvPr/>
        </p:nvPicPr>
        <p:blipFill>
          <a:blip r:embed="rId3">
            <a:extLst>
              <a:ext uri="{28A0092B-C50C-407E-A947-70E740481C1C}">
                <a14:useLocalDpi xmlns:a14="http://schemas.microsoft.com/office/drawing/2010/main" val="0"/>
              </a:ext>
            </a:extLst>
          </a:blip>
          <a:srcRect l="12477" t="14629" r="13602" b="6934"/>
          <a:stretch>
            <a:fillRect/>
          </a:stretch>
        </p:blipFill>
        <p:spPr bwMode="auto">
          <a:xfrm>
            <a:off x="0" y="0"/>
            <a:ext cx="914400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9811" name="Text Box 5"/>
          <p:cNvSpPr txBox="1">
            <a:spLocks noChangeArrowheads="1"/>
          </p:cNvSpPr>
          <p:nvPr/>
        </p:nvSpPr>
        <p:spPr bwMode="auto">
          <a:xfrm>
            <a:off x="3059113" y="6165850"/>
            <a:ext cx="522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lang="zh-CN" altLang="en-US" sz="1800" dirty="0">
                <a:ea typeface="宋体" panose="02010600030101010101" pitchFamily="2" charset="-122"/>
              </a:rPr>
              <a:t>注册班级用例的</a:t>
            </a:r>
            <a:r>
              <a:rPr lang="zh-CN" altLang="en-US" sz="1800" dirty="0" smtClean="0">
                <a:ea typeface="宋体" panose="02010600030101010101" pitchFamily="2" charset="-122"/>
              </a:rPr>
              <a:t>系统顺序图</a:t>
            </a:r>
            <a:endParaRPr lang="zh-CN" altLang="en-US" sz="1800" dirty="0">
              <a:ea typeface="宋体" panose="02010600030101010101" pitchFamily="2" charset="-122"/>
            </a:endParaRPr>
          </a:p>
        </p:txBody>
      </p:sp>
      <p:sp>
        <p:nvSpPr>
          <p:cNvPr id="759812" name="Oval 4"/>
          <p:cNvSpPr>
            <a:spLocks noChangeArrowheads="1"/>
          </p:cNvSpPr>
          <p:nvPr/>
        </p:nvSpPr>
        <p:spPr bwMode="auto">
          <a:xfrm>
            <a:off x="762000" y="2438400"/>
            <a:ext cx="7924800" cy="19050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59814" name="Picture 6" descr="FIG4-12"/>
          <p:cNvPicPr>
            <a:picLocks noChangeAspect="1" noChangeArrowheads="1"/>
          </p:cNvPicPr>
          <p:nvPr/>
        </p:nvPicPr>
        <p:blipFill>
          <a:blip r:embed="rId4">
            <a:extLst>
              <a:ext uri="{28A0092B-C50C-407E-A947-70E740481C1C}">
                <a14:useLocalDpi xmlns:a14="http://schemas.microsoft.com/office/drawing/2010/main" val="0"/>
              </a:ext>
            </a:extLst>
          </a:blip>
          <a:srcRect l="25601" t="8411" r="7486" b="4205"/>
          <a:stretch>
            <a:fillRect/>
          </a:stretch>
        </p:blipFill>
        <p:spPr bwMode="auto">
          <a:xfrm>
            <a:off x="228600" y="304800"/>
            <a:ext cx="8458200" cy="6324600"/>
          </a:xfrm>
          <a:prstGeom prst="rect">
            <a:avLst/>
          </a:prstGeom>
          <a:noFill/>
          <a:extLst>
            <a:ext uri="{909E8E84-426E-40DD-AFC4-6F175D3DCCD1}">
              <a14:hiddenFill xmlns:a14="http://schemas.microsoft.com/office/drawing/2010/main">
                <a:solidFill>
                  <a:srgbClr val="FFFFFF"/>
                </a:solidFill>
              </a14:hiddenFill>
            </a:ext>
          </a:extLst>
        </p:spPr>
      </p:pic>
      <p:sp>
        <p:nvSpPr>
          <p:cNvPr id="759816" name="Oval 8"/>
          <p:cNvSpPr>
            <a:spLocks noChangeArrowheads="1"/>
          </p:cNvSpPr>
          <p:nvPr/>
        </p:nvSpPr>
        <p:spPr bwMode="auto">
          <a:xfrm>
            <a:off x="609600" y="3810000"/>
            <a:ext cx="3429000" cy="1219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59816"/>
                                        </p:tgtEl>
                                        <p:attrNameLst>
                                          <p:attrName>style.visibility</p:attrName>
                                        </p:attrNameLst>
                                      </p:cBhvr>
                                      <p:to>
                                        <p:strVal val="visible"/>
                                      </p:to>
                                    </p:set>
                                    <p:anim calcmode="lin" valueType="num">
                                      <p:cBhvr>
                                        <p:cTn id="7" dur="1000" fill="hold"/>
                                        <p:tgtEl>
                                          <p:spTgt spid="759816"/>
                                        </p:tgtEl>
                                        <p:attrNameLst>
                                          <p:attrName>ppt_w</p:attrName>
                                        </p:attrNameLst>
                                      </p:cBhvr>
                                      <p:tavLst>
                                        <p:tav tm="0">
                                          <p:val>
                                            <p:strVal val="#ppt_w*0.70"/>
                                          </p:val>
                                        </p:tav>
                                        <p:tav tm="100000">
                                          <p:val>
                                            <p:strVal val="#ppt_w"/>
                                          </p:val>
                                        </p:tav>
                                      </p:tavLst>
                                    </p:anim>
                                    <p:anim calcmode="lin" valueType="num">
                                      <p:cBhvr>
                                        <p:cTn id="8" dur="1000" fill="hold"/>
                                        <p:tgtEl>
                                          <p:spTgt spid="759816"/>
                                        </p:tgtEl>
                                        <p:attrNameLst>
                                          <p:attrName>ppt_h</p:attrName>
                                        </p:attrNameLst>
                                      </p:cBhvr>
                                      <p:tavLst>
                                        <p:tav tm="0">
                                          <p:val>
                                            <p:strVal val="#ppt_h"/>
                                          </p:val>
                                        </p:tav>
                                        <p:tav tm="100000">
                                          <p:val>
                                            <p:strVal val="#ppt_h"/>
                                          </p:val>
                                        </p:tav>
                                      </p:tavLst>
                                    </p:anim>
                                    <p:animEffect transition="in" filter="fade">
                                      <p:cBhvr>
                                        <p:cTn id="9" dur="1000"/>
                                        <p:tgtEl>
                                          <p:spTgt spid="7598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759814"/>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759816"/>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759810"/>
                                        </p:tgtEl>
                                        <p:attrNameLst>
                                          <p:attrName>style.visibility</p:attrName>
                                        </p:attrNameLst>
                                      </p:cBhvr>
                                      <p:to>
                                        <p:strVal val="visible"/>
                                      </p:to>
                                    </p:set>
                                    <p:animEffect transition="in" filter="blinds(horizontal)">
                                      <p:cBhvr>
                                        <p:cTn id="18" dur="500"/>
                                        <p:tgtEl>
                                          <p:spTgt spid="759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6" grpId="0" animBg="1"/>
      <p:bldP spid="759816"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69C22E02-A717-435A-A6AC-970B39DF0FF4}" type="slidenum">
              <a:rPr lang="en-US" altLang="zh-CN"/>
              <a:pPr/>
              <a:t>93</a:t>
            </a:fld>
            <a:endParaRPr lang="en-US" altLang="zh-CN"/>
          </a:p>
        </p:txBody>
      </p:sp>
      <p:sp>
        <p:nvSpPr>
          <p:cNvPr id="761858" name="Rectangle 2"/>
          <p:cNvSpPr>
            <a:spLocks noGrp="1" noChangeArrowheads="1"/>
          </p:cNvSpPr>
          <p:nvPr>
            <p:ph type="title" idx="4294967295"/>
          </p:nvPr>
        </p:nvSpPr>
        <p:spPr/>
        <p:txBody>
          <a:bodyPr anchor="b"/>
          <a:lstStyle/>
          <a:p>
            <a:r>
              <a:rPr lang="zh-CN" altLang="en-US">
                <a:ea typeface="宋体" panose="02010600030101010101" pitchFamily="2" charset="-122"/>
              </a:rPr>
              <a:t>指定传出消息</a:t>
            </a:r>
            <a:r>
              <a:rPr lang="en-US" altLang="zh-CN">
                <a:ea typeface="宋体" panose="02010600030101010101" pitchFamily="2" charset="-122"/>
              </a:rPr>
              <a:t>(</a:t>
            </a:r>
            <a:r>
              <a:rPr lang="zh-CN" altLang="en-US">
                <a:ea typeface="宋体" panose="02010600030101010101" pitchFamily="2" charset="-122"/>
              </a:rPr>
              <a:t>系统输出</a:t>
            </a:r>
            <a:r>
              <a:rPr lang="en-US" altLang="zh-CN">
                <a:ea typeface="宋体" panose="02010600030101010101" pitchFamily="2" charset="-122"/>
              </a:rPr>
              <a:t>)</a:t>
            </a:r>
          </a:p>
        </p:txBody>
      </p:sp>
      <p:sp>
        <p:nvSpPr>
          <p:cNvPr id="761859" name="Rectangle 3"/>
          <p:cNvSpPr>
            <a:spLocks noGrp="1" noChangeArrowheads="1"/>
          </p:cNvSpPr>
          <p:nvPr>
            <p:ph type="body" idx="4294967295"/>
          </p:nvPr>
        </p:nvSpPr>
        <p:spPr/>
        <p:txBody>
          <a:bodyPr/>
          <a:lstStyle/>
          <a:p>
            <a:r>
              <a:rPr lang="zh-CN" altLang="en-US">
                <a:ea typeface="宋体" panose="02010600030101010101" pitchFamily="2" charset="-122"/>
              </a:rPr>
              <a:t>一般而言，有两种类型的传出消息</a:t>
            </a:r>
          </a:p>
          <a:p>
            <a:pPr lvl="1"/>
            <a:r>
              <a:rPr lang="zh-CN" altLang="en-US">
                <a:ea typeface="宋体" panose="02010600030101010101" pitchFamily="2" charset="-122"/>
              </a:rPr>
              <a:t>完成事件的系统响应 </a:t>
            </a:r>
          </a:p>
          <a:p>
            <a:pPr lvl="1">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最常见的输出类型 </a:t>
            </a:r>
            <a:r>
              <a:rPr lang="en-US" altLang="zh-CN">
                <a:ea typeface="宋体" panose="02010600030101010101" pitchFamily="2" charset="-122"/>
              </a:rPr>
              <a:t>Eg. </a:t>
            </a:r>
            <a:r>
              <a:rPr lang="zh-CN" altLang="en-US">
                <a:ea typeface="宋体" panose="02010600030101010101" pitchFamily="2" charset="-122"/>
              </a:rPr>
              <a:t>学生成功注册的班级列表</a:t>
            </a:r>
            <a:r>
              <a:rPr lang="en-US" altLang="zh-CN">
                <a:ea typeface="宋体" panose="02010600030101010101" pitchFamily="2" charset="-122"/>
              </a:rPr>
              <a:t>)</a:t>
            </a:r>
          </a:p>
          <a:p>
            <a:pPr lvl="1"/>
            <a:r>
              <a:rPr lang="zh-CN" altLang="en-US">
                <a:ea typeface="宋体" panose="02010600030101010101" pitchFamily="2" charset="-122"/>
              </a:rPr>
              <a:t>向外部系统请求操作和回复的消息</a:t>
            </a:r>
          </a:p>
          <a:p>
            <a:pPr lvl="1">
              <a:buFont typeface="Wingdings" panose="05000000000000000000" pitchFamily="2" charset="2"/>
              <a:buNone/>
            </a:pPr>
            <a:r>
              <a:rPr lang="zh-CN" altLang="en-US">
                <a:ea typeface="宋体" panose="02010600030101010101" pitchFamily="2" charset="-122"/>
              </a:rPr>
              <a:t>   </a:t>
            </a:r>
            <a:endParaRPr lang="en-US" altLang="zh-CN">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fld id="{5EB4A920-C74A-44DB-990E-BBC51883932D}" type="slidenum">
              <a:rPr lang="en-US" altLang="zh-CN"/>
              <a:pPr/>
              <a:t>94</a:t>
            </a:fld>
            <a:endParaRPr lang="en-US" altLang="zh-CN"/>
          </a:p>
        </p:txBody>
      </p:sp>
      <p:sp>
        <p:nvSpPr>
          <p:cNvPr id="763906" name="Rectangle 2"/>
          <p:cNvSpPr>
            <a:spLocks noGrp="1" noChangeArrowheads="1"/>
          </p:cNvSpPr>
          <p:nvPr>
            <p:ph type="title" idx="4294967295"/>
          </p:nvPr>
        </p:nvSpPr>
        <p:spPr/>
        <p:txBody>
          <a:bodyPr anchor="b"/>
          <a:lstStyle/>
          <a:p>
            <a:r>
              <a:rPr lang="zh-CN" altLang="en-US">
                <a:ea typeface="宋体" panose="02010600030101010101" pitchFamily="2" charset="-122"/>
              </a:rPr>
              <a:t>定义系统输出</a:t>
            </a:r>
          </a:p>
        </p:txBody>
      </p:sp>
      <p:sp>
        <p:nvSpPr>
          <p:cNvPr id="763907" name="Rectangle 3"/>
          <p:cNvSpPr>
            <a:spLocks noGrp="1" noChangeArrowheads="1"/>
          </p:cNvSpPr>
          <p:nvPr>
            <p:ph type="body" idx="4294967295"/>
          </p:nvPr>
        </p:nvSpPr>
        <p:spPr/>
        <p:txBody>
          <a:bodyPr/>
          <a:lstStyle/>
          <a:p>
            <a:r>
              <a:rPr lang="zh-CN" altLang="en-US" dirty="0">
                <a:ea typeface="宋体" panose="02010600030101010101" pitchFamily="2" charset="-122"/>
              </a:rPr>
              <a:t>系统输出显示在</a:t>
            </a:r>
            <a:r>
              <a:rPr lang="zh-CN" altLang="en-US" dirty="0" smtClean="0">
                <a:ea typeface="宋体" panose="02010600030101010101" pitchFamily="2" charset="-122"/>
              </a:rPr>
              <a:t>系统顺序图</a:t>
            </a:r>
            <a:r>
              <a:rPr lang="zh-CN" altLang="en-US" dirty="0">
                <a:ea typeface="宋体" panose="02010600030101010101" pitchFamily="2" charset="-122"/>
              </a:rPr>
              <a:t>上</a:t>
            </a:r>
          </a:p>
          <a:p>
            <a:r>
              <a:rPr lang="zh-CN" altLang="en-US" dirty="0">
                <a:ea typeface="宋体" panose="02010600030101010101" pitchFamily="2" charset="-122"/>
              </a:rPr>
              <a:t>根据描述其信息内容的名称来显示普通的系统响应</a:t>
            </a:r>
          </a:p>
          <a:p>
            <a:r>
              <a:rPr lang="zh-CN" altLang="en-US" dirty="0">
                <a:ea typeface="宋体" panose="02010600030101010101" pitchFamily="2" charset="-122"/>
              </a:rPr>
              <a:t>以参数名的</a:t>
            </a:r>
            <a:r>
              <a:rPr lang="en-US" altLang="zh-CN" dirty="0">
                <a:ea typeface="宋体" panose="02010600030101010101" pitchFamily="2" charset="-122"/>
              </a:rPr>
              <a:t>UML</a:t>
            </a:r>
            <a:r>
              <a:rPr lang="zh-CN" altLang="en-US" dirty="0">
                <a:ea typeface="宋体" panose="02010600030101010101" pitchFamily="2" charset="-122"/>
              </a:rPr>
              <a:t>格式列出输出中的所有数据元素</a:t>
            </a:r>
          </a:p>
          <a:p>
            <a:r>
              <a:rPr lang="zh-CN" altLang="en-US" dirty="0">
                <a:ea typeface="宋体" panose="02010600030101010101" pitchFamily="2" charset="-122"/>
              </a:rPr>
              <a:t>以用于系统输入的相同消息格式向外部系统显示消息</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5954" name="Picture 2" descr="FIG4-23"/>
          <p:cNvPicPr>
            <a:picLocks noChangeAspect="1" noChangeArrowheads="1"/>
          </p:cNvPicPr>
          <p:nvPr/>
        </p:nvPicPr>
        <p:blipFill>
          <a:blip r:embed="rId3">
            <a:extLst>
              <a:ext uri="{28A0092B-C50C-407E-A947-70E740481C1C}">
                <a14:useLocalDpi xmlns:a14="http://schemas.microsoft.com/office/drawing/2010/main" val="0"/>
              </a:ext>
            </a:extLst>
          </a:blip>
          <a:srcRect l="12477" t="14629" r="13602" b="6934"/>
          <a:stretch>
            <a:fillRect/>
          </a:stretch>
        </p:blipFill>
        <p:spPr bwMode="auto">
          <a:xfrm>
            <a:off x="0" y="0"/>
            <a:ext cx="914400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5955" name="Text Box 3"/>
          <p:cNvSpPr txBox="1">
            <a:spLocks noChangeArrowheads="1"/>
          </p:cNvSpPr>
          <p:nvPr/>
        </p:nvSpPr>
        <p:spPr bwMode="auto">
          <a:xfrm>
            <a:off x="3059113" y="6165850"/>
            <a:ext cx="522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lang="zh-CN" altLang="en-US" sz="1800" dirty="0">
                <a:ea typeface="宋体" panose="02010600030101010101" pitchFamily="2" charset="-122"/>
              </a:rPr>
              <a:t>注册班级用例的</a:t>
            </a:r>
            <a:r>
              <a:rPr lang="zh-CN" altLang="en-US" sz="1800" dirty="0" smtClean="0">
                <a:ea typeface="宋体" panose="02010600030101010101" pitchFamily="2" charset="-122"/>
              </a:rPr>
              <a:t>系统顺序图</a:t>
            </a:r>
            <a:endParaRPr lang="zh-CN" altLang="en-US" sz="1800" dirty="0">
              <a:ea typeface="宋体" panose="02010600030101010101" pitchFamily="2" charset="-122"/>
            </a:endParaRPr>
          </a:p>
        </p:txBody>
      </p:sp>
      <p:sp>
        <p:nvSpPr>
          <p:cNvPr id="765956" name="Oval 4"/>
          <p:cNvSpPr>
            <a:spLocks noChangeArrowheads="1"/>
          </p:cNvSpPr>
          <p:nvPr/>
        </p:nvSpPr>
        <p:spPr bwMode="auto">
          <a:xfrm>
            <a:off x="1371600" y="4343400"/>
            <a:ext cx="7010400" cy="8382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65958" name="Picture 6" descr="FIG4-12"/>
          <p:cNvPicPr>
            <a:picLocks noChangeAspect="1" noChangeArrowheads="1"/>
          </p:cNvPicPr>
          <p:nvPr/>
        </p:nvPicPr>
        <p:blipFill>
          <a:blip r:embed="rId4">
            <a:extLst>
              <a:ext uri="{28A0092B-C50C-407E-A947-70E740481C1C}">
                <a14:useLocalDpi xmlns:a14="http://schemas.microsoft.com/office/drawing/2010/main" val="0"/>
              </a:ext>
            </a:extLst>
          </a:blip>
          <a:srcRect l="25601" t="8411" r="7486" b="4205"/>
          <a:stretch>
            <a:fillRect/>
          </a:stretch>
        </p:blipFill>
        <p:spPr bwMode="auto">
          <a:xfrm>
            <a:off x="228600" y="304800"/>
            <a:ext cx="8305800" cy="6324600"/>
          </a:xfrm>
          <a:prstGeom prst="rect">
            <a:avLst/>
          </a:prstGeom>
          <a:noFill/>
          <a:extLst>
            <a:ext uri="{909E8E84-426E-40DD-AFC4-6F175D3DCCD1}">
              <a14:hiddenFill xmlns:a14="http://schemas.microsoft.com/office/drawing/2010/main">
                <a:solidFill>
                  <a:srgbClr val="FFFFFF"/>
                </a:solidFill>
              </a14:hiddenFill>
            </a:ext>
          </a:extLst>
        </p:spPr>
      </p:pic>
      <p:sp>
        <p:nvSpPr>
          <p:cNvPr id="765959" name="Oval 7"/>
          <p:cNvSpPr>
            <a:spLocks noChangeArrowheads="1"/>
          </p:cNvSpPr>
          <p:nvPr/>
        </p:nvSpPr>
        <p:spPr bwMode="auto">
          <a:xfrm>
            <a:off x="762000" y="5029200"/>
            <a:ext cx="3429000" cy="5334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65959"/>
                                        </p:tgtEl>
                                        <p:attrNameLst>
                                          <p:attrName>style.visibility</p:attrName>
                                        </p:attrNameLst>
                                      </p:cBhvr>
                                      <p:to>
                                        <p:strVal val="visible"/>
                                      </p:to>
                                    </p:set>
                                    <p:anim calcmode="lin" valueType="num">
                                      <p:cBhvr>
                                        <p:cTn id="7" dur="1000" fill="hold"/>
                                        <p:tgtEl>
                                          <p:spTgt spid="765959"/>
                                        </p:tgtEl>
                                        <p:attrNameLst>
                                          <p:attrName>ppt_w</p:attrName>
                                        </p:attrNameLst>
                                      </p:cBhvr>
                                      <p:tavLst>
                                        <p:tav tm="0">
                                          <p:val>
                                            <p:strVal val="#ppt_w*0.70"/>
                                          </p:val>
                                        </p:tav>
                                        <p:tav tm="100000">
                                          <p:val>
                                            <p:strVal val="#ppt_w"/>
                                          </p:val>
                                        </p:tav>
                                      </p:tavLst>
                                    </p:anim>
                                    <p:anim calcmode="lin" valueType="num">
                                      <p:cBhvr>
                                        <p:cTn id="8" dur="1000" fill="hold"/>
                                        <p:tgtEl>
                                          <p:spTgt spid="765959"/>
                                        </p:tgtEl>
                                        <p:attrNameLst>
                                          <p:attrName>ppt_h</p:attrName>
                                        </p:attrNameLst>
                                      </p:cBhvr>
                                      <p:tavLst>
                                        <p:tav tm="0">
                                          <p:val>
                                            <p:strVal val="#ppt_h"/>
                                          </p:val>
                                        </p:tav>
                                        <p:tav tm="100000">
                                          <p:val>
                                            <p:strVal val="#ppt_h"/>
                                          </p:val>
                                        </p:tav>
                                      </p:tavLst>
                                    </p:anim>
                                    <p:animEffect transition="in" filter="fade">
                                      <p:cBhvr>
                                        <p:cTn id="9" dur="1000"/>
                                        <p:tgtEl>
                                          <p:spTgt spid="76595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765958"/>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765959"/>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765954"/>
                                        </p:tgtEl>
                                        <p:attrNameLst>
                                          <p:attrName>style.visibility</p:attrName>
                                        </p:attrNameLst>
                                      </p:cBhvr>
                                      <p:to>
                                        <p:strVal val="visible"/>
                                      </p:to>
                                    </p:set>
                                    <p:animEffect transition="in" filter="blinds(horizontal)">
                                      <p:cBhvr>
                                        <p:cTn id="18" dur="500"/>
                                        <p:tgtEl>
                                          <p:spTgt spid="76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9" grpId="0" animBg="1"/>
      <p:bldP spid="765959" grpId="1"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5282" name="Picture 4" descr="FIG4-23"/>
          <p:cNvPicPr>
            <a:picLocks noChangeAspect="1" noChangeArrowheads="1"/>
          </p:cNvPicPr>
          <p:nvPr/>
        </p:nvPicPr>
        <p:blipFill>
          <a:blip r:embed="rId3">
            <a:extLst>
              <a:ext uri="{28A0092B-C50C-407E-A947-70E740481C1C}">
                <a14:useLocalDpi xmlns:a14="http://schemas.microsoft.com/office/drawing/2010/main" val="0"/>
              </a:ext>
            </a:extLst>
          </a:blip>
          <a:srcRect l="12477" t="14629" r="13602" b="6934"/>
          <a:stretch>
            <a:fillRect/>
          </a:stretch>
        </p:blipFill>
        <p:spPr bwMode="auto">
          <a:xfrm>
            <a:off x="4038600" y="0"/>
            <a:ext cx="53736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5283" name="Text Box 5"/>
          <p:cNvSpPr txBox="1">
            <a:spLocks noChangeArrowheads="1"/>
          </p:cNvSpPr>
          <p:nvPr/>
        </p:nvSpPr>
        <p:spPr bwMode="auto">
          <a:xfrm>
            <a:off x="152400" y="5943600"/>
            <a:ext cx="876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pPr>
            <a:r>
              <a:rPr lang="zh-CN" altLang="en-US" sz="1800" dirty="0">
                <a:ea typeface="宋体" panose="02010600030101010101" pitchFamily="2" charset="-122"/>
              </a:rPr>
              <a:t>注册班级用例的</a:t>
            </a:r>
            <a:r>
              <a:rPr lang="zh-CN" altLang="en-US" sz="1800" dirty="0" smtClean="0">
                <a:ea typeface="宋体" panose="02010600030101010101" pitchFamily="2" charset="-122"/>
              </a:rPr>
              <a:t>系统顺序图  </a:t>
            </a:r>
            <a:r>
              <a:rPr lang="zh-CN" altLang="en-US" sz="1800" dirty="0">
                <a:ea typeface="宋体" panose="02010600030101010101" pitchFamily="2" charset="-122"/>
              </a:rPr>
              <a:t>（ 注有来自用例的文本，但是建模工具难以实现此目的）</a:t>
            </a:r>
          </a:p>
        </p:txBody>
      </p:sp>
      <p:sp>
        <p:nvSpPr>
          <p:cNvPr id="865284" name="Rectangle 6"/>
          <p:cNvSpPr>
            <a:spLocks noChangeArrowheads="1"/>
          </p:cNvSpPr>
          <p:nvPr/>
        </p:nvSpPr>
        <p:spPr bwMode="auto">
          <a:xfrm>
            <a:off x="0" y="476250"/>
            <a:ext cx="4572000"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1800">
                <a:ea typeface="宋体" panose="02010600030101010101" pitchFamily="2" charset="-122"/>
              </a:rPr>
              <a:t>事件流</a:t>
            </a:r>
          </a:p>
          <a:p>
            <a:r>
              <a:rPr lang="zh-CN" altLang="en-US" sz="1800">
                <a:ea typeface="宋体" panose="02010600030101010101" pitchFamily="2" charset="-122"/>
              </a:rPr>
              <a:t>参与者操作        系统响应</a:t>
            </a:r>
          </a:p>
          <a:p>
            <a:r>
              <a:rPr lang="en-US" altLang="zh-CN" sz="1800">
                <a:ea typeface="宋体" panose="02010600030101010101" pitchFamily="2" charset="-122"/>
              </a:rPr>
              <a:t>1</a:t>
            </a:r>
            <a:r>
              <a:rPr lang="zh-CN" altLang="en-US" sz="1800">
                <a:ea typeface="宋体" panose="02010600030101010101" pitchFamily="2" charset="-122"/>
              </a:rPr>
              <a:t>、当学生需要注册到班级时，用例开始。</a:t>
            </a:r>
          </a:p>
          <a:p>
            <a:r>
              <a:rPr lang="en-US" altLang="zh-CN" sz="1800">
                <a:ea typeface="宋体" panose="02010600030101010101" pitchFamily="2" charset="-122"/>
              </a:rPr>
              <a:t>2</a:t>
            </a:r>
            <a:r>
              <a:rPr lang="zh-CN" altLang="en-US" sz="1800">
                <a:ea typeface="宋体" panose="02010600030101010101" pitchFamily="2" charset="-122"/>
              </a:rPr>
              <a:t>、学生提供自已的标识符和系代码、课程</a:t>
            </a:r>
          </a:p>
          <a:p>
            <a:r>
              <a:rPr lang="zh-CN" altLang="en-US" sz="1800">
                <a:ea typeface="宋体" panose="02010600030101010101" pitchFamily="2" charset="-122"/>
              </a:rPr>
              <a:t>编号以及每个要注册小组的小组编号的列表。    </a:t>
            </a:r>
          </a:p>
          <a:p>
            <a:r>
              <a:rPr lang="zh-CN" altLang="en-US" sz="1800">
                <a:ea typeface="宋体" panose="02010600030101010101" pitchFamily="2" charset="-122"/>
              </a:rPr>
              <a:t>                                                                          </a:t>
            </a:r>
            <a:r>
              <a:rPr lang="en-US" altLang="zh-CN" sz="1800">
                <a:ea typeface="宋体" panose="02010600030101010101" pitchFamily="2" charset="-122"/>
              </a:rPr>
              <a:t>3</a:t>
            </a:r>
            <a:r>
              <a:rPr lang="zh-CN" altLang="en-US" sz="1800">
                <a:ea typeface="宋体" panose="02010600030101010101" pitchFamily="2" charset="-122"/>
              </a:rPr>
              <a:t>、如果还有名额，将该学生添加到该小组。</a:t>
            </a:r>
          </a:p>
          <a:p>
            <a:r>
              <a:rPr lang="en-US" altLang="zh-CN" sz="1800">
                <a:ea typeface="宋体" panose="02010600030101010101" pitchFamily="2" charset="-122"/>
              </a:rPr>
              <a:t>4</a:t>
            </a:r>
            <a:r>
              <a:rPr lang="zh-CN" altLang="en-US" sz="1800">
                <a:ea typeface="宋体" panose="02010600030101010101" pitchFamily="2" charset="-122"/>
              </a:rPr>
              <a:t>、输入请求的小组后，学生该请求完成。</a:t>
            </a:r>
          </a:p>
          <a:p>
            <a:r>
              <a:rPr lang="zh-CN" altLang="en-US" sz="1800">
                <a:ea typeface="宋体" panose="02010600030101010101" pitchFamily="2" charset="-122"/>
              </a:rPr>
              <a:t>                                                                         </a:t>
            </a:r>
            <a:r>
              <a:rPr lang="en-US" altLang="zh-CN" sz="1800">
                <a:ea typeface="宋体" panose="02010600030101010101" pitchFamily="2" charset="-122"/>
              </a:rPr>
              <a:t>5</a:t>
            </a:r>
            <a:r>
              <a:rPr lang="zh-CN" altLang="en-US" sz="1800">
                <a:ea typeface="宋体" panose="02010600030101010101" pitchFamily="2" charset="-122"/>
              </a:rPr>
              <a:t>、生成适用于该学生的学生班级列表。</a:t>
            </a:r>
          </a:p>
          <a:p>
            <a:r>
              <a:rPr lang="en-US" altLang="zh-CN" sz="1800">
                <a:ea typeface="宋体" panose="02010600030101010101" pitchFamily="2" charset="-122"/>
              </a:rPr>
              <a:t>6</a:t>
            </a:r>
            <a:r>
              <a:rPr lang="zh-CN" altLang="en-US" sz="1800">
                <a:ea typeface="宋体" panose="02010600030101010101" pitchFamily="2" charset="-122"/>
              </a:rPr>
              <a:t>、学生收到学生班级列表。</a:t>
            </a:r>
          </a:p>
          <a:p>
            <a:endParaRPr lang="zh-CN" altLang="en-US" sz="1800">
              <a:ea typeface="宋体" panose="02010600030101010101" pitchFamily="2" charset="-122"/>
            </a:endParaRPr>
          </a:p>
          <a:p>
            <a:r>
              <a:rPr lang="zh-CN" altLang="en-US" sz="1800">
                <a:ea typeface="宋体" panose="02010600030101010101" pitchFamily="2" charset="-122"/>
              </a:rPr>
              <a:t>候选事件流</a:t>
            </a:r>
          </a:p>
          <a:p>
            <a:r>
              <a:rPr lang="en-US" altLang="zh-CN" sz="1800">
                <a:ea typeface="宋体" panose="02010600030101010101" pitchFamily="2" charset="-122"/>
              </a:rPr>
              <a:t>3</a:t>
            </a:r>
            <a:r>
              <a:rPr lang="zh-CN" altLang="en-US" sz="1800">
                <a:ea typeface="宋体" panose="02010600030101010101" pitchFamily="2" charset="-122"/>
              </a:rPr>
              <a:t>、输入了无效的系代码和课程编号。指示错误。返回到步骤</a:t>
            </a:r>
            <a:r>
              <a:rPr lang="en-US" altLang="zh-CN" sz="1800">
                <a:ea typeface="宋体" panose="02010600030101010101" pitchFamily="2" charset="-122"/>
              </a:rPr>
              <a:t>2</a:t>
            </a:r>
            <a:r>
              <a:rPr lang="zh-CN" altLang="en-US" sz="1800">
                <a:ea typeface="宋体" panose="02010600030101010101" pitchFamily="2" charset="-122"/>
              </a:rPr>
              <a:t>。</a:t>
            </a:r>
          </a:p>
          <a:p>
            <a:r>
              <a:rPr lang="zh-CN" altLang="en-US" sz="1800">
                <a:ea typeface="宋体" panose="02010600030101010101" pitchFamily="2" charset="-122"/>
              </a:rPr>
              <a:t>     输入了无效的小组编号。指示错误。返回至步骤</a:t>
            </a:r>
            <a:r>
              <a:rPr lang="en-US" altLang="zh-CN" sz="1800">
                <a:ea typeface="宋体" panose="02010600030101010101" pitchFamily="2" charset="-122"/>
              </a:rPr>
              <a:t>2</a:t>
            </a:r>
          </a:p>
          <a:p>
            <a:r>
              <a:rPr lang="en-US" altLang="zh-CN" sz="1800">
                <a:ea typeface="宋体" panose="02010600030101010101" pitchFamily="2" charset="-122"/>
              </a:rPr>
              <a:t>     </a:t>
            </a:r>
            <a:r>
              <a:rPr lang="zh-CN" altLang="en-US" sz="1800">
                <a:ea typeface="宋体" panose="02010600030101010101" pitchFamily="2" charset="-122"/>
              </a:rPr>
              <a:t>无名额。通知学生。返回至步骤</a:t>
            </a:r>
            <a:r>
              <a:rPr lang="en-US" altLang="zh-CN" sz="1800">
                <a:ea typeface="宋体" panose="02010600030101010101" pitchFamily="2" charset="-122"/>
              </a:rPr>
              <a:t>2</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fld id="{DA68D3EB-607A-4731-B638-A65E72A0DF9E}" type="slidenum">
              <a:rPr lang="en-US" altLang="zh-CN"/>
              <a:pPr/>
              <a:t>97</a:t>
            </a:fld>
            <a:endParaRPr lang="en-US" altLang="zh-CN"/>
          </a:p>
        </p:txBody>
      </p:sp>
      <p:sp>
        <p:nvSpPr>
          <p:cNvPr id="768002" name="Rectangle 2"/>
          <p:cNvSpPr>
            <a:spLocks noGrp="1" noChangeArrowheads="1"/>
          </p:cNvSpPr>
          <p:nvPr>
            <p:ph type="title" idx="4294967295"/>
          </p:nvPr>
        </p:nvSpPr>
        <p:spPr/>
        <p:txBody>
          <a:bodyPr anchor="b"/>
          <a:lstStyle/>
          <a:p>
            <a:r>
              <a:rPr lang="zh-CN" altLang="en-US">
                <a:ea typeface="宋体" panose="02010600030101010101" pitchFamily="2" charset="-122"/>
              </a:rPr>
              <a:t>将系统输出的内容指定为输出对象</a:t>
            </a:r>
          </a:p>
        </p:txBody>
      </p:sp>
      <p:sp>
        <p:nvSpPr>
          <p:cNvPr id="768003" name="Rectangle 3"/>
          <p:cNvSpPr>
            <a:spLocks noGrp="1" noChangeArrowheads="1"/>
          </p:cNvSpPr>
          <p:nvPr>
            <p:ph type="body" idx="4294967295"/>
          </p:nvPr>
        </p:nvSpPr>
        <p:spPr>
          <a:xfrm>
            <a:off x="1219200" y="1524000"/>
            <a:ext cx="7620000" cy="4800600"/>
          </a:xfrm>
        </p:spPr>
        <p:txBody>
          <a:bodyPr/>
          <a:lstStyle/>
          <a:p>
            <a:pPr>
              <a:lnSpc>
                <a:spcPct val="80000"/>
              </a:lnSpc>
              <a:buFontTx/>
              <a:buNone/>
            </a:pPr>
            <a:r>
              <a:rPr lang="zh-CN" altLang="en-US" sz="2800">
                <a:solidFill>
                  <a:schemeClr val="tx1"/>
                </a:solidFill>
                <a:ea typeface="宋体" panose="02010600030101010101" pitchFamily="2" charset="-122"/>
              </a:rPr>
              <a:t>带有数据元素的系统输出  </a:t>
            </a:r>
          </a:p>
          <a:p>
            <a:pPr>
              <a:lnSpc>
                <a:spcPct val="80000"/>
              </a:lnSpc>
              <a:buFontTx/>
              <a:buNone/>
            </a:pPr>
            <a:r>
              <a:rPr lang="zh-CN" altLang="en-US" sz="2800">
                <a:ea typeface="宋体" panose="02010600030101010101" pitchFamily="2" charset="-122"/>
              </a:rPr>
              <a:t>学生班级列表（对象）</a:t>
            </a:r>
            <a:r>
              <a:rPr lang="en-US" altLang="zh-CN" sz="2800">
                <a:solidFill>
                  <a:schemeClr val="tx1"/>
                </a:solidFill>
                <a:ea typeface="宋体" panose="02010600030101010101" pitchFamily="2" charset="-122"/>
              </a:rPr>
              <a:t>=</a:t>
            </a:r>
            <a:r>
              <a:rPr lang="zh-CN" altLang="en-US" sz="2800">
                <a:solidFill>
                  <a:schemeClr val="tx1"/>
                </a:solidFill>
                <a:ea typeface="宋体" panose="02010600030101010101" pitchFamily="2" charset="-122"/>
              </a:rPr>
              <a:t>学生标识符、学生名字以及适用于每个小组的：系代码、课程编号、课程标题、小组编号、最大座位量、上课时间、上课地点、教师标识符、教师名字</a:t>
            </a:r>
          </a:p>
          <a:p>
            <a:pPr>
              <a:lnSpc>
                <a:spcPct val="80000"/>
              </a:lnSpc>
              <a:buFontTx/>
              <a:buNone/>
            </a:pPr>
            <a:r>
              <a:rPr lang="zh-CN" altLang="en-US" sz="2800">
                <a:ea typeface="宋体" panose="02010600030101010101" pitchFamily="2" charset="-122"/>
              </a:rPr>
              <a:t>大学班级计划（对象）</a:t>
            </a:r>
            <a:r>
              <a:rPr lang="en-US" altLang="zh-CN" sz="2800">
                <a:solidFill>
                  <a:schemeClr val="tx1"/>
                </a:solidFill>
                <a:ea typeface="宋体" panose="02010600030101010101" pitchFamily="2" charset="-122"/>
              </a:rPr>
              <a:t>=</a:t>
            </a:r>
            <a:r>
              <a:rPr lang="zh-CN" altLang="en-US" sz="2800">
                <a:solidFill>
                  <a:schemeClr val="tx1"/>
                </a:solidFill>
                <a:ea typeface="宋体" panose="02010600030101010101" pitchFamily="2" charset="-122"/>
              </a:rPr>
              <a:t>学期、年以及适用于每个系的：系代码、课程编号、课程标题、小组编号、最大座位量、上课时间、上课地点、教师标识符、教师名字</a:t>
            </a:r>
          </a:p>
          <a:p>
            <a:pPr>
              <a:lnSpc>
                <a:spcPct val="80000"/>
              </a:lnSpc>
              <a:buFontTx/>
              <a:buNone/>
            </a:pPr>
            <a:r>
              <a:rPr lang="zh-CN" altLang="en-US" sz="2800">
                <a:ea typeface="宋体" panose="02010600030101010101" pitchFamily="2" charset="-122"/>
              </a:rPr>
              <a:t>班级花名册（对象）</a:t>
            </a:r>
            <a:r>
              <a:rPr lang="en-US" altLang="zh-CN" sz="2800">
                <a:solidFill>
                  <a:schemeClr val="tx1"/>
                </a:solidFill>
                <a:ea typeface="宋体" panose="02010600030101010101" pitchFamily="2" charset="-122"/>
              </a:rPr>
              <a:t>=</a:t>
            </a:r>
            <a:r>
              <a:rPr lang="zh-CN" altLang="en-US" sz="2800">
                <a:solidFill>
                  <a:schemeClr val="tx1"/>
                </a:solidFill>
                <a:ea typeface="宋体" panose="02010600030101010101" pitchFamily="2" charset="-122"/>
              </a:rPr>
              <a:t>系代码、课程编号、课程标题、小组编号、最大座位量、上课时间、上课地点、教师标识符、教师名字以及适用于每个学生的学生标识符和学生名字                                                                                                                                                                                                                                                                                                                                                                                                                                                                                                                                                                                                                                                                                                                                                                                                                                            </a:t>
            </a:r>
          </a:p>
        </p:txBody>
      </p:sp>
      <p:sp>
        <p:nvSpPr>
          <p:cNvPr id="768004" name="Text Box 4"/>
          <p:cNvSpPr txBox="1">
            <a:spLocks noChangeArrowheads="1"/>
          </p:cNvSpPr>
          <p:nvPr/>
        </p:nvSpPr>
        <p:spPr bwMode="auto">
          <a:xfrm>
            <a:off x="3851275" y="6308725"/>
            <a:ext cx="1296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80000"/>
              </a:lnSpc>
              <a:spcBef>
                <a:spcPct val="50000"/>
              </a:spcBef>
            </a:pPr>
            <a:r>
              <a:rPr lang="zh-CN" altLang="en-US">
                <a:ea typeface="宋体" panose="02010600030101010101" pitchFamily="2" charset="-122"/>
              </a:rPr>
              <a:t>系统输出</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AA8BAFF9-64A7-4560-8504-9199F79685E2}" type="slidenum">
              <a:rPr lang="en-US" altLang="zh-CN"/>
              <a:pPr/>
              <a:t>98</a:t>
            </a:fld>
            <a:endParaRPr lang="en-US" altLang="zh-CN"/>
          </a:p>
        </p:txBody>
      </p:sp>
      <p:sp>
        <p:nvSpPr>
          <p:cNvPr id="691202"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Procedure for Object-Oriented Systems Analysis </a:t>
            </a:r>
            <a:r>
              <a:rPr lang="en-US" altLang="zh-CN" sz="1600">
                <a:ea typeface="宋体" panose="02010600030101010101" pitchFamily="2" charset="-122"/>
              </a:rPr>
              <a:t>(continued)</a:t>
            </a:r>
          </a:p>
        </p:txBody>
      </p:sp>
      <p:sp>
        <p:nvSpPr>
          <p:cNvPr id="691203" name="Rectangle 3"/>
          <p:cNvSpPr>
            <a:spLocks noGrp="1" noChangeArrowheads="1"/>
          </p:cNvSpPr>
          <p:nvPr>
            <p:ph type="body" idx="1"/>
          </p:nvPr>
        </p:nvSpPr>
        <p:spPr>
          <a:xfrm>
            <a:off x="990600" y="1798638"/>
            <a:ext cx="8153400" cy="4525962"/>
          </a:xfrm>
        </p:spPr>
        <p:txBody>
          <a:bodyPr/>
          <a:lstStyle/>
          <a:p>
            <a:pPr marL="1370013" indent="-1370013">
              <a:spcAft>
                <a:spcPct val="20000"/>
              </a:spcAft>
              <a:buFontTx/>
              <a:buNone/>
            </a:pPr>
            <a:r>
              <a:rPr lang="en-US" altLang="zh-CN">
                <a:ea typeface="宋体" panose="02010600030101010101" pitchFamily="2" charset="-122"/>
              </a:rPr>
              <a:t>Step 5.</a:t>
            </a:r>
            <a:r>
              <a:rPr lang="en-US" altLang="zh-CN">
                <a:solidFill>
                  <a:schemeClr val="tx1"/>
                </a:solidFill>
                <a:ea typeface="宋体" panose="02010600030101010101" pitchFamily="2" charset="-122"/>
              </a:rPr>
              <a:t>  </a:t>
            </a:r>
            <a:r>
              <a:rPr lang="en-US" altLang="zh-CN">
                <a:ea typeface="宋体" panose="02010600030101010101" pitchFamily="2" charset="-122"/>
              </a:rPr>
              <a:t>Produce a domain model showing the concepts, attributes and associations in the problem domain of the system.</a:t>
            </a:r>
          </a:p>
          <a:p>
            <a:pPr marL="1370013" indent="-1370013">
              <a:buFontTx/>
              <a:buNone/>
            </a:pPr>
            <a:r>
              <a:rPr lang="zh-CN" altLang="en-US">
                <a:ea typeface="宋体" panose="02010600030101010101" pitchFamily="2" charset="-122"/>
              </a:rPr>
              <a:t>            生成域模型（类图），以表示系统问题域中的</a:t>
            </a:r>
            <a:r>
              <a:rPr lang="zh-CN" altLang="en-US">
                <a:solidFill>
                  <a:srgbClr val="FF0000"/>
                </a:solidFill>
                <a:ea typeface="宋体" panose="02010600030101010101" pitchFamily="2" charset="-122"/>
              </a:rPr>
              <a:t>概念</a:t>
            </a:r>
            <a:r>
              <a:rPr lang="zh-CN" altLang="en-US">
                <a:ea typeface="宋体" panose="02010600030101010101" pitchFamily="2" charset="-122"/>
              </a:rPr>
              <a:t>（</a:t>
            </a:r>
            <a:r>
              <a:rPr lang="zh-CN" altLang="en-US">
                <a:solidFill>
                  <a:srgbClr val="FF0000"/>
                </a:solidFill>
                <a:ea typeface="宋体" panose="02010600030101010101" pitchFamily="2" charset="-122"/>
              </a:rPr>
              <a:t>类</a:t>
            </a:r>
            <a:r>
              <a:rPr lang="zh-CN" altLang="en-US">
                <a:ea typeface="宋体" panose="02010600030101010101" pitchFamily="2" charset="-122"/>
              </a:rPr>
              <a:t>）、</a:t>
            </a:r>
            <a:r>
              <a:rPr lang="zh-CN" altLang="en-US">
                <a:solidFill>
                  <a:srgbClr val="FF0000"/>
                </a:solidFill>
                <a:ea typeface="宋体" panose="02010600030101010101" pitchFamily="2" charset="-122"/>
              </a:rPr>
              <a:t>属性</a:t>
            </a:r>
            <a:r>
              <a:rPr lang="zh-CN" altLang="en-US">
                <a:ea typeface="宋体" panose="02010600030101010101" pitchFamily="2" charset="-122"/>
              </a:rPr>
              <a:t>和</a:t>
            </a:r>
            <a:r>
              <a:rPr lang="zh-CN" altLang="en-US">
                <a:solidFill>
                  <a:srgbClr val="FF0000"/>
                </a:solidFill>
                <a:ea typeface="宋体" panose="02010600030101010101" pitchFamily="2" charset="-122"/>
              </a:rPr>
              <a:t>关联</a:t>
            </a:r>
          </a:p>
          <a:p>
            <a:pPr marL="1370013" indent="-1370013"/>
            <a:endParaRPr lang="en-US" altLang="zh-CN">
              <a:solidFill>
                <a:srgbClr val="FF0000"/>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E5B74E3-2C4B-485B-A9E7-41631C26BB9F}" type="slidenum">
              <a:rPr lang="en-US" altLang="zh-CN"/>
              <a:pPr/>
              <a:t>99</a:t>
            </a:fld>
            <a:endParaRPr lang="en-US" altLang="zh-CN"/>
          </a:p>
        </p:txBody>
      </p:sp>
      <p:sp>
        <p:nvSpPr>
          <p:cNvPr id="897026" name="Rectangle 2"/>
          <p:cNvSpPr>
            <a:spLocks noGrp="1" noChangeArrowheads="1"/>
          </p:cNvSpPr>
          <p:nvPr>
            <p:ph type="title"/>
          </p:nvPr>
        </p:nvSpPr>
        <p:spPr>
          <a:xfrm>
            <a:off x="1295400" y="457200"/>
            <a:ext cx="7391400" cy="715963"/>
          </a:xfrm>
        </p:spPr>
        <p:txBody>
          <a:bodyPr/>
          <a:lstStyle/>
          <a:p>
            <a:r>
              <a:rPr lang="en-US" altLang="zh-CN">
                <a:ea typeface="宋体" panose="02010600030101010101" pitchFamily="2" charset="-122"/>
              </a:rPr>
              <a:t>Creating a Domain Model</a:t>
            </a:r>
          </a:p>
        </p:txBody>
      </p:sp>
      <p:sp>
        <p:nvSpPr>
          <p:cNvPr id="897027" name="Rectangle 3"/>
          <p:cNvSpPr>
            <a:spLocks noGrp="1" noChangeArrowheads="1"/>
          </p:cNvSpPr>
          <p:nvPr>
            <p:ph type="body" idx="1"/>
          </p:nvPr>
        </p:nvSpPr>
        <p:spPr>
          <a:xfrm>
            <a:off x="1524000" y="1874838"/>
            <a:ext cx="6934200" cy="4525962"/>
          </a:xfrm>
        </p:spPr>
        <p:txBody>
          <a:bodyPr/>
          <a:lstStyle/>
          <a:p>
            <a:pPr marL="574675" indent="-574675">
              <a:buFontTx/>
              <a:buNone/>
            </a:pPr>
            <a:r>
              <a:rPr lang="en-US" altLang="zh-CN" sz="2800">
                <a:solidFill>
                  <a:schemeClr val="tx1"/>
                </a:solidFill>
                <a:ea typeface="宋体" panose="02010600030101010101" pitchFamily="2" charset="-122"/>
              </a:rPr>
              <a:t>Create a domain model one use case at a time.</a:t>
            </a:r>
          </a:p>
          <a:p>
            <a:pPr marL="574675" indent="-574675">
              <a:buFontTx/>
              <a:buNone/>
            </a:pPr>
            <a:r>
              <a:rPr lang="en-US" altLang="zh-CN" sz="2800">
                <a:solidFill>
                  <a:schemeClr val="tx1"/>
                </a:solidFill>
                <a:ea typeface="宋体" panose="02010600030101010101" pitchFamily="2" charset="-122"/>
              </a:rPr>
              <a:t>Then, merge them to form a complete domain model for the entire system.</a:t>
            </a:r>
          </a:p>
          <a:p>
            <a:pPr marL="574675" indent="-574675">
              <a:buFontTx/>
              <a:buNone/>
            </a:pPr>
            <a:endParaRPr lang="en-US" altLang="zh-CN" sz="2800">
              <a:solidFill>
                <a:schemeClr val="tx1"/>
              </a:solidFill>
              <a:ea typeface="宋体" panose="02010600030101010101" pitchFamily="2" charset="-122"/>
            </a:endParaRPr>
          </a:p>
          <a:p>
            <a:pPr marL="574675" indent="-574675">
              <a:buFontTx/>
              <a:buNone/>
            </a:pPr>
            <a:r>
              <a:rPr lang="zh-CN" altLang="en-US" sz="2800">
                <a:solidFill>
                  <a:schemeClr val="tx1"/>
                </a:solidFill>
                <a:ea typeface="宋体" panose="02010600030101010101" pitchFamily="2" charset="-122"/>
              </a:rPr>
              <a:t>      通过事件分析表或用例及用例叙述创建域模型。</a:t>
            </a:r>
          </a:p>
        </p:txBody>
      </p:sp>
    </p:spTree>
  </p:cSld>
  <p:clrMapOvr>
    <a:masterClrMapping/>
  </p:clrMapOvr>
  <p:transition>
    <p:cover dir="r"/>
  </p:transition>
  <p:timing>
    <p:tnLst>
      <p:par>
        <p:cTn id="1" dur="indefinite" restart="never" nodeType="tmRoot"/>
      </p:par>
    </p:tnLst>
  </p:timing>
</p:sld>
</file>

<file path=ppt/theme/theme1.xml><?xml version="1.0" encoding="utf-8"?>
<a:theme xmlns:a="http://schemas.openxmlformats.org/drawingml/2006/main" name="tur2">
  <a:themeElements>
    <a:clrScheme name="tur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r2">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ur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r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r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r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r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r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r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r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r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r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r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r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3699</TotalTime>
  <Words>8063</Words>
  <Application>Microsoft Office PowerPoint</Application>
  <PresentationFormat>全屏显示(4:3)</PresentationFormat>
  <Paragraphs>1245</Paragraphs>
  <Slides>144</Slides>
  <Notes>124</Notes>
  <HiddenSlides>2</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55" baseType="lpstr">
      <vt:lpstr>Arial Unicode MS</vt:lpstr>
      <vt:lpstr>Monotype Sorts</vt:lpstr>
      <vt:lpstr>黑体</vt:lpstr>
      <vt:lpstr>楷体_GB2312</vt:lpstr>
      <vt:lpstr>宋体</vt:lpstr>
      <vt:lpstr>Arial</vt:lpstr>
      <vt:lpstr>Tahoma</vt:lpstr>
      <vt:lpstr>Times New Roman</vt:lpstr>
      <vt:lpstr>Wingdings</vt:lpstr>
      <vt:lpstr>tur2</vt:lpstr>
      <vt:lpstr>Visio</vt:lpstr>
      <vt:lpstr>.</vt:lpstr>
      <vt:lpstr>PowerPoint 演示文稿</vt:lpstr>
      <vt:lpstr>PowerPoint 演示文稿</vt:lpstr>
      <vt:lpstr>PowerPoint 演示文稿</vt:lpstr>
      <vt:lpstr>精化用例</vt:lpstr>
      <vt:lpstr>Procedure for Object-Oriented Systems Analysis</vt:lpstr>
      <vt:lpstr>Procedure for Object-Oriented Systems Analysis (continued)</vt:lpstr>
      <vt:lpstr>Models for Object-Oriented Systems Analysis</vt:lpstr>
      <vt:lpstr>Event-Driven Systems</vt:lpstr>
      <vt:lpstr>Events</vt:lpstr>
      <vt:lpstr>Event Analysis</vt:lpstr>
      <vt:lpstr>Event Analysis (continued)</vt:lpstr>
      <vt:lpstr>项目背景：某大学注册系统</vt:lpstr>
      <vt:lpstr>Step 1 of Object-Oriented  Systems Analysis</vt:lpstr>
      <vt:lpstr>Identify the Business Events</vt:lpstr>
      <vt:lpstr>Identify the Business Events</vt:lpstr>
      <vt:lpstr>Identify the Actors,  Inputs, and Outputs</vt:lpstr>
      <vt:lpstr>Identify the Actors,  Inputs, and Outputs (continued)</vt:lpstr>
      <vt:lpstr>Event Table</vt:lpstr>
      <vt:lpstr>Step 2 of Object-Oriented  Systems Analysis</vt:lpstr>
      <vt:lpstr>Events and Use Cases</vt:lpstr>
      <vt:lpstr>Use Case Diagram</vt:lpstr>
      <vt:lpstr>用例视图</vt:lpstr>
      <vt:lpstr>PowerPoint 演示文稿</vt:lpstr>
      <vt:lpstr>参与者  Actor</vt:lpstr>
      <vt:lpstr>Actor—定义</vt:lpstr>
      <vt:lpstr>Identifying Actors—识别思路</vt:lpstr>
      <vt:lpstr>Actor—识别参与者</vt:lpstr>
      <vt:lpstr>Types of Actors</vt:lpstr>
      <vt:lpstr>案例：库存管理系统</vt:lpstr>
      <vt:lpstr>识别思路：</vt:lpstr>
      <vt:lpstr>PowerPoint 演示文稿</vt:lpstr>
      <vt:lpstr>案例：航空售票系统</vt:lpstr>
      <vt:lpstr>案例：航空售票系统</vt:lpstr>
      <vt:lpstr>Identifying Actors—识别思路</vt:lpstr>
      <vt:lpstr>Use Cases</vt:lpstr>
      <vt:lpstr>用例  Use Case</vt:lpstr>
      <vt:lpstr>换句话说：</vt:lpstr>
      <vt:lpstr>三种需求</vt:lpstr>
      <vt:lpstr>以用例为核心组织需求</vt:lpstr>
      <vt:lpstr>Use Case—定义</vt:lpstr>
      <vt:lpstr>用例是神马？</vt:lpstr>
      <vt:lpstr>Use Case—识别用例</vt:lpstr>
      <vt:lpstr>PowerPoint 演示文稿</vt:lpstr>
      <vt:lpstr>思考：航空售票系统用例</vt:lpstr>
      <vt:lpstr>PowerPoint 演示文稿</vt:lpstr>
      <vt:lpstr>PowerPoint 演示文稿</vt:lpstr>
      <vt:lpstr>用例的特征</vt:lpstr>
      <vt:lpstr>用例的特征</vt:lpstr>
      <vt:lpstr>哪些是有效用例?</vt:lpstr>
      <vt:lpstr>Step 3 of Object-Oriented  Systems Analysis</vt:lpstr>
      <vt:lpstr>Use Case Scenarios 用例场景</vt:lpstr>
      <vt:lpstr>用例场景？</vt:lpstr>
      <vt:lpstr>High-Level Use Case Narrative</vt:lpstr>
      <vt:lpstr>Expanded Use Case Narrative</vt:lpstr>
      <vt:lpstr>描述用例</vt:lpstr>
      <vt:lpstr>Parts of an Expanded Use Case Narrative</vt:lpstr>
      <vt:lpstr>Expanded Use Case Narrative</vt:lpstr>
      <vt:lpstr>PowerPoint 演示文稿</vt:lpstr>
      <vt:lpstr>PowerPoint 演示文稿</vt:lpstr>
      <vt:lpstr>指示用例叙述中的例外、可选项 以及错误处理 </vt:lpstr>
      <vt:lpstr>PowerPoint 演示文稿</vt:lpstr>
      <vt:lpstr>书写用例文档</vt:lpstr>
      <vt:lpstr>书写用例文档</vt:lpstr>
      <vt:lpstr>书写用例文档</vt:lpstr>
      <vt:lpstr>书写用例文档</vt:lpstr>
      <vt:lpstr>书写用例文档</vt:lpstr>
      <vt:lpstr>书写用例文档</vt:lpstr>
      <vt:lpstr>书写用例文档</vt:lpstr>
      <vt:lpstr>书写用例文档</vt:lpstr>
      <vt:lpstr>书写用例文档</vt:lpstr>
      <vt:lpstr>迭代意义下的完整性</vt:lpstr>
      <vt:lpstr>  用例的获取</vt:lpstr>
      <vt:lpstr>用例驱动</vt:lpstr>
      <vt:lpstr>用例模型的评审</vt:lpstr>
      <vt:lpstr>用例模型与需求规约</vt:lpstr>
      <vt:lpstr>PowerPoint 演示文稿</vt:lpstr>
      <vt:lpstr>继续面向对象的分析过程</vt:lpstr>
      <vt:lpstr>System Sequence Diagram</vt:lpstr>
      <vt:lpstr>顺序图System Sequence Diagram</vt:lpstr>
      <vt:lpstr>PowerPoint 演示文稿</vt:lpstr>
      <vt:lpstr>顺序图的组成</vt:lpstr>
      <vt:lpstr> 顺序图的可视化图符</vt:lpstr>
      <vt:lpstr>顺序图的可视化图符(续)</vt:lpstr>
      <vt:lpstr> 对象的创建和撤销</vt:lpstr>
      <vt:lpstr> 对象的创建和撤销</vt:lpstr>
      <vt:lpstr>某大学注册系统的用例图</vt:lpstr>
      <vt:lpstr>Creating a System Sequence Diagram</vt:lpstr>
      <vt:lpstr>定义系统输入和输出</vt:lpstr>
      <vt:lpstr>PowerPoint 演示文稿</vt:lpstr>
      <vt:lpstr>指定传入消息(系统输入)的内容</vt:lpstr>
      <vt:lpstr>PowerPoint 演示文稿</vt:lpstr>
      <vt:lpstr>指定传出消息(系统输出)</vt:lpstr>
      <vt:lpstr>定义系统输出</vt:lpstr>
      <vt:lpstr>PowerPoint 演示文稿</vt:lpstr>
      <vt:lpstr>PowerPoint 演示文稿</vt:lpstr>
      <vt:lpstr>将系统输出的内容指定为输出对象</vt:lpstr>
      <vt:lpstr>Procedure for Object-Oriented Systems Analysis (continued)</vt:lpstr>
      <vt:lpstr>Creating a Domain Model</vt:lpstr>
      <vt:lpstr>classes</vt:lpstr>
      <vt:lpstr>Attributes  (continued)</vt:lpstr>
      <vt:lpstr>Associations</vt:lpstr>
      <vt:lpstr>类  Class</vt:lpstr>
      <vt:lpstr>Finding Classes </vt:lpstr>
      <vt:lpstr>Finding classes </vt:lpstr>
      <vt:lpstr>PowerPoint 演示文稿</vt:lpstr>
      <vt:lpstr>某大学注册系统的用例图</vt:lpstr>
      <vt:lpstr>某大学注册系统的域模型</vt:lpstr>
      <vt:lpstr>Attributes </vt:lpstr>
      <vt:lpstr>PowerPoint 演示文稿</vt:lpstr>
      <vt:lpstr>PowerPoint 演示文稿</vt:lpstr>
      <vt:lpstr>PowerPoint 演示文稿</vt:lpstr>
      <vt:lpstr>Step 6 of Object-Oriented  Systems Analysis</vt:lpstr>
      <vt:lpstr>System Operation Contracts</vt:lpstr>
      <vt:lpstr>Creating  System Operation Contracts</vt:lpstr>
      <vt:lpstr>约定的描述</vt:lpstr>
      <vt:lpstr>PowerPoint 演示文稿</vt:lpstr>
      <vt:lpstr>System Operation Contracts (continued)</vt:lpstr>
      <vt:lpstr>System Operation Contracts (continued)</vt:lpstr>
      <vt:lpstr>PowerPoint 演示文稿</vt:lpstr>
      <vt:lpstr>案例分析—图书馆管理系统</vt:lpstr>
      <vt:lpstr>需求收集</vt:lpstr>
      <vt:lpstr>需求收集</vt:lpstr>
      <vt:lpstr>Actor参与者？</vt:lpstr>
      <vt:lpstr>Usecase用例？？</vt:lpstr>
      <vt:lpstr>用例图</vt:lpstr>
      <vt:lpstr>用例叙述的编写</vt:lpstr>
      <vt:lpstr>用例叙述</vt:lpstr>
      <vt:lpstr>Usecase用例</vt:lpstr>
      <vt:lpstr>确定用例图</vt:lpstr>
      <vt:lpstr>确定构建内容--面向对象分析</vt:lpstr>
      <vt:lpstr>Lend item</vt:lpstr>
      <vt:lpstr>Lend a reserved item</vt:lpstr>
      <vt:lpstr>域分析（Domain Analysis）</vt:lpstr>
      <vt:lpstr>域分析</vt:lpstr>
      <vt:lpstr>PowerPoint 演示文稿</vt:lpstr>
      <vt:lpstr>人机界面分析</vt:lpstr>
      <vt:lpstr>人机界面分析</vt:lpstr>
      <vt:lpstr>PowerPoint 演示文稿</vt:lpstr>
      <vt:lpstr>Blog系统</vt:lpstr>
      <vt:lpstr>PowerPoint 演示文稿</vt:lpstr>
      <vt:lpstr>3.用例图. </vt:lpstr>
      <vt:lpstr>PowerPoint 演示文稿</vt:lpstr>
      <vt:lpstr>PowerPoint 演示文稿</vt:lpstr>
    </vt:vector>
  </TitlesOfParts>
  <Company>University of Colorado at Denver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lfried</dc:creator>
  <cp:lastModifiedBy>郑炅</cp:lastModifiedBy>
  <cp:revision>461</cp:revision>
  <dcterms:created xsi:type="dcterms:W3CDTF">2004-06-07T15:55:02Z</dcterms:created>
  <dcterms:modified xsi:type="dcterms:W3CDTF">2020-12-14T15:47:02Z</dcterms:modified>
</cp:coreProperties>
</file>